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68"/>
  </p:notesMasterIdLst>
  <p:handoutMasterIdLst>
    <p:handoutMasterId r:id="rId69"/>
  </p:handoutMasterIdLst>
  <p:sldIdLst>
    <p:sldId id="256" r:id="rId2"/>
    <p:sldId id="257" r:id="rId3"/>
    <p:sldId id="260" r:id="rId4"/>
    <p:sldId id="348" r:id="rId5"/>
    <p:sldId id="272" r:id="rId6"/>
    <p:sldId id="273" r:id="rId7"/>
    <p:sldId id="349" r:id="rId8"/>
    <p:sldId id="276" r:id="rId9"/>
    <p:sldId id="275" r:id="rId10"/>
    <p:sldId id="372" r:id="rId11"/>
    <p:sldId id="277" r:id="rId12"/>
    <p:sldId id="278" r:id="rId13"/>
    <p:sldId id="279" r:id="rId14"/>
    <p:sldId id="373" r:id="rId15"/>
    <p:sldId id="281" r:id="rId16"/>
    <p:sldId id="284" r:id="rId17"/>
    <p:sldId id="352" r:id="rId18"/>
    <p:sldId id="377" r:id="rId19"/>
    <p:sldId id="378" r:id="rId20"/>
    <p:sldId id="375" r:id="rId21"/>
    <p:sldId id="327" r:id="rId22"/>
    <p:sldId id="328" r:id="rId23"/>
    <p:sldId id="329" r:id="rId24"/>
    <p:sldId id="347" r:id="rId25"/>
    <p:sldId id="354" r:id="rId26"/>
    <p:sldId id="330" r:id="rId27"/>
    <p:sldId id="355" r:id="rId28"/>
    <p:sldId id="331" r:id="rId29"/>
    <p:sldId id="356" r:id="rId30"/>
    <p:sldId id="332" r:id="rId31"/>
    <p:sldId id="333" r:id="rId32"/>
    <p:sldId id="357" r:id="rId33"/>
    <p:sldId id="379" r:id="rId34"/>
    <p:sldId id="381" r:id="rId35"/>
    <p:sldId id="380" r:id="rId36"/>
    <p:sldId id="382" r:id="rId37"/>
    <p:sldId id="358" r:id="rId38"/>
    <p:sldId id="383" r:id="rId39"/>
    <p:sldId id="384" r:id="rId40"/>
    <p:sldId id="359" r:id="rId41"/>
    <p:sldId id="360" r:id="rId42"/>
    <p:sldId id="338" r:id="rId43"/>
    <p:sldId id="361" r:id="rId44"/>
    <p:sldId id="363" r:id="rId45"/>
    <p:sldId id="364" r:id="rId46"/>
    <p:sldId id="365" r:id="rId47"/>
    <p:sldId id="362" r:id="rId48"/>
    <p:sldId id="366" r:id="rId49"/>
    <p:sldId id="340" r:id="rId50"/>
    <p:sldId id="385" r:id="rId51"/>
    <p:sldId id="368" r:id="rId52"/>
    <p:sldId id="367" r:id="rId53"/>
    <p:sldId id="341" r:id="rId54"/>
    <p:sldId id="342" r:id="rId55"/>
    <p:sldId id="335" r:id="rId56"/>
    <p:sldId id="369" r:id="rId57"/>
    <p:sldId id="336" r:id="rId58"/>
    <p:sldId id="376" r:id="rId59"/>
    <p:sldId id="299" r:id="rId60"/>
    <p:sldId id="300" r:id="rId61"/>
    <p:sldId id="301" r:id="rId62"/>
    <p:sldId id="302" r:id="rId63"/>
    <p:sldId id="303" r:id="rId64"/>
    <p:sldId id="304" r:id="rId65"/>
    <p:sldId id="305" r:id="rId66"/>
    <p:sldId id="371"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00B050"/>
    <a:srgbClr val="9900CC"/>
    <a:srgbClr val="F8F8F8"/>
    <a:srgbClr val="00B0F0"/>
    <a:srgbClr val="FFFFFF"/>
    <a:srgbClr val="FFE7FF"/>
    <a:srgbClr val="006666"/>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37" autoAdjust="0"/>
    <p:restoredTop sz="94042" autoAdjust="0"/>
  </p:normalViewPr>
  <p:slideViewPr>
    <p:cSldViewPr snapToObjects="1">
      <p:cViewPr varScale="1">
        <p:scale>
          <a:sx n="74" d="100"/>
          <a:sy n="74" d="100"/>
        </p:scale>
        <p:origin x="1262" y="45"/>
      </p:cViewPr>
      <p:guideLst>
        <p:guide orient="horz" pos="2160"/>
        <p:guide pos="2880"/>
      </p:guideLst>
    </p:cSldViewPr>
  </p:slideViewPr>
  <p:outlineViewPr>
    <p:cViewPr>
      <p:scale>
        <a:sx n="20" d="100"/>
        <a:sy n="20" d="100"/>
      </p:scale>
      <p:origin x="0" y="16230"/>
    </p:cViewPr>
  </p:outlineViewPr>
  <p:notesTextViewPr>
    <p:cViewPr>
      <p:scale>
        <a:sx n="100" d="100"/>
        <a:sy n="100" d="100"/>
      </p:scale>
      <p:origin x="0" y="0"/>
    </p:cViewPr>
  </p:notesTextViewPr>
  <p:sorterViewPr>
    <p:cViewPr>
      <p:scale>
        <a:sx n="100" d="100"/>
        <a:sy n="100" d="100"/>
      </p:scale>
      <p:origin x="0" y="2994"/>
    </p:cViewPr>
  </p:sorterViewPr>
  <p:notesViewPr>
    <p:cSldViewPr snapToObjects="1">
      <p:cViewPr varScale="1">
        <p:scale>
          <a:sx n="92" d="100"/>
          <a:sy n="92" d="100"/>
        </p:scale>
        <p:origin x="-1860" y="-10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36.wmf"/><Relationship Id="rId4"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9.wmf"/><Relationship Id="rId4"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2764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2764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27648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71C576F0-56C2-4F98-8EB7-114816CFAEA4}" type="slidenum">
              <a:rPr lang="zh-CN" altLang="en-US"/>
              <a:pPr>
                <a:defRPr/>
              </a:pPr>
              <a:t>‹#›</a:t>
            </a:fld>
            <a:endParaRPr lang="en-US" altLang="zh-CN"/>
          </a:p>
        </p:txBody>
      </p:sp>
    </p:spTree>
    <p:extLst>
      <p:ext uri="{BB962C8B-B14F-4D97-AF65-F5344CB8AC3E}">
        <p14:creationId xmlns:p14="http://schemas.microsoft.com/office/powerpoint/2010/main" val="2560688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zh-CN" alt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ltLang="zh-CN"/>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D085CCB9-F932-4429-B139-80D5497E011C}" type="slidenum">
              <a:rPr lang="zh-CN" altLang="en-US"/>
              <a:pPr>
                <a:defRPr/>
              </a:pPr>
              <a:t>‹#›</a:t>
            </a:fld>
            <a:endParaRPr lang="en-US" altLang="zh-CN"/>
          </a:p>
        </p:txBody>
      </p:sp>
    </p:spTree>
    <p:extLst>
      <p:ext uri="{BB962C8B-B14F-4D97-AF65-F5344CB8AC3E}">
        <p14:creationId xmlns:p14="http://schemas.microsoft.com/office/powerpoint/2010/main" val="21867995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5F8A7BD4-E77F-4A69-A93D-1D9959C29600}" type="slidenum">
              <a:rPr lang="zh-CN" altLang="en-US" smtClean="0"/>
              <a:pPr/>
              <a:t>1</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2FC7642E-B8E3-4B7C-928B-D03BA9CA3680}" type="slidenum">
              <a:rPr lang="zh-CN" altLang="en-US" smtClean="0"/>
              <a:pPr/>
              <a:t>10</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4078712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4E262B8E-2168-4FB4-9DA4-B7AF3797E8F9}" type="slidenum">
              <a:rPr lang="zh-CN" altLang="en-US" smtClean="0"/>
              <a:pPr/>
              <a:t>11</a:t>
            </a:fld>
            <a:endParaRPr lang="en-US" altLang="zh-CN"/>
          </a:p>
        </p:txBody>
      </p:sp>
      <p:sp>
        <p:nvSpPr>
          <p:cNvPr id="73731" name="Rectangle 2"/>
          <p:cNvSpPr>
            <a:spLocks noGrp="1" noRot="1" noChangeAspect="1" noChangeArrowheads="1" noTextEdit="1"/>
          </p:cNvSpPr>
          <p:nvPr>
            <p:ph type="sldImg"/>
          </p:nvPr>
        </p:nvSpPr>
        <p:spPr>
          <a:solidFill>
            <a:srgbClr val="FFFFFF"/>
          </a:solidFill>
          <a:ln/>
        </p:spPr>
      </p:sp>
      <p:sp>
        <p:nvSpPr>
          <p:cNvPr id="737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94562ECD-B5D7-44D2-B53E-10A5D908A7BD}" type="slidenum">
              <a:rPr lang="zh-CN" altLang="en-US" smtClean="0"/>
              <a:pPr/>
              <a:t>12</a:t>
            </a:fld>
            <a:endParaRPr lang="en-US" altLang="zh-CN"/>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55A1B671-E1D7-4B91-84A7-4B60D7EF91D0}" type="slidenum">
              <a:rPr lang="zh-CN" altLang="en-US" smtClean="0"/>
              <a:pPr/>
              <a:t>13</a:t>
            </a:fld>
            <a:endParaRPr lang="en-US" altLang="zh-CN"/>
          </a:p>
        </p:txBody>
      </p:sp>
      <p:sp>
        <p:nvSpPr>
          <p:cNvPr id="75779" name="Rectangle 2"/>
          <p:cNvSpPr>
            <a:spLocks noGrp="1" noRot="1" noChangeAspect="1" noChangeArrowheads="1" noTextEdit="1"/>
          </p:cNvSpPr>
          <p:nvPr>
            <p:ph type="sldImg"/>
          </p:nvPr>
        </p:nvSpPr>
        <p:spPr>
          <a:solidFill>
            <a:srgbClr val="FFFFFF"/>
          </a:solidFill>
          <a:ln/>
        </p:spPr>
      </p:sp>
      <p:sp>
        <p:nvSpPr>
          <p:cNvPr id="757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2FC7642E-B8E3-4B7C-928B-D03BA9CA3680}" type="slidenum">
              <a:rPr lang="zh-CN" altLang="en-US" smtClean="0"/>
              <a:pPr/>
              <a:t>14</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078632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BDA848D8-0BAE-45A3-B5C4-E23D699D6DA7}" type="slidenum">
              <a:rPr lang="zh-CN" altLang="en-US" smtClean="0"/>
              <a:pPr/>
              <a:t>15</a:t>
            </a:fld>
            <a:endParaRPr lang="en-US" altLang="zh-CN"/>
          </a:p>
        </p:txBody>
      </p:sp>
      <p:sp>
        <p:nvSpPr>
          <p:cNvPr id="77827"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4B9CAE7-EB25-407F-BADB-880A085A78FA}" type="slidenum">
              <a:rPr lang="zh-CN" altLang="en-US" smtClean="0"/>
              <a:pPr/>
              <a:t>16</a:t>
            </a:fld>
            <a:endParaRPr lang="en-US" altLang="zh-CN"/>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D6D14A4F-1858-4D54-9645-137B59DA91AE}" type="slidenum">
              <a:rPr lang="zh-CN" altLang="en-US" smtClean="0"/>
              <a:pPr/>
              <a:t>17</a:t>
            </a:fld>
            <a:endParaRPr lang="en-US" altLang="zh-CN"/>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D6D14A4F-1858-4D54-9645-137B59DA91AE}" type="slidenum">
              <a:rPr lang="zh-CN" altLang="en-US" smtClean="0"/>
              <a:pPr/>
              <a:t>18</a:t>
            </a:fld>
            <a:endParaRPr lang="en-US" altLang="zh-CN"/>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dirty="0"/>
          </a:p>
        </p:txBody>
      </p:sp>
    </p:spTree>
    <p:extLst>
      <p:ext uri="{BB962C8B-B14F-4D97-AF65-F5344CB8AC3E}">
        <p14:creationId xmlns:p14="http://schemas.microsoft.com/office/powerpoint/2010/main" val="59598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D6D14A4F-1858-4D54-9645-137B59DA91AE}" type="slidenum">
              <a:rPr lang="zh-CN" altLang="en-US" smtClean="0"/>
              <a:pPr/>
              <a:t>19</a:t>
            </a:fld>
            <a:endParaRPr lang="en-US" altLang="zh-CN"/>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extLst>
      <p:ext uri="{BB962C8B-B14F-4D97-AF65-F5344CB8AC3E}">
        <p14:creationId xmlns:p14="http://schemas.microsoft.com/office/powerpoint/2010/main" val="1192044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2FC7642E-B8E3-4B7C-928B-D03BA9CA3680}" type="slidenum">
              <a:rPr lang="zh-CN" altLang="en-US" smtClean="0"/>
              <a:pPr/>
              <a:t>2</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2FC7642E-B8E3-4B7C-928B-D03BA9CA3680}" type="slidenum">
              <a:rPr lang="zh-CN" altLang="en-US" smtClean="0"/>
              <a:pPr/>
              <a:t>20</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108055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CA9CA464-55B4-4ADA-8A7A-6959183DEBB2}" type="slidenum">
              <a:rPr lang="zh-CN" altLang="en-US" smtClean="0"/>
              <a:pPr/>
              <a:t>21</a:t>
            </a:fld>
            <a:endParaRPr lang="en-US" altLang="zh-CN"/>
          </a:p>
        </p:txBody>
      </p:sp>
      <p:sp>
        <p:nvSpPr>
          <p:cNvPr id="81923" name="Rectangle 2"/>
          <p:cNvSpPr>
            <a:spLocks noGrp="1" noRot="1" noChangeAspect="1" noChangeArrowheads="1" noTextEdit="1"/>
          </p:cNvSpPr>
          <p:nvPr>
            <p:ph type="sldImg"/>
          </p:nvPr>
        </p:nvSpPr>
        <p:spPr>
          <a:solidFill>
            <a:srgbClr val="FFFFFF"/>
          </a:solidFill>
          <a:ln/>
        </p:spPr>
      </p:sp>
      <p:sp>
        <p:nvSpPr>
          <p:cNvPr id="819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1553C61F-AC58-44B6-8A9F-3B8FB427B53D}" type="slidenum">
              <a:rPr lang="zh-CN" altLang="en-US" smtClean="0"/>
              <a:pPr/>
              <a:t>22</a:t>
            </a:fld>
            <a:endParaRPr lang="en-US" altLang="zh-CN"/>
          </a:p>
        </p:txBody>
      </p:sp>
      <p:sp>
        <p:nvSpPr>
          <p:cNvPr id="82947" name="Rectangle 2"/>
          <p:cNvSpPr>
            <a:spLocks noGrp="1" noRot="1" noChangeAspect="1" noChangeArrowheads="1" noTextEdit="1"/>
          </p:cNvSpPr>
          <p:nvPr>
            <p:ph type="sldImg"/>
          </p:nvPr>
        </p:nvSpPr>
        <p:spPr>
          <a:solidFill>
            <a:srgbClr val="FFFFFF"/>
          </a:solidFill>
          <a:ln/>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3554371A-2FBF-4E04-B922-7F724B14215F}" type="slidenum">
              <a:rPr lang="zh-CN" altLang="en-US" smtClean="0"/>
              <a:pPr/>
              <a:t>23</a:t>
            </a:fld>
            <a:endParaRPr lang="en-US" altLang="zh-CN"/>
          </a:p>
        </p:txBody>
      </p:sp>
      <p:sp>
        <p:nvSpPr>
          <p:cNvPr id="83971" name="Rectangle 2"/>
          <p:cNvSpPr>
            <a:spLocks noGrp="1" noRot="1" noChangeAspect="1" noChangeArrowheads="1" noTextEdit="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2D33BBAB-BB45-4D53-9304-BB3DB0910659}" type="slidenum">
              <a:rPr lang="zh-CN" altLang="en-US" smtClean="0"/>
              <a:pPr/>
              <a:t>24</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A9B0511F-8D98-4192-A730-287B07748165}" type="slidenum">
              <a:rPr lang="zh-CN" altLang="en-US" smtClean="0"/>
              <a:pPr/>
              <a:t>25</a:t>
            </a:fld>
            <a:endParaRPr lang="en-US" altLang="zh-CN"/>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615CB9A3-3427-4752-A437-FD9F1AADCD46}" type="slidenum">
              <a:rPr lang="zh-CN" altLang="en-US" smtClean="0"/>
              <a:pPr/>
              <a:t>26</a:t>
            </a:fld>
            <a:endParaRPr lang="en-US" altLang="zh-CN"/>
          </a:p>
        </p:txBody>
      </p:sp>
      <p:sp>
        <p:nvSpPr>
          <p:cNvPr id="87043" name="Rectangle 2"/>
          <p:cNvSpPr>
            <a:spLocks noGrp="1" noRot="1" noChangeAspect="1" noChangeArrowheads="1" noTextEdit="1"/>
          </p:cNvSpPr>
          <p:nvPr>
            <p:ph type="sldImg"/>
          </p:nvPr>
        </p:nvSpPr>
        <p:spPr>
          <a:solidFill>
            <a:srgbClr val="FFFFFF"/>
          </a:solidFill>
          <a:ln/>
        </p:spPr>
      </p:sp>
      <p:sp>
        <p:nvSpPr>
          <p:cNvPr id="870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7AD2B49-FA99-4666-ADBA-8FA6B90D19EB}" type="slidenum">
              <a:rPr lang="zh-CN" altLang="en-US" smtClean="0"/>
              <a:pPr/>
              <a:t>27</a:t>
            </a:fld>
            <a:endParaRPr lang="en-US" altLang="zh-CN"/>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9219FE65-8126-4EE6-9B4D-6FF46BAEDB61}" type="slidenum">
              <a:rPr lang="zh-CN" altLang="en-US" smtClean="0"/>
              <a:pPr/>
              <a:t>28</a:t>
            </a:fld>
            <a:endParaRPr lang="en-US" altLang="zh-CN"/>
          </a:p>
        </p:txBody>
      </p:sp>
      <p:sp>
        <p:nvSpPr>
          <p:cNvPr id="89091" name="Rectangle 2"/>
          <p:cNvSpPr>
            <a:spLocks noGrp="1" noRot="1" noChangeAspect="1" noChangeArrowheads="1" noTextEdit="1"/>
          </p:cNvSpPr>
          <p:nvPr>
            <p:ph type="sldImg"/>
          </p:nvPr>
        </p:nvSpPr>
        <p:spPr>
          <a:solidFill>
            <a:srgbClr val="FFFFFF"/>
          </a:solidFill>
          <a:ln/>
        </p:spPr>
      </p:sp>
      <p:sp>
        <p:nvSpPr>
          <p:cNvPr id="890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EC20231-E244-4C33-A9A9-85BD59245138}" type="slidenum">
              <a:rPr lang="zh-CN" altLang="en-US" smtClean="0"/>
              <a:pPr/>
              <a:t>29</a:t>
            </a:fld>
            <a:endParaRPr lang="en-US" altLang="zh-CN"/>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99ECE757-EF8E-40BD-8596-91D715B6FF62}" type="slidenum">
              <a:rPr lang="zh-CN" altLang="en-US" smtClean="0"/>
              <a:pPr/>
              <a:t>3</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769F8E2-C38A-4DF7-921B-14FF3ADCB9F6}" type="slidenum">
              <a:rPr lang="zh-CN" altLang="en-US" smtClean="0"/>
              <a:pPr/>
              <a:t>30</a:t>
            </a:fld>
            <a:endParaRPr lang="en-US" altLang="zh-CN"/>
          </a:p>
        </p:txBody>
      </p:sp>
      <p:sp>
        <p:nvSpPr>
          <p:cNvPr id="91139" name="Rectangle 2"/>
          <p:cNvSpPr>
            <a:spLocks noGrp="1" noRot="1" noChangeAspect="1" noChangeArrowheads="1" noTextEdit="1"/>
          </p:cNvSpPr>
          <p:nvPr>
            <p:ph type="sldImg"/>
          </p:nvPr>
        </p:nvSpPr>
        <p:spPr>
          <a:solidFill>
            <a:srgbClr val="FFFFFF"/>
          </a:solidFill>
          <a:ln/>
        </p:spPr>
      </p:sp>
      <p:sp>
        <p:nvSpPr>
          <p:cNvPr id="911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9392D36B-3E30-46BC-BE0A-2D4F6D9916EB}" type="slidenum">
              <a:rPr lang="zh-CN" altLang="en-US" smtClean="0"/>
              <a:pPr/>
              <a:t>31</a:t>
            </a:fld>
            <a:endParaRPr lang="en-US" altLang="zh-CN"/>
          </a:p>
        </p:txBody>
      </p:sp>
      <p:sp>
        <p:nvSpPr>
          <p:cNvPr id="92163" name="Rectangle 2"/>
          <p:cNvSpPr>
            <a:spLocks noGrp="1" noRot="1" noChangeAspect="1" noChangeArrowheads="1" noTextEdit="1"/>
          </p:cNvSpPr>
          <p:nvPr>
            <p:ph type="sldImg"/>
          </p:nvPr>
        </p:nvSpPr>
        <p:spPr>
          <a:solidFill>
            <a:srgbClr val="FFFFFF"/>
          </a:solidFill>
          <a:ln/>
        </p:spPr>
      </p:sp>
      <p:sp>
        <p:nvSpPr>
          <p:cNvPr id="921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543D7E92-EA56-404A-91DF-7C84F6770DC6}" type="slidenum">
              <a:rPr lang="zh-CN" altLang="en-US" smtClean="0"/>
              <a:pPr/>
              <a:t>32</a:t>
            </a:fld>
            <a:endParaRPr lang="en-US" altLang="zh-CN"/>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5EDF2854-B90F-4629-AAC4-C0ED2E8F5E3D}" type="slidenum">
              <a:rPr lang="zh-CN" altLang="en-US" smtClean="0"/>
              <a:pPr/>
              <a:t>33</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279298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5EDF2854-B90F-4629-AAC4-C0ED2E8F5E3D}" type="slidenum">
              <a:rPr lang="zh-CN" altLang="en-US" smtClean="0"/>
              <a:pPr/>
              <a:t>35</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19986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5EDF2854-B90F-4629-AAC4-C0ED2E8F5E3D}" type="slidenum">
              <a:rPr lang="zh-CN" altLang="en-US" smtClean="0"/>
              <a:pPr/>
              <a:t>36</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025834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5EDF2854-B90F-4629-AAC4-C0ED2E8F5E3D}" type="slidenum">
              <a:rPr lang="zh-CN" altLang="en-US" smtClean="0"/>
              <a:pPr/>
              <a:t>37</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p:spPr>
        <p:txBody>
          <a:bodyPr/>
          <a:lstStyle/>
          <a:p>
            <a:pPr eaLnBrk="1" hangingPunct="1"/>
            <a:endParaRPr lang="zh-CN" altLang="en-US"/>
          </a:p>
        </p:txBody>
      </p:sp>
      <p:sp>
        <p:nvSpPr>
          <p:cNvPr id="95236" name="灯片编号占位符 3"/>
          <p:cNvSpPr>
            <a:spLocks noGrp="1"/>
          </p:cNvSpPr>
          <p:nvPr>
            <p:ph type="sldNum" sz="quarter" idx="5"/>
          </p:nvPr>
        </p:nvSpPr>
        <p:spPr>
          <a:noFill/>
        </p:spPr>
        <p:txBody>
          <a:bodyPr/>
          <a:lstStyle/>
          <a:p>
            <a:fld id="{5C08A35F-D3D8-48D3-B26E-998C1C71371A}" type="slidenum">
              <a:rPr lang="zh-CN" altLang="en-US" smtClean="0"/>
              <a:pPr/>
              <a:t>40</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p:spPr>
        <p:txBody>
          <a:bodyPr/>
          <a:lstStyle/>
          <a:p>
            <a:pPr eaLnBrk="1" hangingPunct="1"/>
            <a:endParaRPr lang="zh-CN" altLang="en-US"/>
          </a:p>
        </p:txBody>
      </p:sp>
      <p:sp>
        <p:nvSpPr>
          <p:cNvPr id="96260" name="灯片编号占位符 3"/>
          <p:cNvSpPr>
            <a:spLocks noGrp="1"/>
          </p:cNvSpPr>
          <p:nvPr>
            <p:ph type="sldNum" sz="quarter" idx="5"/>
          </p:nvPr>
        </p:nvSpPr>
        <p:spPr>
          <a:noFill/>
        </p:spPr>
        <p:txBody>
          <a:bodyPr/>
          <a:lstStyle/>
          <a:p>
            <a:fld id="{7789B12C-B1E9-4A32-BA9B-CAB0330171C9}" type="slidenum">
              <a:rPr lang="zh-CN" altLang="en-US" smtClean="0"/>
              <a:pPr/>
              <a:t>41</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5CEC538B-3092-437C-AE6D-CE882E7DAB76}" type="slidenum">
              <a:rPr lang="zh-CN" altLang="en-US" smtClean="0"/>
              <a:pPr/>
              <a:t>42</a:t>
            </a:fld>
            <a:endParaRPr lang="en-US" altLang="zh-CN"/>
          </a:p>
        </p:txBody>
      </p:sp>
      <p:sp>
        <p:nvSpPr>
          <p:cNvPr id="97283" name="Rectangle 2"/>
          <p:cNvSpPr>
            <a:spLocks noGrp="1" noRot="1" noChangeAspect="1" noChangeArrowheads="1" noTextEdit="1"/>
          </p:cNvSpPr>
          <p:nvPr>
            <p:ph type="sldImg"/>
          </p:nvPr>
        </p:nvSpPr>
        <p:spPr>
          <a:solidFill>
            <a:srgbClr val="FFFFFF"/>
          </a:solidFill>
          <a:ln/>
        </p:spPr>
      </p:sp>
      <p:sp>
        <p:nvSpPr>
          <p:cNvPr id="972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F5A224C-F64B-4FCE-B52E-30B91BD8CB7B}" type="slidenum">
              <a:rPr lang="zh-CN" altLang="en-US" smtClean="0"/>
              <a:pPr/>
              <a:t>4</a:t>
            </a:fld>
            <a:endParaRPr lang="en-US" altLang="zh-CN"/>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ln/>
        </p:spPr>
        <p:txBody>
          <a:bodyPr/>
          <a:lstStyle/>
          <a:p>
            <a:pPr eaLnBrk="1" hangingPunct="1"/>
            <a:endParaRPr lang="zh-CN" altLang="en-US"/>
          </a:p>
        </p:txBody>
      </p:sp>
      <p:sp>
        <p:nvSpPr>
          <p:cNvPr id="98308" name="灯片编号占位符 3"/>
          <p:cNvSpPr>
            <a:spLocks noGrp="1"/>
          </p:cNvSpPr>
          <p:nvPr>
            <p:ph type="sldNum" sz="quarter" idx="5"/>
          </p:nvPr>
        </p:nvSpPr>
        <p:spPr>
          <a:noFill/>
        </p:spPr>
        <p:txBody>
          <a:bodyPr/>
          <a:lstStyle/>
          <a:p>
            <a:fld id="{8DE515A9-A78C-466C-AF9B-18E0C3BFB7CC}" type="slidenum">
              <a:rPr lang="zh-CN" altLang="en-US" smtClean="0"/>
              <a:pPr/>
              <a:t>43</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a:ln/>
        </p:spPr>
        <p:txBody>
          <a:bodyPr/>
          <a:lstStyle/>
          <a:p>
            <a:pPr eaLnBrk="1" hangingPunct="1"/>
            <a:endParaRPr lang="zh-CN" altLang="en-US"/>
          </a:p>
        </p:txBody>
      </p:sp>
      <p:sp>
        <p:nvSpPr>
          <p:cNvPr id="99332" name="灯片编号占位符 3"/>
          <p:cNvSpPr>
            <a:spLocks noGrp="1"/>
          </p:cNvSpPr>
          <p:nvPr>
            <p:ph type="sldNum" sz="quarter" idx="5"/>
          </p:nvPr>
        </p:nvSpPr>
        <p:spPr>
          <a:noFill/>
        </p:spPr>
        <p:txBody>
          <a:bodyPr/>
          <a:lstStyle/>
          <a:p>
            <a:fld id="{91177DDC-CEEC-4CD2-A595-FC22EB9E5A25}" type="slidenum">
              <a:rPr lang="zh-CN" altLang="en-US" smtClean="0"/>
              <a:pPr/>
              <a:t>44</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ln/>
        </p:spPr>
        <p:txBody>
          <a:bodyPr/>
          <a:lstStyle/>
          <a:p>
            <a:pPr eaLnBrk="1" hangingPunct="1"/>
            <a:endParaRPr lang="zh-CN" altLang="en-US"/>
          </a:p>
        </p:txBody>
      </p:sp>
      <p:sp>
        <p:nvSpPr>
          <p:cNvPr id="100356" name="灯片编号占位符 3"/>
          <p:cNvSpPr>
            <a:spLocks noGrp="1"/>
          </p:cNvSpPr>
          <p:nvPr>
            <p:ph type="sldNum" sz="quarter" idx="5"/>
          </p:nvPr>
        </p:nvSpPr>
        <p:spPr>
          <a:noFill/>
        </p:spPr>
        <p:txBody>
          <a:bodyPr/>
          <a:lstStyle/>
          <a:p>
            <a:fld id="{BB5317DB-9CCE-4321-AA6D-8BB1A9668005}" type="slidenum">
              <a:rPr lang="zh-CN" altLang="en-US" smtClean="0"/>
              <a:pPr/>
              <a:t>45</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p:spPr>
        <p:txBody>
          <a:bodyPr/>
          <a:lstStyle/>
          <a:p>
            <a:pPr eaLnBrk="1" hangingPunct="1"/>
            <a:endParaRPr lang="zh-CN" altLang="en-US"/>
          </a:p>
        </p:txBody>
      </p:sp>
      <p:sp>
        <p:nvSpPr>
          <p:cNvPr id="101380" name="灯片编号占位符 3"/>
          <p:cNvSpPr>
            <a:spLocks noGrp="1"/>
          </p:cNvSpPr>
          <p:nvPr>
            <p:ph type="sldNum" sz="quarter" idx="5"/>
          </p:nvPr>
        </p:nvSpPr>
        <p:spPr>
          <a:noFill/>
        </p:spPr>
        <p:txBody>
          <a:bodyPr/>
          <a:lstStyle/>
          <a:p>
            <a:fld id="{F9F5E81D-468E-4518-A39F-4CDB9BA1762B}" type="slidenum">
              <a:rPr lang="zh-CN" altLang="en-US" smtClean="0"/>
              <a:pPr/>
              <a:t>46</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p:spPr>
        <p:txBody>
          <a:bodyPr/>
          <a:lstStyle/>
          <a:p>
            <a:pPr eaLnBrk="1" hangingPunct="1"/>
            <a:endParaRPr lang="zh-CN" altLang="en-US"/>
          </a:p>
        </p:txBody>
      </p:sp>
      <p:sp>
        <p:nvSpPr>
          <p:cNvPr id="102404" name="灯片编号占位符 3"/>
          <p:cNvSpPr>
            <a:spLocks noGrp="1"/>
          </p:cNvSpPr>
          <p:nvPr>
            <p:ph type="sldNum" sz="quarter" idx="5"/>
          </p:nvPr>
        </p:nvSpPr>
        <p:spPr>
          <a:noFill/>
        </p:spPr>
        <p:txBody>
          <a:bodyPr/>
          <a:lstStyle/>
          <a:p>
            <a:fld id="{E74496ED-2DD8-4F94-8B43-121283BC5281}" type="slidenum">
              <a:rPr lang="zh-CN" altLang="en-US" smtClean="0"/>
              <a:pPr/>
              <a:t>47</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E5987F08-82FF-4B28-93E5-3F136CB5D2B0}" type="slidenum">
              <a:rPr lang="zh-CN" altLang="en-US" smtClean="0"/>
              <a:pPr/>
              <a:t>48</a:t>
            </a:fld>
            <a:endParaRPr lang="en-US" altLang="zh-CN"/>
          </a:p>
        </p:txBody>
      </p:sp>
      <p:sp>
        <p:nvSpPr>
          <p:cNvPr id="103427" name="Rectangle 2"/>
          <p:cNvSpPr>
            <a:spLocks noGrp="1" noRot="1" noChangeAspect="1" noChangeArrowheads="1" noTextEdit="1"/>
          </p:cNvSpPr>
          <p:nvPr>
            <p:ph type="sldImg"/>
          </p:nvPr>
        </p:nvSpPr>
        <p:spPr>
          <a:solidFill>
            <a:srgbClr val="FFFFFF"/>
          </a:solidFill>
          <a:ln/>
        </p:spPr>
      </p:sp>
      <p:sp>
        <p:nvSpPr>
          <p:cNvPr id="1034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9B5AB25B-0280-4DAF-B242-908FD615D624}" type="slidenum">
              <a:rPr lang="zh-CN" altLang="en-US" smtClean="0"/>
              <a:pPr/>
              <a:t>49</a:t>
            </a:fld>
            <a:endParaRPr lang="en-US" altLang="zh-CN"/>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9B5AB25B-0280-4DAF-B242-908FD615D624}" type="slidenum">
              <a:rPr lang="zh-CN" altLang="en-US" smtClean="0"/>
              <a:pPr/>
              <a:t>50</a:t>
            </a:fld>
            <a:endParaRPr lang="en-US" altLang="zh-CN"/>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extLst>
      <p:ext uri="{BB962C8B-B14F-4D97-AF65-F5344CB8AC3E}">
        <p14:creationId xmlns:p14="http://schemas.microsoft.com/office/powerpoint/2010/main" val="2692192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DBD35221-2FE5-4F28-9FB2-BDD53757228E}" type="slidenum">
              <a:rPr lang="zh-CN" altLang="en-US" smtClean="0"/>
              <a:pPr/>
              <a:t>51</a:t>
            </a:fld>
            <a:endParaRPr lang="en-US" altLang="zh-CN"/>
          </a:p>
        </p:txBody>
      </p:sp>
      <p:sp>
        <p:nvSpPr>
          <p:cNvPr id="105475" name="Rectangle 2"/>
          <p:cNvSpPr>
            <a:spLocks noGrp="1" noRot="1" noChangeAspect="1" noChangeArrowheads="1" noTextEdit="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0ABF8802-FCA5-402C-B7E3-F15E93CEAA1F}" type="slidenum">
              <a:rPr lang="zh-CN" altLang="en-US" smtClean="0"/>
              <a:pPr/>
              <a:t>52</a:t>
            </a:fld>
            <a:endParaRPr lang="en-US" altLang="zh-CN"/>
          </a:p>
        </p:txBody>
      </p:sp>
      <p:sp>
        <p:nvSpPr>
          <p:cNvPr id="106499" name="Rectangle 2"/>
          <p:cNvSpPr>
            <a:spLocks noGrp="1" noRot="1" noChangeAspect="1" noChangeArrowheads="1" noTextEdit="1"/>
          </p:cNvSpPr>
          <p:nvPr>
            <p:ph type="sldImg"/>
          </p:nvPr>
        </p:nvSpPr>
        <p:spPr>
          <a:solidFill>
            <a:srgbClr val="FFFFFF"/>
          </a:solidFill>
          <a:ln/>
        </p:spPr>
      </p:sp>
      <p:sp>
        <p:nvSpPr>
          <p:cNvPr id="1065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6317DE8-7FB9-49C2-AAAA-E5980F43691C}" type="slidenum">
              <a:rPr lang="zh-CN" altLang="en-US" smtClean="0"/>
              <a:pPr/>
              <a:t>5</a:t>
            </a:fld>
            <a:endParaRPr lang="en-US" altLang="zh-CN"/>
          </a:p>
        </p:txBody>
      </p:sp>
      <p:sp>
        <p:nvSpPr>
          <p:cNvPr id="67587" name="Rectangle 2"/>
          <p:cNvSpPr>
            <a:spLocks noGrp="1" noRot="1" noChangeAspect="1" noChangeArrowheads="1" noTextEdit="1"/>
          </p:cNvSpPr>
          <p:nvPr>
            <p:ph type="sldImg"/>
          </p:nvPr>
        </p:nvSpPr>
        <p:spPr>
          <a:solidFill>
            <a:srgbClr val="FFFFFF"/>
          </a:solidFill>
          <a:ln/>
        </p:spPr>
      </p:sp>
      <p:sp>
        <p:nvSpPr>
          <p:cNvPr id="675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99A7BA7D-9E43-42AF-85FB-7142E819D33D}" type="slidenum">
              <a:rPr lang="zh-CN" altLang="en-US" smtClean="0"/>
              <a:pPr/>
              <a:t>53</a:t>
            </a:fld>
            <a:endParaRPr lang="en-US" altLang="zh-CN"/>
          </a:p>
        </p:txBody>
      </p:sp>
      <p:sp>
        <p:nvSpPr>
          <p:cNvPr id="107523" name="Rectangle 2"/>
          <p:cNvSpPr>
            <a:spLocks noGrp="1" noRot="1" noChangeAspect="1" noChangeArrowheads="1" noTextEdit="1"/>
          </p:cNvSpPr>
          <p:nvPr>
            <p:ph type="sldImg"/>
          </p:nvPr>
        </p:nvSpPr>
        <p:spPr>
          <a:solidFill>
            <a:srgbClr val="FFFFFF"/>
          </a:solidFill>
          <a:ln/>
        </p:spPr>
      </p:sp>
      <p:sp>
        <p:nvSpPr>
          <p:cNvPr id="1075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8B077A54-49AD-4990-A007-3911C612C25F}" type="slidenum">
              <a:rPr lang="zh-CN" altLang="en-US" smtClean="0"/>
              <a:pPr/>
              <a:t>54</a:t>
            </a:fld>
            <a:endParaRPr lang="en-US" altLang="zh-CN"/>
          </a:p>
        </p:txBody>
      </p:sp>
      <p:sp>
        <p:nvSpPr>
          <p:cNvPr id="108547" name="Rectangle 2"/>
          <p:cNvSpPr>
            <a:spLocks noGrp="1" noRot="1" noChangeAspect="1" noChangeArrowheads="1" noTextEdit="1"/>
          </p:cNvSpPr>
          <p:nvPr>
            <p:ph type="sldImg"/>
          </p:nvPr>
        </p:nvSpPr>
        <p:spPr>
          <a:solidFill>
            <a:srgbClr val="FFFFFF"/>
          </a:solidFill>
          <a:ln/>
        </p:spPr>
      </p:sp>
      <p:sp>
        <p:nvSpPr>
          <p:cNvPr id="1085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0645211D-32E2-4976-AA5A-D1CEE3314B87}" type="slidenum">
              <a:rPr lang="zh-CN" altLang="en-US" smtClean="0"/>
              <a:pPr/>
              <a:t>55</a:t>
            </a:fld>
            <a:endParaRPr lang="en-US" altLang="zh-CN"/>
          </a:p>
        </p:txBody>
      </p:sp>
      <p:sp>
        <p:nvSpPr>
          <p:cNvPr id="109571" name="Rectangle 2"/>
          <p:cNvSpPr>
            <a:spLocks noGrp="1" noRot="1" noChangeAspect="1" noChangeArrowheads="1" noTextEdit="1"/>
          </p:cNvSpPr>
          <p:nvPr>
            <p:ph type="sldImg"/>
          </p:nvPr>
        </p:nvSpPr>
        <p:spPr>
          <a:solidFill>
            <a:srgbClr val="FFFFFF"/>
          </a:solidFill>
          <a:ln/>
        </p:spPr>
      </p:sp>
      <p:sp>
        <p:nvSpPr>
          <p:cNvPr id="1095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p:spPr>
        <p:txBody>
          <a:bodyPr/>
          <a:lstStyle/>
          <a:p>
            <a:pPr eaLnBrk="1" hangingPunct="1"/>
            <a:endParaRPr lang="zh-CN" altLang="en-US"/>
          </a:p>
        </p:txBody>
      </p:sp>
      <p:sp>
        <p:nvSpPr>
          <p:cNvPr id="110596" name="灯片编号占位符 3"/>
          <p:cNvSpPr>
            <a:spLocks noGrp="1"/>
          </p:cNvSpPr>
          <p:nvPr>
            <p:ph type="sldNum" sz="quarter" idx="5"/>
          </p:nvPr>
        </p:nvSpPr>
        <p:spPr>
          <a:noFill/>
        </p:spPr>
        <p:txBody>
          <a:bodyPr/>
          <a:lstStyle/>
          <a:p>
            <a:fld id="{222EAF3F-6B34-4226-B360-CE2C493883EB}" type="slidenum">
              <a:rPr lang="zh-CN" altLang="en-US" smtClean="0"/>
              <a:pPr/>
              <a:t>56</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46581AD-15A7-4202-A8F7-4929293F6664}" type="slidenum">
              <a:rPr lang="zh-CN" altLang="en-US" smtClean="0"/>
              <a:pPr/>
              <a:t>57</a:t>
            </a:fld>
            <a:endParaRPr lang="en-US" altLang="zh-CN"/>
          </a:p>
        </p:txBody>
      </p:sp>
      <p:sp>
        <p:nvSpPr>
          <p:cNvPr id="111619" name="Rectangle 2"/>
          <p:cNvSpPr>
            <a:spLocks noGrp="1" noRot="1" noChangeAspect="1" noChangeArrowheads="1" noTextEdit="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2FC7642E-B8E3-4B7C-928B-D03BA9CA3680}" type="slidenum">
              <a:rPr lang="zh-CN" altLang="en-US" smtClean="0"/>
              <a:pPr/>
              <a:t>58</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4882288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0941D67A-763D-4AA4-9705-AD1181BC3A53}" type="slidenum">
              <a:rPr lang="zh-CN" altLang="en-US" smtClean="0"/>
              <a:pPr/>
              <a:t>59</a:t>
            </a:fld>
            <a:endParaRPr lang="en-US" altLang="zh-CN"/>
          </a:p>
        </p:txBody>
      </p:sp>
      <p:sp>
        <p:nvSpPr>
          <p:cNvPr id="113667" name="Rectangle 2"/>
          <p:cNvSpPr>
            <a:spLocks noGrp="1" noRot="1" noChangeAspect="1" noChangeArrowheads="1" noTextEdit="1"/>
          </p:cNvSpPr>
          <p:nvPr>
            <p:ph type="sldImg"/>
          </p:nvPr>
        </p:nvSpPr>
        <p:spPr>
          <a:solidFill>
            <a:srgbClr val="FFFFFF"/>
          </a:solidFill>
          <a:ln/>
        </p:spPr>
      </p:sp>
      <p:sp>
        <p:nvSpPr>
          <p:cNvPr id="1136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FD14E9E7-9653-4611-B0CC-058EA09835FE}" type="slidenum">
              <a:rPr lang="zh-CN" altLang="en-US" smtClean="0"/>
              <a:pPr/>
              <a:t>60</a:t>
            </a:fld>
            <a:endParaRPr lang="en-US" altLang="zh-CN"/>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D1ADF501-1761-4863-8C16-88766477D080}" type="slidenum">
              <a:rPr lang="zh-CN" altLang="en-US" smtClean="0"/>
              <a:pPr/>
              <a:t>61</a:t>
            </a:fld>
            <a:endParaRPr lang="en-US" altLang="zh-CN"/>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854F3554-FAC7-43C1-8DB1-D0100CFF26F0}" type="slidenum">
              <a:rPr lang="zh-CN" altLang="en-US" smtClean="0"/>
              <a:pPr/>
              <a:t>62</a:t>
            </a:fld>
            <a:endParaRPr lang="en-US" altLang="zh-CN"/>
          </a:p>
        </p:txBody>
      </p:sp>
      <p:sp>
        <p:nvSpPr>
          <p:cNvPr id="116739" name="Rectangle 2"/>
          <p:cNvSpPr>
            <a:spLocks noGrp="1" noRot="1" noChangeAspect="1" noChangeArrowheads="1" noTextEdit="1"/>
          </p:cNvSpPr>
          <p:nvPr>
            <p:ph type="sldImg"/>
          </p:nvPr>
        </p:nvSpPr>
        <p:spPr>
          <a:solidFill>
            <a:srgbClr val="FFFFFF"/>
          </a:solidFill>
          <a:ln/>
        </p:spPr>
      </p:sp>
      <p:sp>
        <p:nvSpPr>
          <p:cNvPr id="1167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87DE96B9-5E6A-4762-8D24-E3BEEC895497}" type="slidenum">
              <a:rPr lang="zh-CN" altLang="en-US" smtClean="0"/>
              <a:pPr/>
              <a:t>6</a:t>
            </a:fld>
            <a:endParaRPr lang="en-US" altLang="zh-CN"/>
          </a:p>
        </p:txBody>
      </p:sp>
      <p:sp>
        <p:nvSpPr>
          <p:cNvPr id="68611" name="Rectangle 2"/>
          <p:cNvSpPr>
            <a:spLocks noGrp="1" noRot="1" noChangeAspect="1" noChangeArrowheads="1" noTextEdit="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B7AD3CD7-D248-4E28-818C-A1A9AEADEE97}" type="slidenum">
              <a:rPr lang="zh-CN" altLang="en-US" smtClean="0"/>
              <a:pPr/>
              <a:t>63</a:t>
            </a:fld>
            <a:endParaRPr lang="en-US" altLang="zh-CN"/>
          </a:p>
        </p:txBody>
      </p:sp>
      <p:sp>
        <p:nvSpPr>
          <p:cNvPr id="117763" name="Rectangle 2"/>
          <p:cNvSpPr>
            <a:spLocks noGrp="1" noRot="1" noChangeAspect="1" noChangeArrowheads="1" noTextEdit="1"/>
          </p:cNvSpPr>
          <p:nvPr>
            <p:ph type="sldImg"/>
          </p:nvPr>
        </p:nvSpPr>
        <p:spPr>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0854CA57-1E93-4180-A0A8-76C587CD2E1D}" type="slidenum">
              <a:rPr lang="zh-CN" altLang="en-US" smtClean="0"/>
              <a:pPr/>
              <a:t>64</a:t>
            </a:fld>
            <a:endParaRPr lang="en-US" altLang="zh-CN"/>
          </a:p>
        </p:txBody>
      </p:sp>
      <p:sp>
        <p:nvSpPr>
          <p:cNvPr id="118787" name="Rectangle 2"/>
          <p:cNvSpPr>
            <a:spLocks noGrp="1" noRot="1" noChangeAspect="1" noChangeArrowheads="1" noTextEdit="1"/>
          </p:cNvSpPr>
          <p:nvPr>
            <p:ph type="sldImg"/>
          </p:nvPr>
        </p:nvSpPr>
        <p:spPr>
          <a:solidFill>
            <a:srgbClr val="FFFFFF"/>
          </a:solidFill>
          <a:ln/>
        </p:spPr>
      </p:sp>
      <p:sp>
        <p:nvSpPr>
          <p:cNvPr id="1187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5E4AC97E-A00E-40DC-BB07-D998BA5530B0}" type="slidenum">
              <a:rPr lang="zh-CN" altLang="en-US" smtClean="0"/>
              <a:pPr/>
              <a:t>65</a:t>
            </a:fld>
            <a:endParaRPr lang="en-US" altLang="zh-CN"/>
          </a:p>
        </p:txBody>
      </p:sp>
      <p:sp>
        <p:nvSpPr>
          <p:cNvPr id="119811" name="Rectangle 2"/>
          <p:cNvSpPr>
            <a:spLocks noGrp="1" noRot="1" noChangeAspect="1" noChangeArrowheads="1" noTextEdit="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62126596-F235-4ED8-A3E0-0BA8BEA833BD}" type="slidenum">
              <a:rPr lang="zh-CN" altLang="en-US" smtClean="0"/>
              <a:pPr/>
              <a:t>66</a:t>
            </a:fld>
            <a:endParaRPr lang="en-US" altLang="zh-CN"/>
          </a:p>
        </p:txBody>
      </p:sp>
      <p:sp>
        <p:nvSpPr>
          <p:cNvPr id="120835" name="Rectangle 2"/>
          <p:cNvSpPr>
            <a:spLocks noGrp="1" noRot="1" noChangeAspect="1" noChangeArrowheads="1" noTextEdit="1"/>
          </p:cNvSpPr>
          <p:nvPr>
            <p:ph type="sldImg"/>
          </p:nvPr>
        </p:nvSpPr>
        <p:spPr>
          <a:solidFill>
            <a:srgbClr val="FFFFFF"/>
          </a:solidFill>
          <a:ln/>
        </p:spPr>
      </p:sp>
      <p:sp>
        <p:nvSpPr>
          <p:cNvPr id="1208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25445D80-07E2-400B-87A2-1762EDB3544F}" type="slidenum">
              <a:rPr lang="zh-CN" altLang="en-US" smtClean="0"/>
              <a:pPr/>
              <a:t>7</a:t>
            </a:fld>
            <a:endParaRPr lang="en-US" altLang="zh-CN"/>
          </a:p>
        </p:txBody>
      </p:sp>
      <p:sp>
        <p:nvSpPr>
          <p:cNvPr id="69635"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F6ECBDBD-5970-4CA6-856E-D368A2B7D815}" type="slidenum">
              <a:rPr lang="zh-CN" altLang="en-US" smtClean="0"/>
              <a:pPr/>
              <a:t>8</a:t>
            </a:fld>
            <a:endParaRPr lang="en-US" altLang="zh-CN"/>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7E16F470-2FEC-4A89-A21F-C7AB752DE96E}" type="slidenum">
              <a:rPr lang="zh-CN" altLang="en-US" smtClean="0"/>
              <a:pPr/>
              <a:t>9</a:t>
            </a:fld>
            <a:endParaRPr lang="en-US" altLang="zh-CN"/>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1752600" cy="4876800"/>
          </a:xfrm>
          <a:prstGeom prst="rect">
            <a:avLst/>
          </a:prstGeom>
          <a:solidFill>
            <a:schemeClr val="accent1"/>
          </a:solidFill>
          <a:ln w="9525">
            <a:noFill/>
            <a:miter lim="800000"/>
            <a:headEnd/>
            <a:tailEnd/>
          </a:ln>
          <a:effectLst/>
        </p:spPr>
        <p:txBody>
          <a:bodyPr wrap="none" anchor="ctr"/>
          <a:lstStyle/>
          <a:p>
            <a:pPr algn="ctr">
              <a:defRPr/>
            </a:pPr>
            <a:endParaRPr lang="zh-CN" altLang="en-US" sz="2400">
              <a:latin typeface="Times New Roman" pitchFamily="18" charset="0"/>
            </a:endParaRPr>
          </a:p>
        </p:txBody>
      </p:sp>
      <p:sp>
        <p:nvSpPr>
          <p:cNvPr id="5" name="Rectangle 5"/>
          <p:cNvSpPr>
            <a:spLocks noChangeArrowheads="1"/>
          </p:cNvSpPr>
          <p:nvPr/>
        </p:nvSpPr>
        <p:spPr bwMode="ltGray">
          <a:xfrm>
            <a:off x="1619250" y="4149725"/>
            <a:ext cx="7143750" cy="1720850"/>
          </a:xfrm>
          <a:prstGeom prst="rect">
            <a:avLst/>
          </a:prstGeom>
          <a:solidFill>
            <a:schemeClr val="bg2"/>
          </a:solidFill>
          <a:ln w="9525">
            <a:noFill/>
            <a:miter lim="800000"/>
            <a:headEnd/>
            <a:tailEnd/>
          </a:ln>
          <a:effectLst/>
        </p:spPr>
        <p:txBody>
          <a:bodyPr wrap="none" anchor="ctr"/>
          <a:lstStyle/>
          <a:p>
            <a:pPr algn="ctr">
              <a:defRPr/>
            </a:pPr>
            <a:endParaRPr lang="zh-CN" altLang="en-US" sz="2400">
              <a:latin typeface="Times New Roman" pitchFamily="18" charset="0"/>
            </a:endParaRPr>
          </a:p>
        </p:txBody>
      </p:sp>
      <p:sp>
        <p:nvSpPr>
          <p:cNvPr id="6" name="Rectangle 6"/>
          <p:cNvSpPr>
            <a:spLocks noChangeArrowheads="1"/>
          </p:cNvSpPr>
          <p:nvPr/>
        </p:nvSpPr>
        <p:spPr bwMode="white">
          <a:xfrm>
            <a:off x="1692275" y="4232275"/>
            <a:ext cx="6994525" cy="1573213"/>
          </a:xfrm>
          <a:prstGeom prst="rect">
            <a:avLst/>
          </a:prstGeom>
          <a:solidFill>
            <a:schemeClr val="bg1"/>
          </a:solidFill>
          <a:ln w="9525">
            <a:noFill/>
            <a:miter lim="800000"/>
            <a:headEnd/>
            <a:tailEnd/>
          </a:ln>
          <a:effectLst/>
        </p:spPr>
        <p:txBody>
          <a:bodyPr wrap="none" anchor="ctr"/>
          <a:lstStyle/>
          <a:p>
            <a:pPr algn="ctr">
              <a:defRPr/>
            </a:pPr>
            <a:endParaRPr lang="zh-CN" altLang="en-US" sz="2400">
              <a:latin typeface="Times New Roman" pitchFamily="18" charset="0"/>
            </a:endParaRPr>
          </a:p>
        </p:txBody>
      </p:sp>
      <p:sp>
        <p:nvSpPr>
          <p:cNvPr id="7" name="Line 7"/>
          <p:cNvSpPr>
            <a:spLocks noChangeShapeType="1"/>
          </p:cNvSpPr>
          <p:nvPr/>
        </p:nvSpPr>
        <p:spPr bwMode="auto">
          <a:xfrm flipV="1">
            <a:off x="0" y="5013325"/>
            <a:ext cx="1619250" cy="1588"/>
          </a:xfrm>
          <a:prstGeom prst="line">
            <a:avLst/>
          </a:prstGeom>
          <a:noFill/>
          <a:ln w="50800">
            <a:solidFill>
              <a:schemeClr val="bg2"/>
            </a:solidFill>
            <a:round/>
            <a:headEnd/>
            <a:tailEnd/>
          </a:ln>
          <a:effectLst/>
        </p:spPr>
        <p:txBody>
          <a:bodyPr/>
          <a:lstStyle/>
          <a:p>
            <a:pPr>
              <a:defRPr/>
            </a:pPr>
            <a:endParaRPr lang="zh-CN" altLang="en-US"/>
          </a:p>
        </p:txBody>
      </p:sp>
      <p:grpSp>
        <p:nvGrpSpPr>
          <p:cNvPr id="8" name="Group 8"/>
          <p:cNvGrpSpPr>
            <a:grpSpLocks/>
          </p:cNvGrpSpPr>
          <p:nvPr/>
        </p:nvGrpSpPr>
        <p:grpSpPr bwMode="auto">
          <a:xfrm>
            <a:off x="635000" y="783940"/>
            <a:ext cx="8077200" cy="304800"/>
            <a:chOff x="400" y="336"/>
            <a:chExt cx="5088" cy="192"/>
          </a:xfrm>
        </p:grpSpPr>
        <p:sp>
          <p:nvSpPr>
            <p:cNvPr id="9" name="Rectangle 9"/>
            <p:cNvSpPr>
              <a:spLocks noChangeArrowheads="1"/>
            </p:cNvSpPr>
            <p:nvPr/>
          </p:nvSpPr>
          <p:spPr bwMode="auto">
            <a:xfrm>
              <a:off x="3952" y="336"/>
              <a:ext cx="1536" cy="192"/>
            </a:xfrm>
            <a:prstGeom prst="rect">
              <a:avLst/>
            </a:prstGeom>
            <a:solidFill>
              <a:schemeClr val="folHlink"/>
            </a:solidFill>
            <a:ln w="9525">
              <a:noFill/>
              <a:miter lim="800000"/>
              <a:headEnd/>
              <a:tailEnd/>
            </a:ln>
            <a:effectLst/>
          </p:spPr>
          <p:txBody>
            <a:bodyPr wrap="none" anchor="ctr"/>
            <a:lstStyle/>
            <a:p>
              <a:pPr algn="ctr">
                <a:defRPr/>
              </a:pPr>
              <a:endParaRPr lang="zh-CN" altLang="en-US" sz="2400">
                <a:latin typeface="Times New Roman" pitchFamily="18" charset="0"/>
              </a:endParaRPr>
            </a:p>
          </p:txBody>
        </p:sp>
        <p:sp>
          <p:nvSpPr>
            <p:cNvPr id="10" name="Line 10"/>
            <p:cNvSpPr>
              <a:spLocks noChangeShapeType="1"/>
            </p:cNvSpPr>
            <p:nvPr/>
          </p:nvSpPr>
          <p:spPr bwMode="auto">
            <a:xfrm>
              <a:off x="400" y="432"/>
              <a:ext cx="5088" cy="0"/>
            </a:xfrm>
            <a:prstGeom prst="line">
              <a:avLst/>
            </a:prstGeom>
            <a:noFill/>
            <a:ln w="44450">
              <a:solidFill>
                <a:schemeClr val="bg2"/>
              </a:solidFill>
              <a:round/>
              <a:headEnd/>
              <a:tailEnd/>
            </a:ln>
            <a:effectLst/>
          </p:spPr>
          <p:txBody>
            <a:bodyPr/>
            <a:lstStyle/>
            <a:p>
              <a:pPr>
                <a:defRPr/>
              </a:pPr>
              <a:endParaRPr lang="zh-CN" altLang="en-US"/>
            </a:p>
          </p:txBody>
        </p:sp>
      </p:grpSp>
      <p:pic>
        <p:nvPicPr>
          <p:cNvPr id="11" name="Picture 16" descr="HHU_logo_blue"/>
          <p:cNvPicPr>
            <a:picLocks noChangeAspect="1" noChangeArrowheads="1"/>
          </p:cNvPicPr>
          <p:nvPr userDrawn="1"/>
        </p:nvPicPr>
        <p:blipFill>
          <a:blip r:embed="rId2" cstate="print"/>
          <a:srcRect/>
          <a:stretch>
            <a:fillRect/>
          </a:stretch>
        </p:blipFill>
        <p:spPr bwMode="auto">
          <a:xfrm>
            <a:off x="179388" y="5157788"/>
            <a:ext cx="1274762" cy="1120775"/>
          </a:xfrm>
          <a:prstGeom prst="rect">
            <a:avLst/>
          </a:prstGeom>
          <a:noFill/>
          <a:ln w="9525">
            <a:noFill/>
            <a:miter lim="800000"/>
            <a:headEnd/>
            <a:tailEnd/>
          </a:ln>
        </p:spPr>
      </p:pic>
      <p:sp>
        <p:nvSpPr>
          <p:cNvPr id="14347" name="Rectangle 11"/>
          <p:cNvSpPr>
            <a:spLocks noGrp="1" noChangeArrowheads="1"/>
          </p:cNvSpPr>
          <p:nvPr>
            <p:ph type="ctrTitle"/>
          </p:nvPr>
        </p:nvSpPr>
        <p:spPr>
          <a:xfrm>
            <a:off x="1763713" y="1268760"/>
            <a:ext cx="6923087" cy="2807940"/>
          </a:xfrm>
        </p:spPr>
        <p:txBody>
          <a:bodyPr/>
          <a:lstStyle>
            <a:lvl1pPr algn="ctr">
              <a:defRPr sz="4800"/>
            </a:lvl1pPr>
          </a:lstStyle>
          <a:p>
            <a:r>
              <a:rPr lang="zh-CN" altLang="en-US" dirty="0"/>
              <a:t>单击此处编辑母版标题样式</a:t>
            </a:r>
          </a:p>
        </p:txBody>
      </p:sp>
      <p:sp>
        <p:nvSpPr>
          <p:cNvPr id="14348" name="Rectangle 12"/>
          <p:cNvSpPr>
            <a:spLocks noGrp="1" noChangeArrowheads="1"/>
          </p:cNvSpPr>
          <p:nvPr>
            <p:ph type="subTitle" idx="1"/>
          </p:nvPr>
        </p:nvSpPr>
        <p:spPr>
          <a:xfrm>
            <a:off x="1763713" y="4365625"/>
            <a:ext cx="6840537" cy="1295400"/>
          </a:xfrm>
        </p:spPr>
        <p:txBody>
          <a:bodyPr anchor="ctr"/>
          <a:lstStyle>
            <a:lvl1pPr marL="0" indent="0" algn="ctr">
              <a:buFont typeface="Wingdings" pitchFamily="2" charset="2"/>
              <a:buNone/>
              <a:defRPr/>
            </a:lvl1pPr>
          </a:lstStyle>
          <a:p>
            <a:r>
              <a:rPr lang="zh-CN" altLang="en-US"/>
              <a:t>单击此处编辑母版副标题样式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01570" y="312930"/>
            <a:ext cx="8145905" cy="685800"/>
          </a:xfrm>
        </p:spPr>
        <p:txBody>
          <a:bodyPr/>
          <a:lstStyle/>
          <a:p>
            <a:r>
              <a:rPr lang="zh-CN" altLang="en-US" dirty="0"/>
              <a:t>单击此处编辑母版标题样式</a:t>
            </a:r>
          </a:p>
        </p:txBody>
      </p:sp>
      <p:sp>
        <p:nvSpPr>
          <p:cNvPr id="3" name="内容占位符 2"/>
          <p:cNvSpPr>
            <a:spLocks noGrp="1"/>
          </p:cNvSpPr>
          <p:nvPr>
            <p:ph idx="1" hasCustomPrompt="1"/>
          </p:nvPr>
        </p:nvSpPr>
        <p:spPr>
          <a:xfrm>
            <a:off x="701570" y="1133744"/>
            <a:ext cx="8145905" cy="5355595"/>
          </a:xfrm>
        </p:spPr>
        <p:txBody>
          <a:bodyPr/>
          <a:lstStyle>
            <a:lvl1pPr marL="342900" indent="-342900">
              <a:buFont typeface="Wingdings" panose="05000000000000000000" pitchFamily="2" charset="2"/>
              <a:buChar char="p"/>
              <a:defRPr/>
            </a:lvl1pPr>
            <a:lvl2pPr marL="717550" indent="-358775">
              <a:buFont typeface="Wingdings" panose="05000000000000000000" pitchFamily="2" charset="2"/>
              <a:buChar char="l"/>
              <a:defRPr/>
            </a:lvl2pPr>
            <a:lvl3pPr>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4" name="日期占位符 3"/>
          <p:cNvSpPr>
            <a:spLocks noGrp="1"/>
          </p:cNvSpPr>
          <p:nvPr>
            <p:ph type="dt" sz="half" idx="10"/>
          </p:nvPr>
        </p:nvSpPr>
        <p:spPr>
          <a:xfrm>
            <a:off x="4121950" y="6579350"/>
            <a:ext cx="3960440" cy="270030"/>
          </a:xfrm>
        </p:spPr>
        <p:txBody>
          <a:bodyPr/>
          <a:lstStyle>
            <a:lvl1pPr>
              <a:defRPr/>
            </a:lvl1pPr>
          </a:lstStyle>
          <a:p>
            <a:pPr>
              <a:defRPr/>
            </a:pPr>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5" name="页脚占位符 4"/>
          <p:cNvSpPr>
            <a:spLocks noGrp="1"/>
          </p:cNvSpPr>
          <p:nvPr>
            <p:ph type="ftr" sz="quarter" idx="11"/>
          </p:nvPr>
        </p:nvSpPr>
        <p:spPr>
          <a:xfrm>
            <a:off x="701570" y="6579351"/>
            <a:ext cx="3285365" cy="270030"/>
          </a:xfrm>
        </p:spPr>
        <p:txBody>
          <a:bodyPr/>
          <a:lstStyle>
            <a:lvl1pPr>
              <a:defRPr/>
            </a:lvl1pPr>
          </a:lstStyle>
          <a:p>
            <a:pPr>
              <a:defRPr/>
            </a:pPr>
            <a:r>
              <a:rPr lang="en-US" altLang="zh-CN" dirty="0"/>
              <a:t>《</a:t>
            </a:r>
            <a:r>
              <a:rPr lang="zh-CN" altLang="en-US" dirty="0"/>
              <a:t>数据库系统原理</a:t>
            </a:r>
            <a:r>
              <a:rPr lang="en-US" altLang="zh-CN" dirty="0"/>
              <a:t>》</a:t>
            </a:r>
            <a:r>
              <a:rPr lang="zh-CN" altLang="en-US" dirty="0"/>
              <a:t>第</a:t>
            </a:r>
            <a:r>
              <a:rPr lang="en-US" altLang="zh-CN" dirty="0"/>
              <a:t>11</a:t>
            </a:r>
            <a:r>
              <a:rPr lang="zh-CN" altLang="en-US" dirty="0"/>
              <a:t>章</a:t>
            </a:r>
            <a:r>
              <a:rPr lang="en-US" altLang="zh-CN" dirty="0"/>
              <a:t>—</a:t>
            </a:r>
            <a:r>
              <a:rPr lang="zh-CN" altLang="en-US" dirty="0"/>
              <a:t>数据库设计</a:t>
            </a:r>
            <a:endParaRPr lang="en-US" altLang="zh-CN" dirty="0"/>
          </a:p>
        </p:txBody>
      </p:sp>
      <p:sp>
        <p:nvSpPr>
          <p:cNvPr id="6" name="灯片编号占位符 5"/>
          <p:cNvSpPr>
            <a:spLocks noGrp="1"/>
          </p:cNvSpPr>
          <p:nvPr>
            <p:ph type="sldNum" sz="quarter" idx="12"/>
          </p:nvPr>
        </p:nvSpPr>
        <p:spPr>
          <a:xfrm>
            <a:off x="8198060" y="6579350"/>
            <a:ext cx="649415" cy="270030"/>
          </a:xfrm>
        </p:spPr>
        <p:txBody>
          <a:bodyPr/>
          <a:lstStyle>
            <a:lvl1pPr>
              <a:defRPr/>
            </a:lvl1pPr>
          </a:lstStyle>
          <a:p>
            <a:pPr>
              <a:defRPr/>
            </a:pPr>
            <a:fld id="{F2D644F3-1A4B-4607-9F43-407974847A2B}"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9"/>
          <p:cNvSpPr>
            <a:spLocks noGrp="1" noChangeArrowheads="1"/>
          </p:cNvSpPr>
          <p:nvPr>
            <p:ph type="dt" sz="half" idx="10"/>
          </p:nvPr>
        </p:nvSpPr>
        <p:spPr>
          <a:ln/>
        </p:spPr>
        <p:txBody>
          <a:bodyPr/>
          <a:lstStyle>
            <a:lvl1pPr>
              <a:defRPr/>
            </a:lvl1pPr>
          </a:lstStyle>
          <a:p>
            <a:pPr>
              <a:defRPr/>
            </a:pPr>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4" name="Rectangle 10"/>
          <p:cNvSpPr>
            <a:spLocks noGrp="1" noChangeArrowheads="1"/>
          </p:cNvSpPr>
          <p:nvPr>
            <p:ph type="ftr" sz="quarter" idx="11"/>
          </p:nvPr>
        </p:nvSpPr>
        <p:spPr>
          <a:ln/>
        </p:spPr>
        <p:txBody>
          <a:bodyPr/>
          <a:lstStyle>
            <a:lvl1pPr>
              <a:defRPr/>
            </a:lvl1pPr>
          </a:lstStyle>
          <a:p>
            <a:pPr>
              <a:defRPr/>
            </a:pPr>
            <a:r>
              <a:rPr lang="en-US" altLang="zh-CN" dirty="0"/>
              <a:t>《</a:t>
            </a:r>
            <a:r>
              <a:rPr lang="zh-CN" altLang="en-US" dirty="0"/>
              <a:t>数据库系统原理</a:t>
            </a:r>
            <a:r>
              <a:rPr lang="en-US" altLang="zh-CN" dirty="0"/>
              <a:t>》</a:t>
            </a:r>
            <a:r>
              <a:rPr lang="zh-CN" altLang="en-US" dirty="0"/>
              <a:t>第</a:t>
            </a:r>
            <a:r>
              <a:rPr lang="en-US" altLang="zh-CN" dirty="0"/>
              <a:t>11</a:t>
            </a:r>
            <a:r>
              <a:rPr lang="zh-CN" altLang="en-US" dirty="0"/>
              <a:t>章</a:t>
            </a:r>
            <a:r>
              <a:rPr lang="en-US" altLang="zh-CN" dirty="0"/>
              <a:t>—</a:t>
            </a:r>
            <a:r>
              <a:rPr lang="zh-CN" altLang="en-US" dirty="0"/>
              <a:t>数据库设计</a:t>
            </a:r>
            <a:endParaRPr lang="en-US" altLang="zh-CN" dirty="0"/>
          </a:p>
        </p:txBody>
      </p:sp>
      <p:sp>
        <p:nvSpPr>
          <p:cNvPr id="5" name="Rectangle 11"/>
          <p:cNvSpPr>
            <a:spLocks noGrp="1" noChangeArrowheads="1"/>
          </p:cNvSpPr>
          <p:nvPr>
            <p:ph type="sldNum" sz="quarter" idx="12"/>
          </p:nvPr>
        </p:nvSpPr>
        <p:spPr>
          <a:xfrm>
            <a:off x="8270490" y="6585839"/>
            <a:ext cx="576985" cy="261266"/>
          </a:xfrm>
          <a:ln/>
        </p:spPr>
        <p:txBody>
          <a:bodyPr/>
          <a:lstStyle>
            <a:lvl1pPr>
              <a:defRPr/>
            </a:lvl1pPr>
          </a:lstStyle>
          <a:p>
            <a:pPr>
              <a:defRPr/>
            </a:pPr>
            <a:fld id="{4535F252-D4DD-4343-AEC8-DF2DB53836DC}"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0" y="0"/>
            <a:ext cx="609600" cy="4876800"/>
          </a:xfrm>
          <a:prstGeom prst="rect">
            <a:avLst/>
          </a:prstGeom>
          <a:solidFill>
            <a:schemeClr val="accent1"/>
          </a:solidFill>
          <a:ln w="9525">
            <a:noFill/>
            <a:miter lim="800000"/>
            <a:headEnd/>
            <a:tailEnd/>
          </a:ln>
          <a:effectLst/>
        </p:spPr>
        <p:txBody>
          <a:bodyPr wrap="none" anchor="ctr"/>
          <a:lstStyle/>
          <a:p>
            <a:pPr algn="ctr">
              <a:defRPr/>
            </a:pPr>
            <a:endParaRPr lang="zh-CN" altLang="en-US" sz="2400">
              <a:latin typeface="Times New Roman" pitchFamily="18" charset="0"/>
            </a:endParaRPr>
          </a:p>
        </p:txBody>
      </p:sp>
      <p:grpSp>
        <p:nvGrpSpPr>
          <p:cNvPr id="10243" name="Group 4"/>
          <p:cNvGrpSpPr>
            <a:grpSpLocks/>
          </p:cNvGrpSpPr>
          <p:nvPr/>
        </p:nvGrpSpPr>
        <p:grpSpPr bwMode="auto">
          <a:xfrm>
            <a:off x="524583" y="951182"/>
            <a:ext cx="8305800" cy="182563"/>
            <a:chOff x="240" y="893"/>
            <a:chExt cx="5232" cy="115"/>
          </a:xfrm>
        </p:grpSpPr>
        <p:sp>
          <p:nvSpPr>
            <p:cNvPr id="13317" name="Rectangle 5"/>
            <p:cNvSpPr>
              <a:spLocks noChangeArrowheads="1"/>
            </p:cNvSpPr>
            <p:nvPr/>
          </p:nvSpPr>
          <p:spPr bwMode="auto">
            <a:xfrm>
              <a:off x="4320" y="893"/>
              <a:ext cx="1152" cy="115"/>
            </a:xfrm>
            <a:prstGeom prst="rect">
              <a:avLst/>
            </a:prstGeom>
            <a:solidFill>
              <a:schemeClr val="folHlink"/>
            </a:solidFill>
            <a:ln w="9525">
              <a:noFill/>
              <a:miter lim="800000"/>
              <a:headEnd/>
              <a:tailEnd/>
            </a:ln>
            <a:effectLst/>
          </p:spPr>
          <p:txBody>
            <a:bodyPr wrap="none" anchor="ctr"/>
            <a:lstStyle/>
            <a:p>
              <a:pPr algn="ctr">
                <a:defRPr/>
              </a:pPr>
              <a:endParaRPr lang="zh-CN" altLang="en-US" sz="2400">
                <a:latin typeface="Times New Roman" pitchFamily="18" charset="0"/>
              </a:endParaRPr>
            </a:p>
          </p:txBody>
        </p:sp>
        <p:sp>
          <p:nvSpPr>
            <p:cNvPr id="13318" name="Line 6"/>
            <p:cNvSpPr>
              <a:spLocks noChangeShapeType="1"/>
            </p:cNvSpPr>
            <p:nvPr/>
          </p:nvSpPr>
          <p:spPr bwMode="auto">
            <a:xfrm>
              <a:off x="240" y="941"/>
              <a:ext cx="5232" cy="0"/>
            </a:xfrm>
            <a:prstGeom prst="line">
              <a:avLst/>
            </a:prstGeom>
            <a:noFill/>
            <a:ln w="19050">
              <a:solidFill>
                <a:schemeClr val="bg2"/>
              </a:solidFill>
              <a:round/>
              <a:headEnd/>
              <a:tailEnd/>
            </a:ln>
            <a:effectLst/>
          </p:spPr>
          <p:txBody>
            <a:bodyPr/>
            <a:lstStyle/>
            <a:p>
              <a:pPr>
                <a:defRPr/>
              </a:pPr>
              <a:endParaRPr lang="zh-CN" altLang="en-US"/>
            </a:p>
          </p:txBody>
        </p:sp>
      </p:grpSp>
      <p:sp>
        <p:nvSpPr>
          <p:cNvPr id="10244" name="Rectangle 7"/>
          <p:cNvSpPr>
            <a:spLocks noGrp="1" noChangeArrowheads="1"/>
          </p:cNvSpPr>
          <p:nvPr>
            <p:ph type="title"/>
          </p:nvPr>
        </p:nvSpPr>
        <p:spPr bwMode="auto">
          <a:xfrm>
            <a:off x="701570" y="312930"/>
            <a:ext cx="81009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45" name="Rectangle 8"/>
          <p:cNvSpPr>
            <a:spLocks noGrp="1" noChangeArrowheads="1"/>
          </p:cNvSpPr>
          <p:nvPr>
            <p:ph type="body" idx="1"/>
          </p:nvPr>
        </p:nvSpPr>
        <p:spPr bwMode="auto">
          <a:xfrm>
            <a:off x="701570" y="1133744"/>
            <a:ext cx="8100900" cy="53670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13321" name="Rectangle 9"/>
          <p:cNvSpPr>
            <a:spLocks noGrp="1" noChangeArrowheads="1"/>
          </p:cNvSpPr>
          <p:nvPr>
            <p:ph type="dt" sz="half" idx="2"/>
          </p:nvPr>
        </p:nvSpPr>
        <p:spPr bwMode="auto">
          <a:xfrm>
            <a:off x="3994755" y="6585839"/>
            <a:ext cx="4132640"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3322" name="Rectangle 10"/>
          <p:cNvSpPr>
            <a:spLocks noGrp="1" noChangeArrowheads="1"/>
          </p:cNvSpPr>
          <p:nvPr>
            <p:ph type="ftr" sz="quarter" idx="3"/>
          </p:nvPr>
        </p:nvSpPr>
        <p:spPr bwMode="auto">
          <a:xfrm>
            <a:off x="701570" y="6585839"/>
            <a:ext cx="3195405" cy="2612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dirty="0"/>
              <a:t>《</a:t>
            </a:r>
            <a:r>
              <a:rPr lang="zh-CN" altLang="en-US" dirty="0"/>
              <a:t>数据库系统原理</a:t>
            </a:r>
            <a:r>
              <a:rPr lang="en-US" altLang="zh-CN" dirty="0"/>
              <a:t>》</a:t>
            </a:r>
            <a:r>
              <a:rPr lang="zh-CN" altLang="en-US" dirty="0"/>
              <a:t>第</a:t>
            </a:r>
            <a:r>
              <a:rPr lang="en-US" altLang="zh-CN" dirty="0"/>
              <a:t>11</a:t>
            </a:r>
            <a:r>
              <a:rPr lang="zh-CN" altLang="en-US" dirty="0"/>
              <a:t>章</a:t>
            </a:r>
            <a:r>
              <a:rPr lang="en-US" altLang="zh-CN" dirty="0"/>
              <a:t>—</a:t>
            </a:r>
            <a:r>
              <a:rPr lang="zh-CN" altLang="en-US" dirty="0"/>
              <a:t>数据库设计</a:t>
            </a:r>
            <a:endParaRPr lang="en-US" altLang="zh-CN" dirty="0"/>
          </a:p>
        </p:txBody>
      </p:sp>
      <p:sp>
        <p:nvSpPr>
          <p:cNvPr id="13323" name="Rectangle 11"/>
          <p:cNvSpPr>
            <a:spLocks noGrp="1" noChangeArrowheads="1"/>
          </p:cNvSpPr>
          <p:nvPr>
            <p:ph type="sldNum" sz="quarter" idx="4"/>
          </p:nvPr>
        </p:nvSpPr>
        <p:spPr bwMode="auto">
          <a:xfrm>
            <a:off x="8217404" y="6585839"/>
            <a:ext cx="576985"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tx1"/>
                </a:solidFill>
              </a:defRPr>
            </a:lvl1pPr>
          </a:lstStyle>
          <a:p>
            <a:pPr>
              <a:defRPr/>
            </a:pPr>
            <a:fld id="{A2313448-419B-4059-A9EC-F0D480B75170}" type="slidenum">
              <a:rPr lang="zh-CN" altLang="en-US" smtClean="0"/>
              <a:pPr>
                <a:defRPr/>
              </a:pPr>
              <a:t>‹#›</a:t>
            </a:fld>
            <a:endParaRPr lang="en-US" altLang="zh-CN"/>
          </a:p>
        </p:txBody>
      </p:sp>
      <p:sp>
        <p:nvSpPr>
          <p:cNvPr id="13324" name="Line 12"/>
          <p:cNvSpPr>
            <a:spLocks noChangeShapeType="1"/>
          </p:cNvSpPr>
          <p:nvPr/>
        </p:nvSpPr>
        <p:spPr bwMode="auto">
          <a:xfrm>
            <a:off x="0" y="4876800"/>
            <a:ext cx="609600" cy="0"/>
          </a:xfrm>
          <a:prstGeom prst="line">
            <a:avLst/>
          </a:prstGeom>
          <a:noFill/>
          <a:ln w="44450">
            <a:solidFill>
              <a:schemeClr val="bg2"/>
            </a:solidFill>
            <a:round/>
            <a:headEnd/>
            <a:tailEnd/>
          </a:ln>
          <a:effectLst/>
        </p:spPr>
        <p:txBody>
          <a:bodyPr/>
          <a:lstStyle/>
          <a:p>
            <a:pPr>
              <a:defRPr/>
            </a:pPr>
            <a:endParaRPr lang="zh-CN" altLang="en-US"/>
          </a:p>
        </p:txBody>
      </p:sp>
      <p:pic>
        <p:nvPicPr>
          <p:cNvPr id="10250" name="Picture 14" descr="HHU_logo_blue"/>
          <p:cNvPicPr>
            <a:picLocks noChangeAspect="1" noChangeArrowheads="1"/>
          </p:cNvPicPr>
          <p:nvPr/>
        </p:nvPicPr>
        <p:blipFill>
          <a:blip r:embed="rId5" cstate="print"/>
          <a:srcRect/>
          <a:stretch>
            <a:fillRect/>
          </a:stretch>
        </p:blipFill>
        <p:spPr bwMode="auto">
          <a:xfrm>
            <a:off x="71438" y="6335868"/>
            <a:ext cx="532352" cy="46850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87" r:id="rId3"/>
  </p:sldLayoutIdLst>
  <p:hf hd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Times New Roman" pitchFamily="18" charset="0"/>
          <a:ea typeface="宋体" pitchFamily="2" charset="-122"/>
        </a:defRPr>
      </a:lvl2pPr>
      <a:lvl3pPr algn="l" rtl="0" eaLnBrk="0" fontAlgn="base" hangingPunct="0">
        <a:spcBef>
          <a:spcPct val="0"/>
        </a:spcBef>
        <a:spcAft>
          <a:spcPct val="0"/>
        </a:spcAft>
        <a:defRPr sz="4200">
          <a:solidFill>
            <a:schemeClr val="tx2"/>
          </a:solidFill>
          <a:latin typeface="Times New Roman" pitchFamily="18" charset="0"/>
          <a:ea typeface="宋体" pitchFamily="2" charset="-122"/>
        </a:defRPr>
      </a:lvl3pPr>
      <a:lvl4pPr algn="l" rtl="0" eaLnBrk="0" fontAlgn="base" hangingPunct="0">
        <a:spcBef>
          <a:spcPct val="0"/>
        </a:spcBef>
        <a:spcAft>
          <a:spcPct val="0"/>
        </a:spcAft>
        <a:defRPr sz="4200">
          <a:solidFill>
            <a:schemeClr val="tx2"/>
          </a:solidFill>
          <a:latin typeface="Times New Roman" pitchFamily="18" charset="0"/>
          <a:ea typeface="宋体" pitchFamily="2" charset="-122"/>
        </a:defRPr>
      </a:lvl4pPr>
      <a:lvl5pPr algn="l" rtl="0" eaLnBrk="0" fontAlgn="base" hangingPunct="0">
        <a:spcBef>
          <a:spcPct val="0"/>
        </a:spcBef>
        <a:spcAft>
          <a:spcPct val="0"/>
        </a:spcAft>
        <a:defRPr sz="4200">
          <a:solidFill>
            <a:schemeClr val="tx2"/>
          </a:solidFill>
          <a:latin typeface="Times New Roman" pitchFamily="18" charset="0"/>
          <a:ea typeface="宋体" pitchFamily="2" charset="-122"/>
        </a:defRPr>
      </a:lvl5pPr>
      <a:lvl6pPr marL="457200" algn="l" rtl="0" fontAlgn="base">
        <a:spcBef>
          <a:spcPct val="0"/>
        </a:spcBef>
        <a:spcAft>
          <a:spcPct val="0"/>
        </a:spcAft>
        <a:defRPr sz="4200">
          <a:solidFill>
            <a:schemeClr val="tx2"/>
          </a:solidFill>
          <a:latin typeface="Times New Roman" pitchFamily="18" charset="0"/>
          <a:ea typeface="宋体" pitchFamily="2" charset="-122"/>
        </a:defRPr>
      </a:lvl6pPr>
      <a:lvl7pPr marL="914400" algn="l" rtl="0" fontAlgn="base">
        <a:spcBef>
          <a:spcPct val="0"/>
        </a:spcBef>
        <a:spcAft>
          <a:spcPct val="0"/>
        </a:spcAft>
        <a:defRPr sz="4200">
          <a:solidFill>
            <a:schemeClr val="tx2"/>
          </a:solidFill>
          <a:latin typeface="Times New Roman" pitchFamily="18" charset="0"/>
          <a:ea typeface="宋体" pitchFamily="2" charset="-122"/>
        </a:defRPr>
      </a:lvl7pPr>
      <a:lvl8pPr marL="1371600" algn="l" rtl="0" fontAlgn="base">
        <a:spcBef>
          <a:spcPct val="0"/>
        </a:spcBef>
        <a:spcAft>
          <a:spcPct val="0"/>
        </a:spcAft>
        <a:defRPr sz="4200">
          <a:solidFill>
            <a:schemeClr val="tx2"/>
          </a:solidFill>
          <a:latin typeface="Times New Roman" pitchFamily="18" charset="0"/>
          <a:ea typeface="宋体" pitchFamily="2" charset="-122"/>
        </a:defRPr>
      </a:lvl8pPr>
      <a:lvl9pPr marL="1828800" algn="l" rtl="0" fontAlgn="base">
        <a:spcBef>
          <a:spcPct val="0"/>
        </a:spcBef>
        <a:spcAft>
          <a:spcPct val="0"/>
        </a:spcAft>
        <a:defRPr sz="42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0000CC"/>
        </a:buClr>
        <a:buSzPct val="90000"/>
        <a:buFont typeface="Wingdings" panose="05000000000000000000" pitchFamily="2" charset="2"/>
        <a:buChar char="p"/>
        <a:defRPr sz="2800">
          <a:solidFill>
            <a:schemeClr val="tx1"/>
          </a:solidFill>
          <a:latin typeface="+mn-lt"/>
          <a:ea typeface="+mn-ea"/>
          <a:cs typeface="+mn-cs"/>
        </a:defRPr>
      </a:lvl1pPr>
      <a:lvl2pPr marL="717550" indent="-358775" algn="l" rtl="0" eaLnBrk="0" fontAlgn="base" hangingPunct="0">
        <a:spcBef>
          <a:spcPct val="20000"/>
        </a:spcBef>
        <a:spcAft>
          <a:spcPct val="0"/>
        </a:spcAft>
        <a:buClr>
          <a:srgbClr val="0000FF"/>
        </a:buClr>
        <a:buSzPct val="105000"/>
        <a:buFont typeface="Wingdings" panose="05000000000000000000" pitchFamily="2" charset="2"/>
        <a:buChar char="l"/>
        <a:defRPr sz="2600">
          <a:solidFill>
            <a:schemeClr val="tx1"/>
          </a:solidFill>
          <a:latin typeface="+mn-lt"/>
          <a:ea typeface="+mn-ea"/>
        </a:defRPr>
      </a:lvl2pPr>
      <a:lvl3pPr marL="1076325" indent="-358775" algn="l" rtl="0" eaLnBrk="0" fontAlgn="base" hangingPunct="0">
        <a:spcBef>
          <a:spcPct val="20000"/>
        </a:spcBef>
        <a:spcAft>
          <a:spcPct val="0"/>
        </a:spcAft>
        <a:buClr>
          <a:schemeClr val="tx2"/>
        </a:buClr>
        <a:buFont typeface="Wingdings" panose="05000000000000000000" pitchFamily="2" charset="2"/>
        <a:buChar char="ü"/>
        <a:defRPr sz="2300">
          <a:solidFill>
            <a:schemeClr val="tx1"/>
          </a:solidFill>
          <a:latin typeface="+mn-lt"/>
          <a:ea typeface="+mn-ea"/>
        </a:defRPr>
      </a:lvl3pPr>
      <a:lvl4pPr marL="1435100" indent="-358775"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3.e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oleObject" Target="../embeddings/oleObject9.bin"/><Relationship Id="rId18" Type="http://schemas.openxmlformats.org/officeDocument/2006/relationships/image" Target="../media/image32.wmf"/><Relationship Id="rId3" Type="http://schemas.openxmlformats.org/officeDocument/2006/relationships/notesSlide" Target="../notesSlides/notesSlide34.xml"/><Relationship Id="rId7" Type="http://schemas.openxmlformats.org/officeDocument/2006/relationships/image" Target="../media/image27.wmf"/><Relationship Id="rId12" Type="http://schemas.openxmlformats.org/officeDocument/2006/relationships/image" Target="../media/image29.wmf"/><Relationship Id="rId17"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image" Target="../media/image31.wmf"/><Relationship Id="rId20" Type="http://schemas.openxmlformats.org/officeDocument/2006/relationships/image" Target="../media/image33.wmf"/><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oleObject" Target="../embeddings/oleObject8.bin"/><Relationship Id="rId5" Type="http://schemas.openxmlformats.org/officeDocument/2006/relationships/image" Target="../media/image26.wmf"/><Relationship Id="rId15" Type="http://schemas.openxmlformats.org/officeDocument/2006/relationships/oleObject" Target="../embeddings/oleObject10.bin"/><Relationship Id="rId10" Type="http://schemas.openxmlformats.org/officeDocument/2006/relationships/image" Target="../media/image34.png"/><Relationship Id="rId19" Type="http://schemas.openxmlformats.org/officeDocument/2006/relationships/oleObject" Target="../embeddings/oleObject12.bin"/><Relationship Id="rId4" Type="http://schemas.openxmlformats.org/officeDocument/2006/relationships/oleObject" Target="../embeddings/oleObject5.bin"/><Relationship Id="rId9" Type="http://schemas.openxmlformats.org/officeDocument/2006/relationships/image" Target="../media/image28.wmf"/><Relationship Id="rId14" Type="http://schemas.openxmlformats.org/officeDocument/2006/relationships/image" Target="../media/image30.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oleObject" Target="../embeddings/oleObject17.bin"/><Relationship Id="rId3" Type="http://schemas.openxmlformats.org/officeDocument/2006/relationships/notesSlide" Target="../notesSlides/notesSlide35.xml"/><Relationship Id="rId7" Type="http://schemas.openxmlformats.org/officeDocument/2006/relationships/image" Target="../media/image27.wmf"/><Relationship Id="rId12"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oleObject" Target="../embeddings/oleObject16.bin"/><Relationship Id="rId5" Type="http://schemas.openxmlformats.org/officeDocument/2006/relationships/image" Target="../media/image26.wmf"/><Relationship Id="rId10" Type="http://schemas.openxmlformats.org/officeDocument/2006/relationships/image" Target="../media/image34.png"/><Relationship Id="rId4" Type="http://schemas.openxmlformats.org/officeDocument/2006/relationships/oleObject" Target="../embeddings/oleObject13.bin"/><Relationship Id="rId9" Type="http://schemas.openxmlformats.org/officeDocument/2006/relationships/image" Target="../media/image28.wmf"/><Relationship Id="rId14" Type="http://schemas.openxmlformats.org/officeDocument/2006/relationships/image" Target="../media/image36.wmf"/></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4.emf"/><Relationship Id="rId4" Type="http://schemas.openxmlformats.org/officeDocument/2006/relationships/oleObject" Target="../embeddings/oleObject18.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44.e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image" Target="../media/image45.emf"/><Relationship Id="rId4" Type="http://schemas.openxmlformats.org/officeDocument/2006/relationships/oleObject" Target="../embeddings/oleObject19.bin"/></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59.wmf"/><Relationship Id="rId3" Type="http://schemas.openxmlformats.org/officeDocument/2006/relationships/notesSlide" Target="../notesSlides/notesSlide51.xml"/><Relationship Id="rId7" Type="http://schemas.openxmlformats.org/officeDocument/2006/relationships/image" Target="../media/image56.wmf"/><Relationship Id="rId12"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1.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57.w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5.wmf"/><Relationship Id="rId4" Type="http://schemas.openxmlformats.org/officeDocument/2006/relationships/oleObject" Target="../embeddings/oleObject25.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55.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7.bin"/><Relationship Id="rId5" Type="http://schemas.openxmlformats.org/officeDocument/2006/relationships/image" Target="../media/image56.wmf"/><Relationship Id="rId4" Type="http://schemas.openxmlformats.org/officeDocument/2006/relationships/oleObject" Target="../embeddings/oleObject26.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098" name="Rectangle 2"/>
          <p:cNvSpPr>
            <a:spLocks noGrp="1" noChangeArrowheads="1"/>
          </p:cNvSpPr>
          <p:nvPr>
            <p:ph type="ctrTitle"/>
          </p:nvPr>
        </p:nvSpPr>
        <p:spPr/>
        <p:txBody>
          <a:bodyPr/>
          <a:lstStyle/>
          <a:p>
            <a:pPr algn="ctr" eaLnBrk="1" hangingPunct="1">
              <a:defRPr/>
            </a:pPr>
            <a:r>
              <a:rPr lang="zh-CN" altLang="en-US" sz="4000" b="1" dirty="0">
                <a:solidFill>
                  <a:srgbClr val="CC3300"/>
                </a:solidFill>
                <a:latin typeface="Times New Roman" panose="02020603050405020304" pitchFamily="18" charset="0"/>
                <a:ea typeface="黑体" pitchFamily="2" charset="-122"/>
                <a:cs typeface="Times New Roman" panose="02020603050405020304" pitchFamily="18" charset="0"/>
              </a:rPr>
              <a:t>第11章 数据库设计</a:t>
            </a:r>
            <a:br>
              <a:rPr lang="en-US" altLang="zh-CN" sz="4000" b="1" dirty="0">
                <a:solidFill>
                  <a:srgbClr val="CC3300"/>
                </a:solidFill>
                <a:latin typeface="Times New Roman" panose="02020603050405020304" pitchFamily="18" charset="0"/>
                <a:ea typeface="黑体" pitchFamily="2" charset="-122"/>
                <a:cs typeface="Times New Roman" panose="02020603050405020304" pitchFamily="18" charset="0"/>
              </a:rPr>
            </a:br>
            <a:r>
              <a:rPr lang="en-US" altLang="zh-CN" sz="4000" b="1" dirty="0">
                <a:solidFill>
                  <a:srgbClr val="CC3300"/>
                </a:solidFill>
                <a:latin typeface="Times New Roman" panose="02020603050405020304" pitchFamily="18" charset="0"/>
                <a:ea typeface="黑体" pitchFamily="2" charset="-122"/>
                <a:cs typeface="Times New Roman" panose="02020603050405020304" pitchFamily="18" charset="0"/>
              </a:rPr>
              <a:t>Chapter 11. Database Design</a:t>
            </a:r>
            <a:endParaRPr lang="zh-CN" altLang="en-US" sz="4000" b="1" dirty="0">
              <a:solidFill>
                <a:srgbClr val="CC3300"/>
              </a:solidFill>
              <a:latin typeface="Times New Roman" panose="02020603050405020304" pitchFamily="18" charset="0"/>
              <a:ea typeface="黑体" pitchFamily="2" charset="-122"/>
              <a:cs typeface="Times New Roman" panose="02020603050405020304" pitchFamily="18" charset="0"/>
            </a:endParaRPr>
          </a:p>
        </p:txBody>
      </p:sp>
      <p:sp>
        <p:nvSpPr>
          <p:cNvPr id="13317" name="Rectangle 3"/>
          <p:cNvSpPr>
            <a:spLocks noGrp="1" noChangeArrowheads="1"/>
          </p:cNvSpPr>
          <p:nvPr>
            <p:ph type="subTitle" idx="1"/>
          </p:nvPr>
        </p:nvSpPr>
        <p:spPr/>
        <p:txBody>
          <a:bodyPr/>
          <a:lstStyle/>
          <a:p>
            <a:pPr eaLnBrk="1" hangingPunct="1">
              <a:defRPr/>
            </a:pPr>
            <a:r>
              <a:rPr lang="en-US" altLang="zh-CN" dirty="0">
                <a:latin typeface="Times" pitchFamily="18" charset="0"/>
              </a:rPr>
              <a:t>Copyright © by </a:t>
            </a:r>
            <a:r>
              <a:rPr lang="zh-CN" altLang="en-US" dirty="0">
                <a:latin typeface="Times" pitchFamily="18" charset="0"/>
              </a:rPr>
              <a:t>许卓明</a:t>
            </a:r>
            <a:r>
              <a:rPr lang="en-US" altLang="zh-CN" dirty="0">
                <a:latin typeface="Times" pitchFamily="18" charset="0"/>
              </a:rPr>
              <a:t>, </a:t>
            </a:r>
          </a:p>
          <a:p>
            <a:pPr eaLnBrk="1" hangingPunct="1">
              <a:defRPr/>
            </a:pPr>
            <a:r>
              <a:rPr lang="zh-CN" altLang="en-US" dirty="0">
                <a:latin typeface="Times" pitchFamily="18" charset="0"/>
              </a:rPr>
              <a:t>河海大学</a:t>
            </a:r>
            <a:r>
              <a:rPr lang="en-US" altLang="zh-CN" dirty="0">
                <a:latin typeface="Times" pitchFamily="18" charset="0"/>
              </a:rPr>
              <a:t>. All rights reserved.</a:t>
            </a:r>
            <a:endParaRPr lang="en-US" altLang="zh-CN" dirty="0">
              <a:solidFill>
                <a:schemeClr val="accent6">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7170" name="Rectangle 2"/>
          <p:cNvSpPr>
            <a:spLocks noGrp="1" noChangeArrowheads="1"/>
          </p:cNvSpPr>
          <p:nvPr>
            <p:ph type="title"/>
          </p:nvPr>
        </p:nvSpPr>
        <p:spPr>
          <a:xfrm>
            <a:off x="701570" y="192882"/>
            <a:ext cx="8092819" cy="765175"/>
          </a:xfrm>
        </p:spPr>
        <p:txBody>
          <a:bodyPr/>
          <a:lstStyle/>
          <a:p>
            <a:pPr eaLnBrk="1" hangingPunct="1">
              <a:defRPr/>
            </a:pPr>
            <a:r>
              <a:rPr lang="zh-CN" altLang="en-US" dirty="0"/>
              <a:t>目录 </a:t>
            </a:r>
            <a:r>
              <a:rPr lang="en-US" altLang="zh-CN" dirty="0"/>
              <a:t>Contents</a:t>
            </a:r>
            <a:endParaRPr lang="en-US" altLang="zh-CN" dirty="0">
              <a:latin typeface="+mn-lt"/>
            </a:endParaRPr>
          </a:p>
        </p:txBody>
      </p:sp>
      <p:sp>
        <p:nvSpPr>
          <p:cNvPr id="14342" name="Rectangle 3"/>
          <p:cNvSpPr>
            <a:spLocks noGrp="1" noChangeArrowheads="1"/>
          </p:cNvSpPr>
          <p:nvPr>
            <p:ph type="body" idx="1"/>
          </p:nvPr>
        </p:nvSpPr>
        <p:spPr>
          <a:xfrm>
            <a:off x="914400" y="1150938"/>
            <a:ext cx="7761288" cy="5230812"/>
          </a:xfrm>
        </p:spPr>
        <p:txBody>
          <a:bodyPr/>
          <a:lstStyle/>
          <a:p>
            <a:pPr algn="just" eaLnBrk="1" hangingPunct="1">
              <a:buClr>
                <a:schemeClr val="bg2"/>
              </a:buClr>
              <a:buSzPct val="105000"/>
              <a:buFont typeface="Wingdings" pitchFamily="2" charset="2"/>
              <a:buNone/>
            </a:pPr>
            <a:r>
              <a:rPr lang="zh-CN" altLang="en-US" sz="3200" b="1" dirty="0">
                <a:ea typeface="黑体" pitchFamily="2" charset="-122"/>
              </a:rPr>
              <a:t>11.1  概述</a:t>
            </a:r>
          </a:p>
          <a:p>
            <a:pPr algn="just" eaLnBrk="1" hangingPunct="1">
              <a:buClr>
                <a:schemeClr val="bg2"/>
              </a:buClr>
              <a:buSzPct val="105000"/>
              <a:buNone/>
            </a:pPr>
            <a:r>
              <a:rPr lang="zh-CN" altLang="en-US" sz="3200" b="1" dirty="0">
                <a:solidFill>
                  <a:srgbClr val="FF0000"/>
                </a:solidFill>
                <a:ea typeface="黑体" pitchFamily="2" charset="-122"/>
              </a:rPr>
              <a:t>11.2  需求分析</a:t>
            </a:r>
            <a:endParaRPr lang="en-US" altLang="zh-CN" sz="3200" b="1" dirty="0">
              <a:solidFill>
                <a:srgbClr val="FF0000"/>
              </a:solidFill>
              <a:ea typeface="黑体" pitchFamily="2" charset="-122"/>
            </a:endParaRPr>
          </a:p>
          <a:p>
            <a:pPr algn="just" eaLnBrk="1" hangingPunct="1">
              <a:buClr>
                <a:schemeClr val="bg2"/>
              </a:buClr>
              <a:buSzPct val="105000"/>
              <a:buNone/>
            </a:pPr>
            <a:r>
              <a:rPr lang="zh-CN" altLang="en-US" sz="3200" b="1" dirty="0">
                <a:ea typeface="黑体" pitchFamily="2" charset="-122"/>
              </a:rPr>
              <a:t>11.3  概念设计</a:t>
            </a:r>
            <a:endParaRPr lang="en-US" altLang="zh-CN" sz="3200" b="1" dirty="0">
              <a:ea typeface="黑体" pitchFamily="2" charset="-122"/>
            </a:endParaRPr>
          </a:p>
          <a:p>
            <a:pPr algn="just" eaLnBrk="1" hangingPunct="1">
              <a:buClr>
                <a:schemeClr val="bg2"/>
              </a:buClr>
              <a:buSzPct val="105000"/>
              <a:buNone/>
            </a:pPr>
            <a:r>
              <a:rPr lang="zh-CN" altLang="en-US" sz="3200" b="1" dirty="0">
                <a:ea typeface="黑体" pitchFamily="2" charset="-122"/>
              </a:rPr>
              <a:t>11.4  逻辑设计</a:t>
            </a:r>
            <a:endParaRPr lang="en-US" altLang="zh-CN" sz="3200" b="1" dirty="0">
              <a:ea typeface="黑体" pitchFamily="2" charset="-122"/>
            </a:endParaRPr>
          </a:p>
          <a:p>
            <a:pPr algn="just" eaLnBrk="1" hangingPunct="1">
              <a:buClr>
                <a:schemeClr val="bg2"/>
              </a:buClr>
              <a:buSzPct val="105000"/>
              <a:buNone/>
            </a:pPr>
            <a:r>
              <a:rPr lang="en-US" altLang="zh-CN" sz="3200" b="1" dirty="0">
                <a:ea typeface="黑体" pitchFamily="2" charset="-122"/>
              </a:rPr>
              <a:t>1</a:t>
            </a:r>
            <a:r>
              <a:rPr lang="zh-CN" altLang="en-US" sz="3200" b="1" dirty="0">
                <a:ea typeface="黑体" pitchFamily="2" charset="-122"/>
              </a:rPr>
              <a:t>1.5  物理设计</a:t>
            </a:r>
            <a:r>
              <a:rPr lang="zh-CN" altLang="en-US" sz="3200" b="1" dirty="0">
                <a:solidFill>
                  <a:srgbClr val="FF0000"/>
                </a:solidFill>
                <a:ea typeface="黑体" pitchFamily="2" charset="-122"/>
              </a:rPr>
              <a:t> </a:t>
            </a:r>
          </a:p>
        </p:txBody>
      </p:sp>
      <p:pic>
        <p:nvPicPr>
          <p:cNvPr id="14343" name="Picture 8" descr="j0299125"/>
          <p:cNvPicPr>
            <a:picLocks noChangeAspect="1" noChangeArrowheads="1"/>
          </p:cNvPicPr>
          <p:nvPr/>
        </p:nvPicPr>
        <p:blipFill>
          <a:blip r:embed="rId3" cstate="print"/>
          <a:srcRect/>
          <a:stretch>
            <a:fillRect/>
          </a:stretch>
        </p:blipFill>
        <p:spPr bwMode="auto">
          <a:xfrm>
            <a:off x="5940425" y="1844675"/>
            <a:ext cx="2592388" cy="4241800"/>
          </a:xfrm>
          <a:prstGeom prst="rect">
            <a:avLst/>
          </a:prstGeom>
          <a:noFill/>
          <a:ln w="9525">
            <a:noFill/>
            <a:miter lim="800000"/>
            <a:headEnd/>
            <a:tailEnd/>
          </a:ln>
        </p:spPr>
      </p:pic>
      <p:sp>
        <p:nvSpPr>
          <p:cNvPr id="10" name="Rectangle 9"/>
          <p:cNvSpPr>
            <a:spLocks noGrp="1" noChangeArrowheads="1"/>
          </p:cNvSpPr>
          <p:nvPr>
            <p:ph type="dt" sz="half" idx="4294967295"/>
          </p:nvPr>
        </p:nvSpPr>
        <p:spPr bwMode="auto">
          <a:xfrm>
            <a:off x="3994755" y="6585839"/>
            <a:ext cx="4132640"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1" name="Rectangle 10"/>
          <p:cNvSpPr>
            <a:spLocks noGrp="1" noChangeArrowheads="1"/>
          </p:cNvSpPr>
          <p:nvPr>
            <p:ph type="ftr" sz="quarter" idx="4294967295"/>
          </p:nvPr>
        </p:nvSpPr>
        <p:spPr bwMode="auto">
          <a:xfrm>
            <a:off x="701570" y="6585839"/>
            <a:ext cx="3195405" cy="2612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dirty="0"/>
              <a:t>《</a:t>
            </a:r>
            <a:r>
              <a:rPr lang="zh-CN" altLang="en-US" dirty="0"/>
              <a:t>数据库系统原理</a:t>
            </a:r>
            <a:r>
              <a:rPr lang="en-US" altLang="zh-CN" dirty="0"/>
              <a:t>》</a:t>
            </a:r>
            <a:r>
              <a:rPr lang="zh-CN" altLang="en-US" dirty="0"/>
              <a:t>第</a:t>
            </a:r>
            <a:r>
              <a:rPr lang="en-US" altLang="zh-CN" dirty="0"/>
              <a:t>11</a:t>
            </a:r>
            <a:r>
              <a:rPr lang="zh-CN" altLang="en-US" dirty="0"/>
              <a:t>章</a:t>
            </a:r>
            <a:r>
              <a:rPr lang="en-US" altLang="zh-CN" dirty="0"/>
              <a:t>—</a:t>
            </a:r>
            <a:r>
              <a:rPr lang="zh-CN" altLang="en-US" dirty="0"/>
              <a:t>数据库设计</a:t>
            </a:r>
            <a:endParaRPr lang="en-US" altLang="zh-CN" dirty="0"/>
          </a:p>
        </p:txBody>
      </p:sp>
      <p:sp>
        <p:nvSpPr>
          <p:cNvPr id="12" name="Rectangle 11"/>
          <p:cNvSpPr>
            <a:spLocks noGrp="1" noChangeArrowheads="1"/>
          </p:cNvSpPr>
          <p:nvPr>
            <p:ph type="sldNum" sz="quarter" idx="4294967295"/>
          </p:nvPr>
        </p:nvSpPr>
        <p:spPr bwMode="auto">
          <a:xfrm>
            <a:off x="8217404" y="6585839"/>
            <a:ext cx="576985"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tx1"/>
                </a:solidFill>
              </a:defRPr>
            </a:lvl1pPr>
          </a:lstStyle>
          <a:p>
            <a:pPr>
              <a:defRPr/>
            </a:pPr>
            <a:fld id="{A2313448-419B-4059-A9EC-F0D480B75170}" type="slidenum">
              <a:rPr lang="zh-CN" altLang="en-US" smtClean="0"/>
              <a:pPr>
                <a:defRPr/>
              </a:pPr>
              <a:t>10</a:t>
            </a:fld>
            <a:endParaRPr lang="en-US" altLang="zh-CN"/>
          </a:p>
        </p:txBody>
      </p:sp>
    </p:spTree>
    <p:extLst>
      <p:ext uri="{BB962C8B-B14F-4D97-AF65-F5344CB8AC3E}">
        <p14:creationId xmlns:p14="http://schemas.microsoft.com/office/powerpoint/2010/main" val="161409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31426" name="Rectangle 2"/>
          <p:cNvSpPr>
            <a:spLocks noGrp="1" noChangeArrowheads="1"/>
          </p:cNvSpPr>
          <p:nvPr>
            <p:ph type="title"/>
          </p:nvPr>
        </p:nvSpPr>
        <p:spPr/>
        <p:txBody>
          <a:bodyPr/>
          <a:lstStyle/>
          <a:p>
            <a:r>
              <a:rPr lang="zh-CN" altLang="en-US"/>
              <a:t>11.2 需求分析 </a:t>
            </a:r>
            <a:endParaRPr lang="zh-CN" altLang="en-US" dirty="0"/>
          </a:p>
        </p:txBody>
      </p:sp>
      <p:sp>
        <p:nvSpPr>
          <p:cNvPr id="23558" name="Rectangle 3"/>
          <p:cNvSpPr>
            <a:spLocks noGrp="1" noChangeArrowheads="1"/>
          </p:cNvSpPr>
          <p:nvPr>
            <p:ph type="body" idx="1"/>
          </p:nvPr>
        </p:nvSpPr>
        <p:spPr>
          <a:xfrm>
            <a:off x="701571" y="1133744"/>
            <a:ext cx="2690918" cy="5355595"/>
          </a:xfrm>
        </p:spPr>
        <p:txBody>
          <a:bodyPr/>
          <a:lstStyle/>
          <a:p>
            <a:r>
              <a:rPr lang="zh-CN" altLang="en-US" dirty="0"/>
              <a:t>分析过程</a:t>
            </a:r>
            <a:endParaRPr lang="en-US" altLang="zh-CN" dirty="0"/>
          </a:p>
          <a:p>
            <a:endParaRPr lang="en-US" altLang="zh-CN" dirty="0"/>
          </a:p>
          <a:p>
            <a:pPr lvl="1"/>
            <a:r>
              <a:rPr lang="zh-CN" altLang="en-US" sz="2300" dirty="0"/>
              <a:t>要求分析人员</a:t>
            </a:r>
            <a:endParaRPr lang="en-US" altLang="zh-CN" sz="2300" dirty="0"/>
          </a:p>
          <a:p>
            <a:pPr lvl="2"/>
            <a:r>
              <a:rPr lang="zh-CN" altLang="en-US" dirty="0"/>
              <a:t>掌握数据库技术</a:t>
            </a:r>
            <a:endParaRPr lang="en-US" altLang="zh-CN" dirty="0"/>
          </a:p>
          <a:p>
            <a:pPr lvl="2"/>
            <a:r>
              <a:rPr lang="zh-CN" altLang="en-US" dirty="0"/>
              <a:t>熟悉公司的业务</a:t>
            </a:r>
            <a:endParaRPr lang="en-US" altLang="zh-CN" dirty="0"/>
          </a:p>
          <a:p>
            <a:pPr lvl="2"/>
            <a:r>
              <a:rPr lang="zh-CN" altLang="en-US" dirty="0"/>
              <a:t>善于与用户沟通</a:t>
            </a:r>
            <a:endParaRPr lang="en-US" altLang="zh-CN" dirty="0"/>
          </a:p>
          <a:p>
            <a:pPr lvl="2"/>
            <a:r>
              <a:rPr lang="zh-CN" altLang="en-US" dirty="0"/>
              <a:t>具有丰富的经验 </a:t>
            </a:r>
          </a:p>
          <a:p>
            <a:endParaRPr lang="zh-CN" altLang="en-US" dirty="0"/>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11</a:t>
            </a:fld>
            <a:endParaRPr lang="en-US" altLang="zh-CN"/>
          </a:p>
        </p:txBody>
      </p:sp>
      <p:pic>
        <p:nvPicPr>
          <p:cNvPr id="23561" name="Picture 3"/>
          <p:cNvPicPr>
            <a:picLocks noChangeAspect="1" noChangeArrowheads="1"/>
          </p:cNvPicPr>
          <p:nvPr/>
        </p:nvPicPr>
        <p:blipFill>
          <a:blip r:embed="rId3" cstate="print"/>
          <a:srcRect/>
          <a:stretch>
            <a:fillRect/>
          </a:stretch>
        </p:blipFill>
        <p:spPr bwMode="auto">
          <a:xfrm>
            <a:off x="3436798" y="918245"/>
            <a:ext cx="5500687" cy="5851525"/>
          </a:xfrm>
          <a:prstGeom prst="rect">
            <a:avLst/>
          </a:prstGeom>
          <a:noFill/>
          <a:ln w="9525">
            <a:solidFill>
              <a:srgbClr val="000099"/>
            </a:solidFill>
            <a:miter lim="800000"/>
            <a:headEnd/>
            <a:tailEnd/>
          </a:ln>
        </p:spPr>
      </p:pic>
      <p:sp>
        <p:nvSpPr>
          <p:cNvPr id="16" name="燕尾形 15"/>
          <p:cNvSpPr/>
          <p:nvPr/>
        </p:nvSpPr>
        <p:spPr>
          <a:xfrm>
            <a:off x="2681789" y="1268760"/>
            <a:ext cx="710699" cy="26643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33475" name="Rectangle 3"/>
          <p:cNvSpPr>
            <a:spLocks noGrp="1" noChangeArrowheads="1"/>
          </p:cNvSpPr>
          <p:nvPr>
            <p:ph type="title"/>
          </p:nvPr>
        </p:nvSpPr>
        <p:spPr/>
        <p:txBody>
          <a:bodyPr/>
          <a:lstStyle/>
          <a:p>
            <a:r>
              <a:rPr lang="zh-CN" altLang="en-US" dirty="0"/>
              <a:t>11.2 需求分析 </a:t>
            </a:r>
          </a:p>
        </p:txBody>
      </p:sp>
      <p:sp>
        <p:nvSpPr>
          <p:cNvPr id="24581" name="Rectangle 2"/>
          <p:cNvSpPr>
            <a:spLocks noGrp="1" noChangeArrowheads="1"/>
          </p:cNvSpPr>
          <p:nvPr>
            <p:ph type="body" idx="1"/>
          </p:nvPr>
        </p:nvSpPr>
        <p:spPr/>
        <p:txBody>
          <a:bodyPr/>
          <a:lstStyle/>
          <a:p>
            <a:r>
              <a:rPr lang="zh-CN" altLang="en-US" dirty="0"/>
              <a:t>提交成果 </a:t>
            </a:r>
          </a:p>
          <a:p>
            <a:pPr lvl="1"/>
            <a:r>
              <a:rPr lang="zh-CN" altLang="en-US" dirty="0"/>
              <a:t>需求规格说明: </a:t>
            </a:r>
          </a:p>
          <a:p>
            <a:pPr lvl="2"/>
            <a:r>
              <a:rPr lang="zh-CN" altLang="en-US" dirty="0"/>
              <a:t> 功能</a:t>
            </a:r>
            <a:r>
              <a:rPr lang="en-US" altLang="zh-CN" dirty="0"/>
              <a:t>-</a:t>
            </a:r>
            <a:r>
              <a:rPr lang="zh-CN" altLang="en-US" dirty="0"/>
              <a:t>实体、功能</a:t>
            </a:r>
            <a:r>
              <a:rPr lang="en-US" altLang="zh-CN" dirty="0"/>
              <a:t>-</a:t>
            </a:r>
            <a:r>
              <a:rPr lang="zh-CN" altLang="en-US" dirty="0"/>
              <a:t>业务单位、实体</a:t>
            </a:r>
            <a:r>
              <a:rPr lang="en-US" altLang="zh-CN" dirty="0"/>
              <a:t>-</a:t>
            </a:r>
            <a:r>
              <a:rPr lang="zh-CN" altLang="en-US" dirty="0"/>
              <a:t>业务单位矩阵 </a:t>
            </a:r>
          </a:p>
          <a:p>
            <a:pPr lvl="2"/>
            <a:r>
              <a:rPr lang="zh-CN" altLang="en-US" dirty="0"/>
              <a:t> 初步的（高层的）实体联系（</a:t>
            </a:r>
            <a:r>
              <a:rPr lang="en-US" altLang="zh-CN" dirty="0"/>
              <a:t> E-R ）</a:t>
            </a:r>
            <a:r>
              <a:rPr lang="zh-CN" altLang="en-US" dirty="0"/>
              <a:t>图</a:t>
            </a:r>
            <a:endParaRPr lang="en-US" altLang="zh-CN" dirty="0"/>
          </a:p>
          <a:p>
            <a:pPr lvl="2"/>
            <a:r>
              <a:rPr lang="zh-CN" altLang="en-US" dirty="0"/>
              <a:t> 业务功能层次结构（</a:t>
            </a:r>
            <a:r>
              <a:rPr lang="en-US" altLang="zh-CN" dirty="0"/>
              <a:t>BFH）</a:t>
            </a:r>
            <a:r>
              <a:rPr lang="zh-CN" altLang="en-US" dirty="0"/>
              <a:t>图</a:t>
            </a:r>
            <a:endParaRPr lang="en-US" altLang="zh-CN" dirty="0"/>
          </a:p>
          <a:p>
            <a:pPr lvl="2"/>
            <a:r>
              <a:rPr lang="zh-CN" altLang="en-US" dirty="0"/>
              <a:t> 数据流图（</a:t>
            </a:r>
            <a:r>
              <a:rPr lang="en-US" altLang="zh-CN" dirty="0"/>
              <a:t>DFD） </a:t>
            </a:r>
          </a:p>
          <a:p>
            <a:pPr lvl="2"/>
            <a:r>
              <a:rPr lang="zh-CN" altLang="en-US" dirty="0"/>
              <a:t> 数据分布、约束、输出格式需求 </a:t>
            </a:r>
          </a:p>
          <a:p>
            <a:pPr lvl="2"/>
            <a:r>
              <a:rPr lang="zh-CN" altLang="en-US" dirty="0"/>
              <a:t> 数据量，功能使用频率，用户期望性能 </a:t>
            </a:r>
          </a:p>
          <a:p>
            <a:pPr lvl="2"/>
            <a:r>
              <a:rPr lang="zh-CN" altLang="en-US" dirty="0"/>
              <a:t> 各种策略：审计，控制，后备/恢复，转换，</a:t>
            </a:r>
            <a:r>
              <a:rPr lang="en-US" altLang="zh-CN" dirty="0"/>
              <a:t>etc. </a:t>
            </a:r>
            <a:endParaRPr lang="zh-CN" altLang="en-US" dirty="0"/>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12</a:t>
            </a:fld>
            <a:endParaRPr lang="en-US" altLang="zh-CN"/>
          </a:p>
        </p:txBody>
      </p:sp>
      <p:pic>
        <p:nvPicPr>
          <p:cNvPr id="10242" name="Picture 2"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6925" y="5118605"/>
            <a:ext cx="2475275" cy="143121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ee the sour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7275" y="5118605"/>
            <a:ext cx="1671135" cy="142528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ee the sour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8779" y="5118605"/>
            <a:ext cx="1690782" cy="137076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056540" y="5573152"/>
            <a:ext cx="715260" cy="461665"/>
          </a:xfrm>
          <a:prstGeom prst="rect">
            <a:avLst/>
          </a:prstGeom>
        </p:spPr>
        <p:txBody>
          <a:bodyPr wrap="none">
            <a:spAutoFit/>
          </a:bodyPr>
          <a:lstStyle/>
          <a:p>
            <a:r>
              <a:rPr lang="zh-CN" altLang="en-US" sz="2400" dirty="0">
                <a:solidFill>
                  <a:srgbClr val="FF0000"/>
                </a:solidFill>
              </a:rPr>
              <a:t>E-R</a:t>
            </a:r>
          </a:p>
        </p:txBody>
      </p:sp>
      <p:sp>
        <p:nvSpPr>
          <p:cNvPr id="18" name="矩形 17"/>
          <p:cNvSpPr/>
          <p:nvPr/>
        </p:nvSpPr>
        <p:spPr>
          <a:xfrm>
            <a:off x="4776932" y="5589240"/>
            <a:ext cx="800219" cy="461665"/>
          </a:xfrm>
          <a:prstGeom prst="rect">
            <a:avLst/>
          </a:prstGeom>
        </p:spPr>
        <p:txBody>
          <a:bodyPr wrap="none">
            <a:spAutoFit/>
          </a:bodyPr>
          <a:lstStyle/>
          <a:p>
            <a:r>
              <a:rPr lang="en-US" altLang="zh-CN" sz="2400" dirty="0">
                <a:solidFill>
                  <a:srgbClr val="FF0000"/>
                </a:solidFill>
              </a:rPr>
              <a:t>BFH</a:t>
            </a:r>
            <a:endParaRPr lang="zh-CN" altLang="en-US" sz="2400" dirty="0">
              <a:solidFill>
                <a:srgbClr val="FF0000"/>
              </a:solidFill>
            </a:endParaRPr>
          </a:p>
        </p:txBody>
      </p:sp>
      <p:sp>
        <p:nvSpPr>
          <p:cNvPr id="19" name="矩形 18"/>
          <p:cNvSpPr/>
          <p:nvPr/>
        </p:nvSpPr>
        <p:spPr>
          <a:xfrm>
            <a:off x="7489562" y="5577625"/>
            <a:ext cx="817853" cy="461665"/>
          </a:xfrm>
          <a:prstGeom prst="rect">
            <a:avLst/>
          </a:prstGeom>
        </p:spPr>
        <p:txBody>
          <a:bodyPr wrap="none">
            <a:spAutoFit/>
          </a:bodyPr>
          <a:lstStyle/>
          <a:p>
            <a:r>
              <a:rPr lang="en-US" altLang="zh-CN" sz="2400" dirty="0">
                <a:solidFill>
                  <a:srgbClr val="FF0000"/>
                </a:solidFill>
              </a:rPr>
              <a:t>DFD</a:t>
            </a:r>
            <a:endParaRPr lang="zh-CN" altLang="en-US" sz="2400" dirty="0">
              <a:solidFill>
                <a:srgbClr val="FF0000"/>
              </a:solidFill>
            </a:endParaRPr>
          </a:p>
        </p:txBody>
      </p:sp>
      <p:pic>
        <p:nvPicPr>
          <p:cNvPr id="8" name="图片 7"/>
          <p:cNvPicPr>
            <a:picLocks noChangeAspect="1"/>
          </p:cNvPicPr>
          <p:nvPr/>
        </p:nvPicPr>
        <p:blipFill>
          <a:blip r:embed="rId6"/>
          <a:stretch>
            <a:fillRect/>
          </a:stretch>
        </p:blipFill>
        <p:spPr>
          <a:xfrm>
            <a:off x="6219888" y="168182"/>
            <a:ext cx="2610290" cy="1931124"/>
          </a:xfrm>
          <a:prstGeom prst="rect">
            <a:avLst/>
          </a:prstGeom>
        </p:spPr>
      </p:pic>
      <p:sp>
        <p:nvSpPr>
          <p:cNvPr id="21" name="矩形 20"/>
          <p:cNvSpPr/>
          <p:nvPr/>
        </p:nvSpPr>
        <p:spPr>
          <a:xfrm>
            <a:off x="7542330" y="1244159"/>
            <a:ext cx="1023037" cy="461665"/>
          </a:xfrm>
          <a:prstGeom prst="rect">
            <a:avLst/>
          </a:prstGeom>
        </p:spPr>
        <p:txBody>
          <a:bodyPr wrap="none">
            <a:spAutoFit/>
          </a:bodyPr>
          <a:lstStyle/>
          <a:p>
            <a:r>
              <a:rPr lang="en-US" altLang="zh-CN" sz="2400" dirty="0">
                <a:solidFill>
                  <a:srgbClr val="FF0000"/>
                </a:solidFill>
              </a:rPr>
              <a:t>Matrix</a:t>
            </a:r>
            <a:endParaRPr lang="zh-CN" altLang="en-US" sz="2400"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title"/>
          </p:nvPr>
        </p:nvSpPr>
        <p:spPr/>
        <p:txBody>
          <a:bodyPr/>
          <a:lstStyle/>
          <a:p>
            <a:r>
              <a:rPr lang="zh-CN" altLang="en-US" dirty="0"/>
              <a:t>11.2 需求分析 </a:t>
            </a:r>
          </a:p>
        </p:txBody>
      </p:sp>
      <p:sp>
        <p:nvSpPr>
          <p:cNvPr id="25605" name="Rectangle 3"/>
          <p:cNvSpPr>
            <a:spLocks noGrp="1" noChangeArrowheads="1"/>
          </p:cNvSpPr>
          <p:nvPr>
            <p:ph type="body" idx="1"/>
          </p:nvPr>
        </p:nvSpPr>
        <p:spPr/>
        <p:txBody>
          <a:bodyPr/>
          <a:lstStyle/>
          <a:p>
            <a:r>
              <a:rPr lang="zh-CN" altLang="en-US" dirty="0"/>
              <a:t>提交成果 </a:t>
            </a:r>
          </a:p>
          <a:p>
            <a:pPr lvl="1"/>
            <a:r>
              <a:rPr lang="zh-CN" altLang="en-US" dirty="0"/>
              <a:t>元数据库：</a:t>
            </a:r>
          </a:p>
          <a:p>
            <a:pPr marL="358775" lvl="1" indent="0">
              <a:buNone/>
            </a:pPr>
            <a:r>
              <a:rPr lang="zh-CN" altLang="en-US" dirty="0"/>
              <a:t>   对每个数据，记录以下信息：</a:t>
            </a:r>
          </a:p>
          <a:p>
            <a:pPr lvl="2"/>
            <a:r>
              <a:rPr lang="zh-CN" altLang="en-US" dirty="0"/>
              <a:t> 数据名 </a:t>
            </a:r>
          </a:p>
          <a:p>
            <a:pPr lvl="2"/>
            <a:r>
              <a:rPr lang="zh-CN" altLang="en-US" dirty="0"/>
              <a:t> 类型/长度 </a:t>
            </a:r>
          </a:p>
          <a:p>
            <a:pPr lvl="2"/>
            <a:r>
              <a:rPr lang="zh-CN" altLang="en-US" dirty="0"/>
              <a:t> 编码规则 </a:t>
            </a:r>
          </a:p>
          <a:p>
            <a:pPr lvl="2"/>
            <a:r>
              <a:rPr lang="zh-CN" altLang="en-US" dirty="0"/>
              <a:t> 更新要求 </a:t>
            </a:r>
          </a:p>
          <a:p>
            <a:pPr lvl="2"/>
            <a:r>
              <a:rPr lang="zh-CN" altLang="en-US" dirty="0"/>
              <a:t> 使用频率 </a:t>
            </a:r>
          </a:p>
          <a:p>
            <a:pPr lvl="2"/>
            <a:r>
              <a:rPr lang="zh-CN" altLang="en-US" dirty="0"/>
              <a:t> 数据量 </a:t>
            </a:r>
          </a:p>
          <a:p>
            <a:pPr lvl="2"/>
            <a:r>
              <a:rPr lang="zh-CN" altLang="en-US" dirty="0"/>
              <a:t> 语义约束 </a:t>
            </a:r>
          </a:p>
          <a:p>
            <a:pPr lvl="2"/>
            <a:r>
              <a:rPr lang="zh-CN" altLang="en-US" dirty="0"/>
              <a:t> 保密要求  </a:t>
            </a:r>
          </a:p>
        </p:txBody>
      </p:sp>
      <p:sp>
        <p:nvSpPr>
          <p:cNvPr id="15"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6"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9"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13</a:t>
            </a:fld>
            <a:endParaRPr lang="en-US" altLang="zh-CN"/>
          </a:p>
        </p:txBody>
      </p:sp>
      <p:sp>
        <p:nvSpPr>
          <p:cNvPr id="10" name="圆柱形 9"/>
          <p:cNvSpPr/>
          <p:nvPr/>
        </p:nvSpPr>
        <p:spPr>
          <a:xfrm>
            <a:off x="7002463" y="3158855"/>
            <a:ext cx="1639887" cy="2565400"/>
          </a:xfrm>
          <a:prstGeom prst="ca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rgbClr val="C00000"/>
                </a:solidFill>
                <a:ea typeface="黑体" pitchFamily="2" charset="-122"/>
              </a:rPr>
              <a:t>Metadata Repository</a:t>
            </a:r>
            <a:endParaRPr lang="zh-CN" altLang="en-US" dirty="0">
              <a:solidFill>
                <a:srgbClr val="C00000"/>
              </a:solidFill>
            </a:endParaRPr>
          </a:p>
        </p:txBody>
      </p:sp>
      <p:pic>
        <p:nvPicPr>
          <p:cNvPr id="70662" name="Picture 6" descr="C:\Documents and Settings\user\Local Settings\Temporary Internet Files\Content.IE5\40IF2P3K\MP900422411[1].jpg"/>
          <p:cNvPicPr>
            <a:picLocks noChangeAspect="1" noChangeArrowheads="1"/>
          </p:cNvPicPr>
          <p:nvPr/>
        </p:nvPicPr>
        <p:blipFill>
          <a:blip r:embed="rId3" cstate="print"/>
          <a:srcRect/>
          <a:stretch>
            <a:fillRect/>
          </a:stretch>
        </p:blipFill>
        <p:spPr bwMode="auto">
          <a:xfrm>
            <a:off x="4092575" y="2799047"/>
            <a:ext cx="1962150" cy="2943225"/>
          </a:xfrm>
          <a:prstGeom prst="rect">
            <a:avLst/>
          </a:prstGeom>
          <a:noFill/>
          <a:ln>
            <a:solidFill>
              <a:schemeClr val="accent5">
                <a:lumMod val="90000"/>
              </a:schemeClr>
            </a:solidFill>
          </a:ln>
        </p:spPr>
      </p:pic>
      <p:sp>
        <p:nvSpPr>
          <p:cNvPr id="17" name="右箭头 16"/>
          <p:cNvSpPr/>
          <p:nvPr/>
        </p:nvSpPr>
        <p:spPr>
          <a:xfrm>
            <a:off x="3266210" y="4040472"/>
            <a:ext cx="720725" cy="811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右箭头 17"/>
          <p:cNvSpPr/>
          <p:nvPr/>
        </p:nvSpPr>
        <p:spPr>
          <a:xfrm>
            <a:off x="6192838" y="4040472"/>
            <a:ext cx="719137" cy="811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7170" name="Rectangle 2"/>
          <p:cNvSpPr>
            <a:spLocks noGrp="1" noChangeArrowheads="1"/>
          </p:cNvSpPr>
          <p:nvPr>
            <p:ph type="title"/>
          </p:nvPr>
        </p:nvSpPr>
        <p:spPr>
          <a:xfrm>
            <a:off x="701570" y="192882"/>
            <a:ext cx="8092819" cy="765175"/>
          </a:xfrm>
        </p:spPr>
        <p:txBody>
          <a:bodyPr/>
          <a:lstStyle/>
          <a:p>
            <a:pPr eaLnBrk="1" hangingPunct="1">
              <a:defRPr/>
            </a:pPr>
            <a:r>
              <a:rPr lang="zh-CN" altLang="en-US" dirty="0"/>
              <a:t>目录 </a:t>
            </a:r>
            <a:r>
              <a:rPr lang="en-US" altLang="zh-CN" dirty="0"/>
              <a:t>Contents</a:t>
            </a:r>
            <a:endParaRPr lang="en-US" altLang="zh-CN" dirty="0">
              <a:latin typeface="+mn-lt"/>
            </a:endParaRPr>
          </a:p>
        </p:txBody>
      </p:sp>
      <p:sp>
        <p:nvSpPr>
          <p:cNvPr id="14342" name="Rectangle 3"/>
          <p:cNvSpPr>
            <a:spLocks noGrp="1" noChangeArrowheads="1"/>
          </p:cNvSpPr>
          <p:nvPr>
            <p:ph type="body" idx="1"/>
          </p:nvPr>
        </p:nvSpPr>
        <p:spPr>
          <a:xfrm>
            <a:off x="914400" y="1150938"/>
            <a:ext cx="7761288" cy="5230812"/>
          </a:xfrm>
        </p:spPr>
        <p:txBody>
          <a:bodyPr/>
          <a:lstStyle/>
          <a:p>
            <a:pPr algn="just" eaLnBrk="1" hangingPunct="1">
              <a:buClr>
                <a:schemeClr val="bg2"/>
              </a:buClr>
              <a:buSzPct val="105000"/>
              <a:buFont typeface="Wingdings" pitchFamily="2" charset="2"/>
              <a:buNone/>
            </a:pPr>
            <a:r>
              <a:rPr lang="zh-CN" altLang="en-US" sz="3200" b="1" dirty="0">
                <a:ea typeface="黑体" pitchFamily="2" charset="-122"/>
              </a:rPr>
              <a:t>11.1  概述</a:t>
            </a:r>
          </a:p>
          <a:p>
            <a:pPr algn="just" eaLnBrk="1" hangingPunct="1">
              <a:buClr>
                <a:schemeClr val="bg2"/>
              </a:buClr>
              <a:buSzPct val="105000"/>
              <a:buNone/>
            </a:pPr>
            <a:r>
              <a:rPr lang="zh-CN" altLang="en-US" sz="3200" b="1" dirty="0">
                <a:ea typeface="黑体" pitchFamily="2" charset="-122"/>
              </a:rPr>
              <a:t>11.2  需求分析</a:t>
            </a:r>
            <a:endParaRPr lang="en-US" altLang="zh-CN" sz="3200" b="1" dirty="0">
              <a:ea typeface="黑体" pitchFamily="2" charset="-122"/>
            </a:endParaRPr>
          </a:p>
          <a:p>
            <a:pPr algn="just" eaLnBrk="1" hangingPunct="1">
              <a:buClr>
                <a:schemeClr val="bg2"/>
              </a:buClr>
              <a:buSzPct val="105000"/>
              <a:buNone/>
            </a:pPr>
            <a:r>
              <a:rPr lang="zh-CN" altLang="en-US" sz="3200" b="1" dirty="0">
                <a:solidFill>
                  <a:srgbClr val="FF0000"/>
                </a:solidFill>
                <a:ea typeface="黑体" pitchFamily="2" charset="-122"/>
              </a:rPr>
              <a:t>11.3  概念设计</a:t>
            </a:r>
            <a:endParaRPr lang="en-US" altLang="zh-CN" sz="3200" b="1" dirty="0">
              <a:solidFill>
                <a:srgbClr val="FF0000"/>
              </a:solidFill>
              <a:ea typeface="黑体" pitchFamily="2" charset="-122"/>
            </a:endParaRPr>
          </a:p>
          <a:p>
            <a:pPr algn="just" eaLnBrk="1" hangingPunct="1">
              <a:buClr>
                <a:schemeClr val="bg2"/>
              </a:buClr>
              <a:buSzPct val="105000"/>
              <a:buNone/>
            </a:pPr>
            <a:r>
              <a:rPr lang="zh-CN" altLang="en-US" sz="3200" b="1" dirty="0">
                <a:ea typeface="黑体" pitchFamily="2" charset="-122"/>
              </a:rPr>
              <a:t>11.4  逻辑设计</a:t>
            </a:r>
            <a:endParaRPr lang="en-US" altLang="zh-CN" sz="3200" b="1" dirty="0">
              <a:ea typeface="黑体" pitchFamily="2" charset="-122"/>
            </a:endParaRPr>
          </a:p>
          <a:p>
            <a:pPr algn="just" eaLnBrk="1" hangingPunct="1">
              <a:buClr>
                <a:schemeClr val="bg2"/>
              </a:buClr>
              <a:buSzPct val="105000"/>
              <a:buNone/>
            </a:pPr>
            <a:r>
              <a:rPr lang="en-US" altLang="zh-CN" sz="3200" b="1" dirty="0">
                <a:ea typeface="黑体" pitchFamily="2" charset="-122"/>
              </a:rPr>
              <a:t>1</a:t>
            </a:r>
            <a:r>
              <a:rPr lang="zh-CN" altLang="en-US" sz="3200" b="1" dirty="0">
                <a:ea typeface="黑体" pitchFamily="2" charset="-122"/>
              </a:rPr>
              <a:t>1.5  物理设计</a:t>
            </a:r>
            <a:endParaRPr lang="zh-CN" altLang="en-US" sz="3200" b="1" dirty="0">
              <a:solidFill>
                <a:srgbClr val="FF0000"/>
              </a:solidFill>
              <a:ea typeface="黑体" pitchFamily="2" charset="-122"/>
            </a:endParaRPr>
          </a:p>
        </p:txBody>
      </p:sp>
      <p:pic>
        <p:nvPicPr>
          <p:cNvPr id="14343" name="Picture 8" descr="j0299125"/>
          <p:cNvPicPr>
            <a:picLocks noChangeAspect="1" noChangeArrowheads="1"/>
          </p:cNvPicPr>
          <p:nvPr/>
        </p:nvPicPr>
        <p:blipFill>
          <a:blip r:embed="rId3" cstate="print"/>
          <a:srcRect/>
          <a:stretch>
            <a:fillRect/>
          </a:stretch>
        </p:blipFill>
        <p:spPr bwMode="auto">
          <a:xfrm>
            <a:off x="5940425" y="1844675"/>
            <a:ext cx="2592388" cy="4241800"/>
          </a:xfrm>
          <a:prstGeom prst="rect">
            <a:avLst/>
          </a:prstGeom>
          <a:noFill/>
          <a:ln w="9525">
            <a:noFill/>
            <a:miter lim="800000"/>
            <a:headEnd/>
            <a:tailEnd/>
          </a:ln>
        </p:spPr>
      </p:pic>
      <p:sp>
        <p:nvSpPr>
          <p:cNvPr id="10" name="Rectangle 9"/>
          <p:cNvSpPr>
            <a:spLocks noGrp="1" noChangeArrowheads="1"/>
          </p:cNvSpPr>
          <p:nvPr>
            <p:ph type="dt" sz="half" idx="4294967295"/>
          </p:nvPr>
        </p:nvSpPr>
        <p:spPr bwMode="auto">
          <a:xfrm>
            <a:off x="3994755" y="6585839"/>
            <a:ext cx="4132640"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1" name="Rectangle 10"/>
          <p:cNvSpPr>
            <a:spLocks noGrp="1" noChangeArrowheads="1"/>
          </p:cNvSpPr>
          <p:nvPr>
            <p:ph type="ftr" sz="quarter" idx="4294967295"/>
          </p:nvPr>
        </p:nvSpPr>
        <p:spPr bwMode="auto">
          <a:xfrm>
            <a:off x="701570" y="6585839"/>
            <a:ext cx="3195405" cy="2612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dirty="0"/>
              <a:t>《</a:t>
            </a:r>
            <a:r>
              <a:rPr lang="zh-CN" altLang="en-US" dirty="0"/>
              <a:t>数据库系统原理</a:t>
            </a:r>
            <a:r>
              <a:rPr lang="en-US" altLang="zh-CN" dirty="0"/>
              <a:t>》</a:t>
            </a:r>
            <a:r>
              <a:rPr lang="zh-CN" altLang="en-US" dirty="0"/>
              <a:t>第</a:t>
            </a:r>
            <a:r>
              <a:rPr lang="en-US" altLang="zh-CN" dirty="0"/>
              <a:t>11</a:t>
            </a:r>
            <a:r>
              <a:rPr lang="zh-CN" altLang="en-US" dirty="0"/>
              <a:t>章</a:t>
            </a:r>
            <a:r>
              <a:rPr lang="en-US" altLang="zh-CN" dirty="0"/>
              <a:t>—</a:t>
            </a:r>
            <a:r>
              <a:rPr lang="zh-CN" altLang="en-US" dirty="0"/>
              <a:t>数据库设计</a:t>
            </a:r>
            <a:endParaRPr lang="en-US" altLang="zh-CN" dirty="0"/>
          </a:p>
        </p:txBody>
      </p:sp>
      <p:sp>
        <p:nvSpPr>
          <p:cNvPr id="12" name="Rectangle 11"/>
          <p:cNvSpPr>
            <a:spLocks noGrp="1" noChangeArrowheads="1"/>
          </p:cNvSpPr>
          <p:nvPr>
            <p:ph type="sldNum" sz="quarter" idx="4294967295"/>
          </p:nvPr>
        </p:nvSpPr>
        <p:spPr bwMode="auto">
          <a:xfrm>
            <a:off x="8217404" y="6585839"/>
            <a:ext cx="576985"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tx1"/>
                </a:solidFill>
              </a:defRPr>
            </a:lvl1pPr>
          </a:lstStyle>
          <a:p>
            <a:pPr>
              <a:defRPr/>
            </a:pPr>
            <a:fld id="{A2313448-419B-4059-A9EC-F0D480B75170}" type="slidenum">
              <a:rPr lang="zh-CN" altLang="en-US" smtClean="0"/>
              <a:pPr>
                <a:defRPr/>
              </a:pPr>
              <a:t>14</a:t>
            </a:fld>
            <a:endParaRPr lang="en-US" altLang="zh-CN"/>
          </a:p>
        </p:txBody>
      </p:sp>
    </p:spTree>
    <p:extLst>
      <p:ext uri="{BB962C8B-B14F-4D97-AF65-F5344CB8AC3E}">
        <p14:creationId xmlns:p14="http://schemas.microsoft.com/office/powerpoint/2010/main" val="1358850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39618" name="Rectangle 2"/>
          <p:cNvSpPr>
            <a:spLocks noGrp="1" noChangeArrowheads="1"/>
          </p:cNvSpPr>
          <p:nvPr>
            <p:ph type="title"/>
          </p:nvPr>
        </p:nvSpPr>
        <p:spPr/>
        <p:txBody>
          <a:bodyPr/>
          <a:lstStyle/>
          <a:p>
            <a:r>
              <a:rPr lang="zh-CN" altLang="en-US"/>
              <a:t>11.3 概念设计 </a:t>
            </a:r>
            <a:endParaRPr lang="zh-CN" altLang="en-US" dirty="0"/>
          </a:p>
        </p:txBody>
      </p:sp>
      <p:sp>
        <p:nvSpPr>
          <p:cNvPr id="27654" name="Rectangle 3"/>
          <p:cNvSpPr>
            <a:spLocks noGrp="1" noChangeArrowheads="1"/>
          </p:cNvSpPr>
          <p:nvPr>
            <p:ph type="body" idx="1"/>
          </p:nvPr>
        </p:nvSpPr>
        <p:spPr/>
        <p:txBody>
          <a:bodyPr/>
          <a:lstStyle/>
          <a:p>
            <a:r>
              <a:rPr lang="zh-CN" altLang="en-US" b="1" dirty="0"/>
              <a:t>11.3.1 概述 </a:t>
            </a:r>
          </a:p>
          <a:p>
            <a:pPr lvl="1"/>
            <a:r>
              <a:rPr lang="zh-CN" altLang="en-US" dirty="0"/>
              <a:t>任务：对数据实体及其联系进行概念建模  </a:t>
            </a:r>
          </a:p>
          <a:p>
            <a:pPr lvl="1"/>
            <a:r>
              <a:rPr lang="zh-CN" altLang="en-US" dirty="0"/>
              <a:t>技术：实体联系（</a:t>
            </a:r>
            <a:r>
              <a:rPr lang="en-US" altLang="zh-CN" dirty="0"/>
              <a:t>E-R）</a:t>
            </a:r>
            <a:r>
              <a:rPr lang="zh-CN" altLang="en-US" dirty="0"/>
              <a:t>建模或</a:t>
            </a:r>
            <a:r>
              <a:rPr lang="en-US" altLang="zh-CN" dirty="0"/>
              <a:t>UML</a:t>
            </a:r>
            <a:r>
              <a:rPr lang="zh-CN" altLang="en-US" dirty="0"/>
              <a:t>类图建模</a:t>
            </a:r>
          </a:p>
          <a:p>
            <a:pPr lvl="1"/>
            <a:r>
              <a:rPr lang="zh-CN" altLang="en-US" dirty="0"/>
              <a:t>方法：（</a:t>
            </a:r>
            <a:r>
              <a:rPr lang="en-US" altLang="zh-CN" dirty="0"/>
              <a:t>E-R</a:t>
            </a:r>
            <a:r>
              <a:rPr lang="zh-CN" altLang="en-US" dirty="0"/>
              <a:t>建模方法</a:t>
            </a:r>
            <a:r>
              <a:rPr lang="en-US" altLang="zh-CN" dirty="0"/>
              <a:t>——</a:t>
            </a:r>
            <a:r>
              <a:rPr lang="zh-CN" altLang="en-US" dirty="0"/>
              <a:t>在第</a:t>
            </a:r>
            <a:r>
              <a:rPr lang="en-US" altLang="zh-CN" dirty="0"/>
              <a:t>2</a:t>
            </a:r>
            <a:r>
              <a:rPr lang="zh-CN" altLang="en-US" dirty="0"/>
              <a:t>章中已学过）</a:t>
            </a:r>
          </a:p>
          <a:p>
            <a:pPr lvl="1"/>
            <a:endParaRPr lang="zh-CN" altLang="en-US" dirty="0"/>
          </a:p>
        </p:txBody>
      </p:sp>
      <p:sp>
        <p:nvSpPr>
          <p:cNvPr id="15"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6"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7"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15</a:t>
            </a:fld>
            <a:endParaRPr lang="en-US" altLang="zh-CN"/>
          </a:p>
        </p:txBody>
      </p:sp>
      <p:grpSp>
        <p:nvGrpSpPr>
          <p:cNvPr id="30" name="组合 29"/>
          <p:cNvGrpSpPr/>
          <p:nvPr/>
        </p:nvGrpSpPr>
        <p:grpSpPr>
          <a:xfrm>
            <a:off x="1547595" y="3132333"/>
            <a:ext cx="7254875" cy="3402012"/>
            <a:chOff x="971550" y="3132333"/>
            <a:chExt cx="7254875" cy="3402012"/>
          </a:xfrm>
        </p:grpSpPr>
        <p:grpSp>
          <p:nvGrpSpPr>
            <p:cNvPr id="8" name="组合 7"/>
            <p:cNvGrpSpPr/>
            <p:nvPr/>
          </p:nvGrpSpPr>
          <p:grpSpPr>
            <a:xfrm>
              <a:off x="971550" y="3132333"/>
              <a:ext cx="7254875" cy="3402012"/>
              <a:chOff x="971550" y="3132333"/>
              <a:chExt cx="7254875" cy="3402012"/>
            </a:xfrm>
          </p:grpSpPr>
          <p:pic>
            <p:nvPicPr>
              <p:cNvPr id="27655" name="Picture 1"/>
              <p:cNvPicPr>
                <a:picLocks noChangeAspect="1" noChangeArrowheads="1"/>
              </p:cNvPicPr>
              <p:nvPr/>
            </p:nvPicPr>
            <p:blipFill>
              <a:blip r:embed="rId3" cstate="print"/>
              <a:srcRect/>
              <a:stretch>
                <a:fillRect/>
              </a:stretch>
            </p:blipFill>
            <p:spPr bwMode="auto">
              <a:xfrm>
                <a:off x="971550" y="3132333"/>
                <a:ext cx="7254875" cy="3402012"/>
              </a:xfrm>
              <a:prstGeom prst="rect">
                <a:avLst/>
              </a:prstGeom>
              <a:noFill/>
              <a:ln w="9525">
                <a:noFill/>
                <a:miter lim="800000"/>
                <a:headEnd/>
                <a:tailEnd/>
              </a:ln>
            </p:spPr>
          </p:pic>
          <p:pic>
            <p:nvPicPr>
              <p:cNvPr id="7" name="图片 6"/>
              <p:cNvPicPr>
                <a:picLocks noChangeAspect="1"/>
              </p:cNvPicPr>
              <p:nvPr/>
            </p:nvPicPr>
            <p:blipFill>
              <a:blip r:embed="rId4"/>
              <a:stretch>
                <a:fillRect/>
              </a:stretch>
            </p:blipFill>
            <p:spPr>
              <a:xfrm>
                <a:off x="5734270" y="5628050"/>
                <a:ext cx="123825" cy="276225"/>
              </a:xfrm>
              <a:prstGeom prst="rect">
                <a:avLst/>
              </a:prstGeom>
            </p:spPr>
          </p:pic>
        </p:grpSp>
        <p:cxnSp>
          <p:nvCxnSpPr>
            <p:cNvPr id="12" name="直接箭头连接符 11"/>
            <p:cNvCxnSpPr/>
            <p:nvPr/>
          </p:nvCxnSpPr>
          <p:spPr>
            <a:xfrm flipH="1">
              <a:off x="6429376" y="4194085"/>
              <a:ext cx="236122" cy="2587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7173270" y="4194085"/>
              <a:ext cx="268307" cy="2820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787135" y="4395406"/>
              <a:ext cx="1005403" cy="369332"/>
            </a:xfrm>
            <a:prstGeom prst="rect">
              <a:avLst/>
            </a:prstGeom>
          </p:spPr>
          <p:txBody>
            <a:bodyPr wrap="none">
              <a:spAutoFit/>
            </a:bodyPr>
            <a:lstStyle/>
            <a:p>
              <a:r>
                <a:rPr lang="zh-CN" altLang="en-US" dirty="0">
                  <a:latin typeface="Times New Roman" panose="02020603050405020304" pitchFamily="18" charset="0"/>
                  <a:ea typeface="华文楷体" panose="02010600040101010101" pitchFamily="2" charset="-122"/>
                  <a:cs typeface="Times New Roman" panose="02020603050405020304" pitchFamily="18" charset="0"/>
                </a:rPr>
                <a:t>外模式1</a:t>
              </a:r>
            </a:p>
          </p:txBody>
        </p:sp>
        <p:sp>
          <p:nvSpPr>
            <p:cNvPr id="29" name="矩形 28"/>
            <p:cNvSpPr/>
            <p:nvPr/>
          </p:nvSpPr>
          <p:spPr>
            <a:xfrm>
              <a:off x="7121992" y="4395406"/>
              <a:ext cx="1005403" cy="369332"/>
            </a:xfrm>
            <a:prstGeom prst="rect">
              <a:avLst/>
            </a:prstGeom>
          </p:spPr>
          <p:txBody>
            <a:bodyPr wrap="none">
              <a:spAutoFit/>
            </a:bodyPr>
            <a:lstStyle/>
            <a:p>
              <a:r>
                <a:rPr lang="zh-CN" altLang="en-US" dirty="0">
                  <a:latin typeface="Times New Roman" panose="02020603050405020304" pitchFamily="18" charset="0"/>
                  <a:ea typeface="华文楷体" panose="02010600040101010101" pitchFamily="2" charset="-122"/>
                  <a:cs typeface="Times New Roman" panose="02020603050405020304" pitchFamily="18" charset="0"/>
                </a:rPr>
                <a:t>外模式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n</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3" name="矩形 22"/>
            <p:cNvSpPr/>
            <p:nvPr/>
          </p:nvSpPr>
          <p:spPr>
            <a:xfrm>
              <a:off x="6612311" y="4106824"/>
              <a:ext cx="646331" cy="369332"/>
            </a:xfrm>
            <a:prstGeom prst="rect">
              <a:avLst/>
            </a:prstGeom>
          </p:spPr>
          <p:txBody>
            <a:bodyPr wrap="none">
              <a:spAutoFit/>
            </a:bodyPr>
            <a:lstStyle/>
            <a:p>
              <a:r>
                <a:rPr lang="zh-CN" altLang="en-US" b="1" dirty="0">
                  <a:latin typeface="楷体" panose="02010609060101010101" pitchFamily="49" charset="-122"/>
                  <a:ea typeface="楷体" panose="02010609060101010101" pitchFamily="49" charset="-122"/>
                </a:rPr>
                <a:t>设计</a:t>
              </a:r>
            </a:p>
          </p:txBody>
        </p:sp>
        <p:sp>
          <p:nvSpPr>
            <p:cNvPr id="25" name="矩形 24"/>
            <p:cNvSpPr/>
            <p:nvPr/>
          </p:nvSpPr>
          <p:spPr>
            <a:xfrm>
              <a:off x="6775509" y="4342330"/>
              <a:ext cx="377026" cy="369332"/>
            </a:xfrm>
            <a:prstGeom prst="rect">
              <a:avLst/>
            </a:prstGeom>
          </p:spPr>
          <p:txBody>
            <a:bodyPr wrap="none">
              <a:spAutoFit/>
            </a:bodyPr>
            <a:lstStyle/>
            <a:p>
              <a:r>
                <a:rPr lang="zh-CN" altLang="en-US" dirty="0"/>
                <a:t>...</a:t>
              </a:r>
            </a:p>
          </p:txBody>
        </p:sp>
      </p:grpSp>
      <p:sp>
        <p:nvSpPr>
          <p:cNvPr id="27658" name="矩形 16"/>
          <p:cNvSpPr>
            <a:spLocks noChangeArrowheads="1"/>
          </p:cNvSpPr>
          <p:nvPr/>
        </p:nvSpPr>
        <p:spPr bwMode="auto">
          <a:xfrm>
            <a:off x="163295" y="4924600"/>
            <a:ext cx="1384300" cy="646112"/>
          </a:xfrm>
          <a:prstGeom prst="rect">
            <a:avLst/>
          </a:prstGeom>
          <a:solidFill>
            <a:srgbClr val="CCFFFF"/>
          </a:solidFill>
          <a:ln w="9525">
            <a:noFill/>
            <a:miter lim="800000"/>
            <a:headEnd/>
            <a:tailEnd/>
          </a:ln>
        </p:spPr>
        <p:txBody>
          <a:bodyPr wrap="none">
            <a:spAutoFit/>
          </a:bodyPr>
          <a:lstStyle/>
          <a:p>
            <a:pPr algn="ctr"/>
            <a:r>
              <a:rPr lang="zh-CN" altLang="en-US" b="1" dirty="0">
                <a:solidFill>
                  <a:schemeClr val="accent2"/>
                </a:solidFill>
                <a:latin typeface="方正姚体" pitchFamily="2" charset="-122"/>
                <a:ea typeface="方正姚体" pitchFamily="2" charset="-122"/>
              </a:rPr>
              <a:t>较适合于</a:t>
            </a:r>
            <a:br>
              <a:rPr lang="en-US" altLang="zh-CN" b="1" dirty="0">
                <a:solidFill>
                  <a:schemeClr val="accent2"/>
                </a:solidFill>
                <a:latin typeface="方正姚体" pitchFamily="2" charset="-122"/>
                <a:ea typeface="方正姚体" pitchFamily="2" charset="-122"/>
              </a:rPr>
            </a:br>
            <a:r>
              <a:rPr lang="zh-CN" altLang="en-US" b="1" dirty="0">
                <a:solidFill>
                  <a:schemeClr val="accent2"/>
                </a:solidFill>
                <a:latin typeface="方正姚体" pitchFamily="2" charset="-122"/>
                <a:ea typeface="方正姚体" pitchFamily="2" charset="-122"/>
              </a:rPr>
              <a:t>大型</a:t>
            </a:r>
            <a:r>
              <a:rPr lang="en-US" altLang="zh-CN" b="1" dirty="0">
                <a:solidFill>
                  <a:schemeClr val="accent2"/>
                </a:solidFill>
                <a:latin typeface="方正姚体" pitchFamily="2" charset="-122"/>
                <a:ea typeface="方正姚体" pitchFamily="2" charset="-122"/>
              </a:rPr>
              <a:t>DB</a:t>
            </a:r>
            <a:r>
              <a:rPr lang="zh-CN" altLang="en-US" b="1" dirty="0">
                <a:solidFill>
                  <a:schemeClr val="accent2"/>
                </a:solidFill>
                <a:latin typeface="方正姚体" pitchFamily="2" charset="-122"/>
                <a:ea typeface="方正姚体" pitchFamily="2" charset="-122"/>
              </a:rPr>
              <a:t>设计</a:t>
            </a:r>
          </a:p>
        </p:txBody>
      </p:sp>
      <p:sp>
        <p:nvSpPr>
          <p:cNvPr id="27659" name="矩形 17"/>
          <p:cNvSpPr>
            <a:spLocks noChangeArrowheads="1"/>
          </p:cNvSpPr>
          <p:nvPr/>
        </p:nvSpPr>
        <p:spPr bwMode="auto">
          <a:xfrm>
            <a:off x="163295" y="3141340"/>
            <a:ext cx="1384300" cy="647700"/>
          </a:xfrm>
          <a:prstGeom prst="rect">
            <a:avLst/>
          </a:prstGeom>
          <a:solidFill>
            <a:srgbClr val="CCFFFF"/>
          </a:solidFill>
          <a:ln w="9525">
            <a:noFill/>
            <a:miter lim="800000"/>
            <a:headEnd/>
            <a:tailEnd/>
          </a:ln>
        </p:spPr>
        <p:txBody>
          <a:bodyPr wrap="none">
            <a:spAutoFit/>
          </a:bodyPr>
          <a:lstStyle/>
          <a:p>
            <a:pPr algn="ctr"/>
            <a:r>
              <a:rPr lang="zh-CN" altLang="en-US" b="1" dirty="0">
                <a:solidFill>
                  <a:schemeClr val="accent2"/>
                </a:solidFill>
                <a:latin typeface="方正姚体" pitchFamily="2" charset="-122"/>
                <a:ea typeface="方正姚体" pitchFamily="2" charset="-122"/>
              </a:rPr>
              <a:t>较适合于</a:t>
            </a:r>
            <a:br>
              <a:rPr lang="en-US" altLang="zh-CN" b="1" dirty="0">
                <a:solidFill>
                  <a:schemeClr val="accent2"/>
                </a:solidFill>
                <a:latin typeface="方正姚体" pitchFamily="2" charset="-122"/>
                <a:ea typeface="方正姚体" pitchFamily="2" charset="-122"/>
              </a:rPr>
            </a:br>
            <a:r>
              <a:rPr lang="zh-CN" altLang="en-US" b="1" dirty="0">
                <a:solidFill>
                  <a:schemeClr val="accent2"/>
                </a:solidFill>
                <a:latin typeface="方正姚体" pitchFamily="2" charset="-122"/>
                <a:ea typeface="方正姚体" pitchFamily="2" charset="-122"/>
              </a:rPr>
              <a:t>小型</a:t>
            </a:r>
            <a:r>
              <a:rPr lang="en-US" altLang="zh-CN" b="1" dirty="0">
                <a:solidFill>
                  <a:schemeClr val="accent2"/>
                </a:solidFill>
                <a:latin typeface="方正姚体" pitchFamily="2" charset="-122"/>
                <a:ea typeface="方正姚体" pitchFamily="2" charset="-122"/>
              </a:rPr>
              <a:t>DB</a:t>
            </a:r>
            <a:r>
              <a:rPr lang="zh-CN" altLang="en-US" b="1" dirty="0">
                <a:solidFill>
                  <a:schemeClr val="accent2"/>
                </a:solidFill>
                <a:latin typeface="方正姚体" pitchFamily="2" charset="-122"/>
                <a:ea typeface="方正姚体" pitchFamily="2" charset="-122"/>
              </a:rPr>
              <a:t>设计</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5" name="Rectangle 2"/>
          <p:cNvSpPr>
            <a:spLocks noGrp="1" noChangeArrowheads="1"/>
          </p:cNvSpPr>
          <p:nvPr>
            <p:ph type="title"/>
          </p:nvPr>
        </p:nvSpPr>
        <p:spPr/>
        <p:txBody>
          <a:bodyPr/>
          <a:lstStyle/>
          <a:p>
            <a:r>
              <a:rPr lang="zh-CN" altLang="en-US"/>
              <a:t>11.3 概念设计 </a:t>
            </a:r>
            <a:endParaRPr lang="zh-CN" altLang="en-US" dirty="0"/>
          </a:p>
        </p:txBody>
      </p:sp>
      <p:sp>
        <p:nvSpPr>
          <p:cNvPr id="28677" name="Rectangle 2"/>
          <p:cNvSpPr>
            <a:spLocks noGrp="1" noChangeArrowheads="1"/>
          </p:cNvSpPr>
          <p:nvPr>
            <p:ph type="body" idx="1"/>
          </p:nvPr>
        </p:nvSpPr>
        <p:spPr/>
        <p:txBody>
          <a:bodyPr/>
          <a:lstStyle/>
          <a:p>
            <a:r>
              <a:rPr lang="zh-CN" altLang="en-US" dirty="0"/>
              <a:t>“视图集成法” 中的视图集成策略</a:t>
            </a:r>
          </a:p>
        </p:txBody>
      </p:sp>
      <p:sp>
        <p:nvSpPr>
          <p:cNvPr id="12"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3"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4"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16</a:t>
            </a:fld>
            <a:endParaRPr lang="en-US" altLang="zh-CN"/>
          </a:p>
        </p:txBody>
      </p:sp>
      <p:pic>
        <p:nvPicPr>
          <p:cNvPr id="28679" name="Picture 1"/>
          <p:cNvPicPr>
            <a:picLocks noChangeAspect="1" noChangeArrowheads="1"/>
          </p:cNvPicPr>
          <p:nvPr/>
        </p:nvPicPr>
        <p:blipFill>
          <a:blip r:embed="rId3" cstate="print"/>
          <a:srcRect/>
          <a:stretch>
            <a:fillRect/>
          </a:stretch>
        </p:blipFill>
        <p:spPr bwMode="auto">
          <a:xfrm>
            <a:off x="674930" y="2213865"/>
            <a:ext cx="8134107" cy="368506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5" name="Rectangle 2"/>
          <p:cNvSpPr>
            <a:spLocks noGrp="1" noChangeArrowheads="1"/>
          </p:cNvSpPr>
          <p:nvPr>
            <p:ph type="title"/>
          </p:nvPr>
        </p:nvSpPr>
        <p:spPr/>
        <p:txBody>
          <a:bodyPr/>
          <a:lstStyle/>
          <a:p>
            <a:r>
              <a:rPr lang="zh-CN" altLang="en-US"/>
              <a:t>11.3 概念设计 </a:t>
            </a:r>
            <a:endParaRPr lang="zh-CN" altLang="en-US" dirty="0"/>
          </a:p>
        </p:txBody>
      </p:sp>
      <p:sp>
        <p:nvSpPr>
          <p:cNvPr id="29701" name="Rectangle 2"/>
          <p:cNvSpPr>
            <a:spLocks noGrp="1" noChangeArrowheads="1"/>
          </p:cNvSpPr>
          <p:nvPr>
            <p:ph type="body" idx="1"/>
          </p:nvPr>
        </p:nvSpPr>
        <p:spPr>
          <a:xfrm>
            <a:off x="701570" y="1133745"/>
            <a:ext cx="8145905" cy="585066"/>
          </a:xfrm>
        </p:spPr>
        <p:txBody>
          <a:bodyPr/>
          <a:lstStyle/>
          <a:p>
            <a:r>
              <a:rPr lang="zh-CN" altLang="en-US" dirty="0"/>
              <a:t>视图集成时，须解决的主要问题：</a:t>
            </a:r>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17</a:t>
            </a:fld>
            <a:endParaRPr lang="en-US" altLang="zh-CN"/>
          </a:p>
        </p:txBody>
      </p:sp>
      <p:sp>
        <p:nvSpPr>
          <p:cNvPr id="12" name="TextBox 11"/>
          <p:cNvSpPr txBox="1"/>
          <p:nvPr/>
        </p:nvSpPr>
        <p:spPr>
          <a:xfrm>
            <a:off x="791580" y="1659055"/>
            <a:ext cx="8055895" cy="4770537"/>
          </a:xfrm>
          <a:prstGeom prst="rect">
            <a:avLst/>
          </a:prstGeom>
          <a:noFill/>
        </p:spPr>
        <p:txBody>
          <a:bodyPr wrap="square">
            <a:spAutoFit/>
          </a:bodyPr>
          <a:lstStyle/>
          <a:p>
            <a:pPr>
              <a:buFont typeface="Wingdings" pitchFamily="2" charset="2"/>
              <a:buChar char="l"/>
              <a:defRPr/>
            </a:pPr>
            <a:r>
              <a:rPr lang="en-US" altLang="zh-CN" sz="2000" b="1" dirty="0">
                <a:solidFill>
                  <a:schemeClr val="accent2"/>
                </a:solidFill>
                <a:latin typeface="+mn-lt"/>
              </a:rPr>
              <a:t>  </a:t>
            </a:r>
            <a:r>
              <a:rPr lang="zh-CN" altLang="zh-CN" sz="2000" b="1" dirty="0">
                <a:solidFill>
                  <a:schemeClr val="accent2"/>
                </a:solidFill>
                <a:latin typeface="Times New Roman" panose="02020603050405020304" pitchFamily="18" charset="0"/>
                <a:ea typeface="黑体" pitchFamily="2" charset="-122"/>
                <a:cs typeface="Times New Roman" panose="02020603050405020304" pitchFamily="18" charset="0"/>
              </a:rPr>
              <a:t>确认视图中的对应和冲突</a:t>
            </a:r>
            <a:endParaRPr lang="zh-CN" altLang="zh-CN" sz="2000" dirty="0">
              <a:solidFill>
                <a:schemeClr val="accent2"/>
              </a:solidFill>
              <a:latin typeface="Times New Roman" panose="02020603050405020304" pitchFamily="18" charset="0"/>
              <a:ea typeface="黑体" pitchFamily="2" charset="-122"/>
              <a:cs typeface="Times New Roman" panose="02020603050405020304" pitchFamily="18" charset="0"/>
            </a:endParaRPr>
          </a:p>
          <a:p>
            <a:pPr>
              <a:defRPr/>
            </a:pPr>
            <a:r>
              <a:rPr lang="en-US" altLang="zh-CN" b="1" dirty="0">
                <a:latin typeface="Times New Roman" panose="02020603050405020304" pitchFamily="18" charset="0"/>
                <a:cs typeface="Times New Roman" panose="02020603050405020304" pitchFamily="18" charset="0"/>
              </a:rPr>
              <a:t>       </a:t>
            </a:r>
            <a:r>
              <a:rPr lang="zh-CN" altLang="zh-CN" b="1" dirty="0">
                <a:solidFill>
                  <a:schemeClr val="accent2"/>
                </a:solidFill>
                <a:latin typeface="Times New Roman" panose="02020603050405020304" pitchFamily="18" charset="0"/>
                <a:cs typeface="Times New Roman" panose="02020603050405020304" pitchFamily="18" charset="0"/>
              </a:rPr>
              <a:t>对应</a:t>
            </a:r>
            <a:r>
              <a:rPr lang="zh-CN" altLang="zh-CN" b="1" dirty="0">
                <a:latin typeface="Times New Roman" panose="02020603050405020304" pitchFamily="18" charset="0"/>
                <a:cs typeface="Times New Roman" panose="02020603050405020304" pitchFamily="18" charset="0"/>
              </a:rPr>
              <a:t>是指语义上等价的概念（</a:t>
            </a:r>
            <a:r>
              <a:rPr lang="zh-CN" altLang="en-US" b="1" dirty="0">
                <a:latin typeface="Times New Roman" panose="02020603050405020304" pitchFamily="18" charset="0"/>
                <a:cs typeface="Times New Roman" panose="02020603050405020304" pitchFamily="18" charset="0"/>
              </a:rPr>
              <a:t>实体、属性</a:t>
            </a:r>
            <a:r>
              <a:rPr lang="zh-CN" altLang="zh-CN" b="1" dirty="0">
                <a:latin typeface="Times New Roman" panose="02020603050405020304" pitchFamily="18" charset="0"/>
                <a:cs typeface="Times New Roman" panose="02020603050405020304" pitchFamily="18" charset="0"/>
              </a:rPr>
              <a:t>或联系）。</a:t>
            </a:r>
            <a:endParaRPr lang="en-US" altLang="zh-CN" b="1" dirty="0">
              <a:latin typeface="Times New Roman" panose="02020603050405020304" pitchFamily="18" charset="0"/>
              <a:cs typeface="Times New Roman" panose="02020603050405020304" pitchFamily="18" charset="0"/>
            </a:endParaRPr>
          </a:p>
          <a:p>
            <a:pPr>
              <a:defRPr/>
            </a:pPr>
            <a:r>
              <a:rPr lang="en-US" altLang="zh-CN" b="1" dirty="0">
                <a:latin typeface="Times New Roman" panose="02020603050405020304" pitchFamily="18" charset="0"/>
                <a:cs typeface="Times New Roman" panose="02020603050405020304" pitchFamily="18" charset="0"/>
              </a:rPr>
              <a:t>       </a:t>
            </a:r>
            <a:r>
              <a:rPr lang="zh-CN" altLang="zh-CN" b="1" dirty="0">
                <a:solidFill>
                  <a:schemeClr val="accent2"/>
                </a:solidFill>
                <a:latin typeface="Times New Roman" panose="02020603050405020304" pitchFamily="18" charset="0"/>
                <a:cs typeface="Times New Roman" panose="02020603050405020304" pitchFamily="18" charset="0"/>
              </a:rPr>
              <a:t>冲突</a:t>
            </a:r>
            <a:r>
              <a:rPr lang="zh-CN" altLang="zh-CN" b="1" dirty="0">
                <a:latin typeface="Times New Roman" panose="02020603050405020304" pitchFamily="18" charset="0"/>
                <a:cs typeface="Times New Roman" panose="02020603050405020304" pitchFamily="18" charset="0"/>
              </a:rPr>
              <a:t>指有矛盾的概念。常见的冲突有：</a:t>
            </a:r>
          </a:p>
          <a:p>
            <a:pPr>
              <a:defRPr/>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a:t>
            </a:r>
            <a:r>
              <a:rPr lang="zh-CN" altLang="zh-CN" b="1" dirty="0">
                <a:solidFill>
                  <a:schemeClr val="accent2"/>
                </a:solidFill>
                <a:latin typeface="Times New Roman" panose="02020603050405020304" pitchFamily="18" charset="0"/>
                <a:cs typeface="Times New Roman" panose="02020603050405020304" pitchFamily="18" charset="0"/>
              </a:rPr>
              <a:t>命名冲突。</a:t>
            </a:r>
            <a:r>
              <a:rPr lang="zh-CN" altLang="zh-CN" b="1" dirty="0">
                <a:latin typeface="Times New Roman" panose="02020603050405020304" pitchFamily="18" charset="0"/>
                <a:cs typeface="Times New Roman" panose="02020603050405020304" pitchFamily="18" charset="0"/>
              </a:rPr>
              <a:t>同名异义</a:t>
            </a:r>
            <a:r>
              <a:rPr lang="zh-CN" altLang="en-US"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同义异名。</a:t>
            </a:r>
          </a:p>
          <a:p>
            <a:pPr>
              <a:defRPr/>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a:t>
            </a:r>
            <a:r>
              <a:rPr lang="zh-CN" altLang="zh-CN" b="1" dirty="0">
                <a:solidFill>
                  <a:schemeClr val="accent2"/>
                </a:solidFill>
                <a:latin typeface="Times New Roman" panose="02020603050405020304" pitchFamily="18" charset="0"/>
                <a:cs typeface="Times New Roman" panose="02020603050405020304" pitchFamily="18" charset="0"/>
              </a:rPr>
              <a:t>概念冲突。</a:t>
            </a:r>
            <a:r>
              <a:rPr lang="zh-CN" altLang="zh-CN" b="1" dirty="0">
                <a:latin typeface="Times New Roman" panose="02020603050405020304" pitchFamily="18" charset="0"/>
                <a:cs typeface="Times New Roman" panose="02020603050405020304" pitchFamily="18" charset="0"/>
              </a:rPr>
              <a:t>同一概念在一个视图中作为实体，在另一视图中作为属性或联系。</a:t>
            </a:r>
          </a:p>
          <a:p>
            <a:pPr>
              <a:defRPr/>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a:t>
            </a:r>
            <a:r>
              <a:rPr lang="zh-CN" altLang="zh-CN" b="1" dirty="0">
                <a:solidFill>
                  <a:schemeClr val="accent2"/>
                </a:solidFill>
                <a:latin typeface="Times New Roman" panose="02020603050405020304" pitchFamily="18" charset="0"/>
                <a:cs typeface="Times New Roman" panose="02020603050405020304" pitchFamily="18" charset="0"/>
              </a:rPr>
              <a:t>域</a:t>
            </a:r>
            <a:r>
              <a:rPr lang="en-US" altLang="zh-CN" b="1" dirty="0">
                <a:solidFill>
                  <a:schemeClr val="accent2"/>
                </a:solidFill>
                <a:latin typeface="Times New Roman" panose="02020603050405020304" pitchFamily="18" charset="0"/>
                <a:cs typeface="Times New Roman" panose="02020603050405020304" pitchFamily="18" charset="0"/>
              </a:rPr>
              <a:t> </a:t>
            </a:r>
            <a:r>
              <a:rPr lang="zh-CN" altLang="zh-CN" b="1" dirty="0">
                <a:solidFill>
                  <a:schemeClr val="accent2"/>
                </a:solidFill>
                <a:latin typeface="Times New Roman" panose="02020603050405020304" pitchFamily="18" charset="0"/>
                <a:cs typeface="Times New Roman" panose="02020603050405020304" pitchFamily="18" charset="0"/>
              </a:rPr>
              <a:t> 冲 </a:t>
            </a:r>
            <a:r>
              <a:rPr lang="en-US" altLang="zh-CN" b="1" dirty="0">
                <a:solidFill>
                  <a:schemeClr val="accent2"/>
                </a:solidFill>
                <a:latin typeface="Times New Roman" panose="02020603050405020304" pitchFamily="18" charset="0"/>
                <a:cs typeface="Times New Roman" panose="02020603050405020304" pitchFamily="18" charset="0"/>
              </a:rPr>
              <a:t> </a:t>
            </a:r>
            <a:r>
              <a:rPr lang="zh-CN" altLang="zh-CN" b="1" dirty="0">
                <a:solidFill>
                  <a:schemeClr val="accent2"/>
                </a:solidFill>
                <a:latin typeface="Times New Roman" panose="02020603050405020304" pitchFamily="18" charset="0"/>
                <a:cs typeface="Times New Roman" panose="02020603050405020304" pitchFamily="18" charset="0"/>
              </a:rPr>
              <a:t>突。</a:t>
            </a:r>
            <a:r>
              <a:rPr lang="zh-CN" altLang="zh-CN" b="1" dirty="0">
                <a:latin typeface="Times New Roman" panose="02020603050405020304" pitchFamily="18" charset="0"/>
                <a:cs typeface="Times New Roman" panose="02020603050405020304" pitchFamily="18" charset="0"/>
              </a:rPr>
              <a:t>相同属性在不同视图中有不同的</a:t>
            </a:r>
            <a:r>
              <a:rPr lang="zh-CN" altLang="en-US" b="1" dirty="0">
                <a:latin typeface="Times New Roman" panose="02020603050405020304" pitchFamily="18" charset="0"/>
                <a:cs typeface="Times New Roman" panose="02020603050405020304" pitchFamily="18" charset="0"/>
              </a:rPr>
              <a:t>数据</a:t>
            </a:r>
            <a:r>
              <a:rPr lang="zh-CN" altLang="zh-CN" b="1" dirty="0">
                <a:latin typeface="Times New Roman" panose="02020603050405020304" pitchFamily="18" charset="0"/>
                <a:cs typeface="Times New Roman" panose="02020603050405020304" pitchFamily="18" charset="0"/>
              </a:rPr>
              <a:t>类型或取值范围（包括</a:t>
            </a:r>
            <a:r>
              <a:rPr lang="zh-CN" altLang="en-US" b="1" dirty="0">
                <a:latin typeface="Times New Roman" panose="02020603050405020304" pitchFamily="18" charset="0"/>
                <a:cs typeface="Times New Roman" panose="02020603050405020304" pitchFamily="18" charset="0"/>
              </a:rPr>
              <a:t>取值使用</a:t>
            </a:r>
            <a:r>
              <a:rPr lang="zh-CN" altLang="zh-CN" b="1" dirty="0">
                <a:latin typeface="Times New Roman" panose="02020603050405020304" pitchFamily="18" charset="0"/>
                <a:cs typeface="Times New Roman" panose="02020603050405020304" pitchFamily="18" charset="0"/>
              </a:rPr>
              <a:t>不同</a:t>
            </a:r>
            <a:r>
              <a:rPr lang="zh-CN" altLang="en-US" b="1" dirty="0">
                <a:latin typeface="Times New Roman" panose="02020603050405020304" pitchFamily="18" charset="0"/>
                <a:cs typeface="Times New Roman" panose="02020603050405020304" pitchFamily="18" charset="0"/>
              </a:rPr>
              <a:t>的</a:t>
            </a:r>
            <a:r>
              <a:rPr lang="zh-CN" altLang="zh-CN" b="1" dirty="0">
                <a:latin typeface="Times New Roman" panose="02020603050405020304" pitchFamily="18" charset="0"/>
                <a:cs typeface="Times New Roman" panose="02020603050405020304" pitchFamily="18" charset="0"/>
              </a:rPr>
              <a:t>度量单位）。</a:t>
            </a:r>
          </a:p>
          <a:p>
            <a:pPr>
              <a:defRPr/>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4</a:t>
            </a:r>
            <a:r>
              <a:rPr lang="zh-CN" altLang="en-US" b="1" dirty="0">
                <a:latin typeface="Times New Roman" panose="02020603050405020304" pitchFamily="18" charset="0"/>
                <a:cs typeface="Times New Roman" panose="02020603050405020304" pitchFamily="18" charset="0"/>
              </a:rPr>
              <a:t>）</a:t>
            </a:r>
            <a:r>
              <a:rPr lang="zh-CN" altLang="zh-CN" b="1" dirty="0">
                <a:solidFill>
                  <a:schemeClr val="accent2"/>
                </a:solidFill>
                <a:latin typeface="Times New Roman" panose="02020603050405020304" pitchFamily="18" charset="0"/>
                <a:cs typeface="Times New Roman" panose="02020603050405020304" pitchFamily="18" charset="0"/>
              </a:rPr>
              <a:t>约束冲突。</a:t>
            </a:r>
            <a:r>
              <a:rPr lang="zh-CN" altLang="zh-CN" b="1" dirty="0">
                <a:latin typeface="Times New Roman" panose="02020603050405020304" pitchFamily="18" charset="0"/>
                <a:cs typeface="Times New Roman" panose="02020603050405020304" pitchFamily="18" charset="0"/>
              </a:rPr>
              <a:t>不同视图可能有不同的联系语义约束。</a:t>
            </a:r>
          </a:p>
          <a:p>
            <a:pPr>
              <a:spcBef>
                <a:spcPts val="600"/>
              </a:spcBef>
              <a:buFont typeface="Wingdings" pitchFamily="2" charset="2"/>
              <a:buChar char="l"/>
              <a:defRPr/>
            </a:pPr>
            <a:r>
              <a:rPr lang="en-US" altLang="zh-CN" sz="2000" b="1" dirty="0">
                <a:solidFill>
                  <a:schemeClr val="accent2"/>
                </a:solidFill>
                <a:latin typeface="Times New Roman" panose="02020603050405020304" pitchFamily="18" charset="0"/>
                <a:cs typeface="Times New Roman" panose="02020603050405020304" pitchFamily="18" charset="0"/>
              </a:rPr>
              <a:t>  </a:t>
            </a:r>
            <a:r>
              <a:rPr lang="zh-CN" altLang="zh-CN" sz="2000" b="1" dirty="0">
                <a:solidFill>
                  <a:schemeClr val="accent2"/>
                </a:solidFill>
                <a:latin typeface="Times New Roman" panose="02020603050405020304" pitchFamily="18" charset="0"/>
                <a:ea typeface="黑体" pitchFamily="2" charset="-122"/>
                <a:cs typeface="Times New Roman" panose="02020603050405020304" pitchFamily="18" charset="0"/>
              </a:rPr>
              <a:t>修改视图，解决部分冲突</a:t>
            </a:r>
          </a:p>
          <a:p>
            <a:pPr>
              <a:defRPr/>
            </a:pPr>
            <a:r>
              <a:rPr lang="en-US" altLang="zh-CN"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例如教材</a:t>
            </a:r>
            <a:r>
              <a:rPr lang="en-US" altLang="zh-CN" b="1" dirty="0">
                <a:latin typeface="Times New Roman" panose="02020603050405020304" pitchFamily="18" charset="0"/>
                <a:cs typeface="Times New Roman" panose="02020603050405020304" pitchFamily="18" charset="0"/>
              </a:rPr>
              <a:t>P227</a:t>
            </a:r>
            <a:r>
              <a:rPr lang="zh-CN" altLang="zh-CN" b="1" dirty="0">
                <a:latin typeface="Times New Roman" panose="02020603050405020304" pitchFamily="18" charset="0"/>
                <a:cs typeface="Times New Roman" panose="02020603050405020304" pitchFamily="18" charset="0"/>
              </a:rPr>
              <a:t>的图</a:t>
            </a:r>
            <a:r>
              <a:rPr lang="en-US" altLang="zh-CN" b="1" dirty="0">
                <a:latin typeface="Times New Roman" panose="02020603050405020304" pitchFamily="18" charset="0"/>
                <a:cs typeface="Times New Roman" panose="02020603050405020304" pitchFamily="18" charset="0"/>
              </a:rPr>
              <a:t>11-2</a:t>
            </a:r>
            <a:r>
              <a:rPr lang="zh-CN" altLang="zh-CN" b="1" dirty="0">
                <a:latin typeface="Times New Roman" panose="02020603050405020304" pitchFamily="18" charset="0"/>
                <a:cs typeface="Times New Roman" panose="02020603050405020304" pitchFamily="18" charset="0"/>
              </a:rPr>
              <a:t>中，</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同义异名</a:t>
            </a:r>
            <a:r>
              <a:rPr lang="en-US" altLang="zh-CN"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“入学时间”和“何时入学”两个属性名可以统一成“入学时间”</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同名异义</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学生分为大学生和研究生两类，课程也分为本科生课程和研究生课程两类</a:t>
            </a:r>
            <a:r>
              <a:rPr lang="zh-CN" altLang="en-US"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学号一律用字符串表示</a:t>
            </a:r>
            <a:r>
              <a:rPr lang="zh-CN" altLang="en-US"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等。</a:t>
            </a:r>
          </a:p>
          <a:p>
            <a:pPr>
              <a:spcBef>
                <a:spcPts val="600"/>
              </a:spcBef>
              <a:buFont typeface="Wingdings" pitchFamily="2" charset="2"/>
              <a:buChar char="l"/>
              <a:defRPr/>
            </a:pPr>
            <a:r>
              <a:rPr lang="en-US" altLang="zh-CN" sz="2000" b="1" dirty="0">
                <a:solidFill>
                  <a:schemeClr val="accent2"/>
                </a:solidFill>
                <a:latin typeface="Times New Roman" panose="02020603050405020304" pitchFamily="18" charset="0"/>
                <a:cs typeface="Times New Roman" panose="02020603050405020304" pitchFamily="18" charset="0"/>
              </a:rPr>
              <a:t>  </a:t>
            </a:r>
            <a:r>
              <a:rPr lang="zh-CN" altLang="zh-CN" sz="2000" b="1" dirty="0">
                <a:solidFill>
                  <a:schemeClr val="accent2"/>
                </a:solidFill>
                <a:latin typeface="Times New Roman" panose="02020603050405020304" pitchFamily="18" charset="0"/>
                <a:ea typeface="黑体" pitchFamily="2" charset="-122"/>
                <a:cs typeface="Times New Roman" panose="02020603050405020304" pitchFamily="18" charset="0"/>
              </a:rPr>
              <a:t>合并视图，形成全局模式</a:t>
            </a:r>
            <a:endParaRPr lang="zh-CN" altLang="zh-CN" sz="2000" dirty="0">
              <a:solidFill>
                <a:schemeClr val="accent2"/>
              </a:solidFill>
              <a:latin typeface="Times New Roman" panose="02020603050405020304" pitchFamily="18" charset="0"/>
              <a:ea typeface="黑体" pitchFamily="2" charset="-122"/>
              <a:cs typeface="Times New Roman" panose="02020603050405020304" pitchFamily="18" charset="0"/>
            </a:endParaRPr>
          </a:p>
          <a:p>
            <a:pPr>
              <a:defRPr/>
            </a:pPr>
            <a:r>
              <a:rPr lang="en-US" altLang="zh-CN"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尽可能</a:t>
            </a:r>
            <a:r>
              <a:rPr lang="zh-CN" altLang="zh-CN" b="1" dirty="0">
                <a:solidFill>
                  <a:srgbClr val="FF0000"/>
                </a:solidFill>
                <a:latin typeface="Times New Roman" panose="02020603050405020304" pitchFamily="18" charset="0"/>
                <a:cs typeface="Times New Roman" panose="02020603050405020304" pitchFamily="18" charset="0"/>
              </a:rPr>
              <a:t>合并</a:t>
            </a:r>
            <a:r>
              <a:rPr lang="zh-CN" altLang="zh-CN" b="1" dirty="0">
                <a:latin typeface="Times New Roman" panose="02020603050405020304" pitchFamily="18" charset="0"/>
                <a:cs typeface="Times New Roman" panose="02020603050405020304" pitchFamily="18" charset="0"/>
              </a:rPr>
              <a:t>对应的部分，保留特殊的部分，删除冗余部分；</a:t>
            </a:r>
            <a:br>
              <a:rPr lang="en-US" altLang="zh-CN" b="1"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必要时对模式进行适当</a:t>
            </a:r>
            <a:r>
              <a:rPr lang="zh-CN" altLang="zh-CN" b="1" dirty="0">
                <a:solidFill>
                  <a:srgbClr val="FF0000"/>
                </a:solidFill>
                <a:latin typeface="Times New Roman" panose="02020603050405020304" pitchFamily="18" charset="0"/>
                <a:cs typeface="Times New Roman" panose="02020603050405020304" pitchFamily="18" charset="0"/>
              </a:rPr>
              <a:t>修改</a:t>
            </a:r>
            <a:r>
              <a:rPr lang="zh-CN" altLang="zh-CN" b="1" dirty="0">
                <a:latin typeface="Times New Roman" panose="02020603050405020304" pitchFamily="18" charset="0"/>
                <a:cs typeface="Times New Roman" panose="02020603050405020304" pitchFamily="18" charset="0"/>
              </a:rPr>
              <a:t>，力求使模式简明清晰。</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691680" y="1108433"/>
            <a:ext cx="5885702" cy="5493322"/>
          </a:xfrm>
          <a:prstGeom prst="rect">
            <a:avLst/>
          </a:prstGeom>
        </p:spPr>
      </p:pic>
      <p:grpSp>
        <p:nvGrpSpPr>
          <p:cNvPr id="26" name="组合 25"/>
          <p:cNvGrpSpPr/>
          <p:nvPr/>
        </p:nvGrpSpPr>
        <p:grpSpPr>
          <a:xfrm>
            <a:off x="2969205" y="4059070"/>
            <a:ext cx="4348100" cy="2205245"/>
            <a:chOff x="2969205" y="4059070"/>
            <a:chExt cx="4348100" cy="2205245"/>
          </a:xfrm>
        </p:grpSpPr>
        <p:sp>
          <p:nvSpPr>
            <p:cNvPr id="19" name="椭圆 18"/>
            <p:cNvSpPr/>
            <p:nvPr/>
          </p:nvSpPr>
          <p:spPr>
            <a:xfrm>
              <a:off x="2969205" y="5904275"/>
              <a:ext cx="765085" cy="36004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417205" y="5319209"/>
              <a:ext cx="900100" cy="405045"/>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752020" y="4059070"/>
              <a:ext cx="630070" cy="315035"/>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5" name="Rectangle 2"/>
          <p:cNvSpPr>
            <a:spLocks noGrp="1" noChangeArrowheads="1"/>
          </p:cNvSpPr>
          <p:nvPr>
            <p:ph type="title"/>
          </p:nvPr>
        </p:nvSpPr>
        <p:spPr>
          <a:xfrm>
            <a:off x="701570" y="312930"/>
            <a:ext cx="8442430" cy="685800"/>
          </a:xfrm>
        </p:spPr>
        <p:txBody>
          <a:bodyPr/>
          <a:lstStyle/>
          <a:p>
            <a:r>
              <a:rPr lang="zh-CN" altLang="en-US" dirty="0"/>
              <a:t>11.3 概念设计：</a:t>
            </a:r>
            <a:r>
              <a:rPr lang="zh-CN" altLang="en-US" sz="2400" dirty="0"/>
              <a:t>视图集成例（教材图</a:t>
            </a:r>
            <a:r>
              <a:rPr lang="en-US" altLang="zh-CN" sz="2400" dirty="0"/>
              <a:t>11-2</a:t>
            </a:r>
            <a:r>
              <a:rPr lang="zh-CN" altLang="en-US" sz="2400" dirty="0"/>
              <a:t>和</a:t>
            </a:r>
            <a:r>
              <a:rPr lang="en-US" altLang="zh-CN" sz="2400" dirty="0"/>
              <a:t>11-3</a:t>
            </a:r>
            <a:r>
              <a:rPr lang="zh-CN" altLang="en-US" sz="2400" dirty="0"/>
              <a:t>） </a:t>
            </a:r>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18</a:t>
            </a:fld>
            <a:endParaRPr lang="en-US" altLang="zh-CN"/>
          </a:p>
        </p:txBody>
      </p:sp>
      <p:grpSp>
        <p:nvGrpSpPr>
          <p:cNvPr id="22" name="组合 21"/>
          <p:cNvGrpSpPr/>
          <p:nvPr/>
        </p:nvGrpSpPr>
        <p:grpSpPr>
          <a:xfrm>
            <a:off x="3581890" y="2528900"/>
            <a:ext cx="3735415" cy="945105"/>
            <a:chOff x="3581890" y="2528900"/>
            <a:chExt cx="3735415" cy="945105"/>
          </a:xfrm>
        </p:grpSpPr>
        <p:sp>
          <p:nvSpPr>
            <p:cNvPr id="17" name="椭圆 16"/>
            <p:cNvSpPr/>
            <p:nvPr/>
          </p:nvSpPr>
          <p:spPr>
            <a:xfrm>
              <a:off x="3581890" y="3113965"/>
              <a:ext cx="765085" cy="3600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52220" y="2528900"/>
              <a:ext cx="765085" cy="3600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38600" y="1178750"/>
            <a:ext cx="2078205" cy="3235597"/>
            <a:chOff x="738600" y="1178750"/>
            <a:chExt cx="2078205" cy="3235597"/>
          </a:xfrm>
        </p:grpSpPr>
        <p:sp>
          <p:nvSpPr>
            <p:cNvPr id="4" name="椭圆 3"/>
            <p:cNvSpPr/>
            <p:nvPr/>
          </p:nvSpPr>
          <p:spPr>
            <a:xfrm>
              <a:off x="1916705" y="1178750"/>
              <a:ext cx="900100" cy="40504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907179" y="4009302"/>
              <a:ext cx="900100" cy="40504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左中括号 5"/>
            <p:cNvSpPr/>
            <p:nvPr/>
          </p:nvSpPr>
          <p:spPr>
            <a:xfrm>
              <a:off x="1061610" y="1403775"/>
              <a:ext cx="855095" cy="2835315"/>
            </a:xfrm>
            <a:prstGeom prst="leftBracket">
              <a:avLst/>
            </a:prstGeom>
            <a:ln w="12700">
              <a:solidFill>
                <a:srgbClr val="FF0000"/>
              </a:solidFill>
              <a:headEnd type="arrow"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7" name="矩形 6"/>
            <p:cNvSpPr/>
            <p:nvPr/>
          </p:nvSpPr>
          <p:spPr>
            <a:xfrm>
              <a:off x="738600" y="2578840"/>
              <a:ext cx="697627" cy="400110"/>
            </a:xfrm>
            <a:prstGeom prst="rect">
              <a:avLst/>
            </a:prstGeom>
            <a:solidFill>
              <a:schemeClr val="bg1">
                <a:lumMod val="75000"/>
              </a:schemeClr>
            </a:solidFill>
          </p:spPr>
          <p:txBody>
            <a:bodyPr wrap="none">
              <a:spAutoFit/>
            </a:bodyPr>
            <a:lstStyle/>
            <a:p>
              <a:r>
                <a:rPr lang="zh-CN" altLang="en-US" sz="2000" b="1" dirty="0">
                  <a:solidFill>
                    <a:srgbClr val="FF0000"/>
                  </a:solidFill>
                </a:rPr>
                <a:t>对应</a:t>
              </a:r>
            </a:p>
          </p:txBody>
        </p:sp>
      </p:grpSp>
      <p:sp>
        <p:nvSpPr>
          <p:cNvPr id="11" name="矩形 10"/>
          <p:cNvSpPr/>
          <p:nvPr/>
        </p:nvSpPr>
        <p:spPr>
          <a:xfrm>
            <a:off x="7691723" y="3597324"/>
            <a:ext cx="860044" cy="369332"/>
          </a:xfrm>
          <a:prstGeom prst="rect">
            <a:avLst/>
          </a:prstGeom>
        </p:spPr>
        <p:txBody>
          <a:bodyPr wrap="none">
            <a:spAutoFit/>
          </a:bodyPr>
          <a:lstStyle/>
          <a:p>
            <a:r>
              <a:rPr lang="zh-CN" altLang="en-US" dirty="0"/>
              <a:t>图</a:t>
            </a:r>
            <a:r>
              <a:rPr lang="en-US" altLang="zh-CN" dirty="0"/>
              <a:t>11-2</a:t>
            </a:r>
            <a:endParaRPr lang="zh-CN" altLang="en-US" dirty="0"/>
          </a:p>
        </p:txBody>
      </p:sp>
    </p:spTree>
    <p:extLst>
      <p:ext uri="{BB962C8B-B14F-4D97-AF65-F5344CB8AC3E}">
        <p14:creationId xmlns:p14="http://schemas.microsoft.com/office/powerpoint/2010/main" val="334608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5" name="Rectangle 2"/>
          <p:cNvSpPr>
            <a:spLocks noGrp="1" noChangeArrowheads="1"/>
          </p:cNvSpPr>
          <p:nvPr>
            <p:ph type="title"/>
          </p:nvPr>
        </p:nvSpPr>
        <p:spPr>
          <a:xfrm>
            <a:off x="701570" y="312930"/>
            <a:ext cx="8442430" cy="685800"/>
          </a:xfrm>
        </p:spPr>
        <p:txBody>
          <a:bodyPr/>
          <a:lstStyle/>
          <a:p>
            <a:r>
              <a:rPr lang="zh-CN" altLang="en-US" dirty="0"/>
              <a:t>11.3 概念设计：</a:t>
            </a:r>
            <a:r>
              <a:rPr lang="zh-CN" altLang="en-US" sz="2400" dirty="0"/>
              <a:t>视图集成例（教材图</a:t>
            </a:r>
            <a:r>
              <a:rPr lang="en-US" altLang="zh-CN" sz="2400" dirty="0"/>
              <a:t>11-2</a:t>
            </a:r>
            <a:r>
              <a:rPr lang="zh-CN" altLang="en-US" sz="2400" dirty="0"/>
              <a:t>和</a:t>
            </a:r>
            <a:r>
              <a:rPr lang="en-US" altLang="zh-CN" sz="2400" dirty="0"/>
              <a:t>11-3</a:t>
            </a:r>
            <a:r>
              <a:rPr lang="zh-CN" altLang="en-US" sz="2400" dirty="0"/>
              <a:t>） </a:t>
            </a:r>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19</a:t>
            </a:fld>
            <a:endParaRPr lang="en-US" altLang="zh-CN"/>
          </a:p>
        </p:txBody>
      </p:sp>
      <p:pic>
        <p:nvPicPr>
          <p:cNvPr id="2" name="图片 1"/>
          <p:cNvPicPr>
            <a:picLocks noChangeAspect="1"/>
          </p:cNvPicPr>
          <p:nvPr/>
        </p:nvPicPr>
        <p:blipFill>
          <a:blip r:embed="rId3"/>
          <a:stretch>
            <a:fillRect/>
          </a:stretch>
        </p:blipFill>
        <p:spPr>
          <a:xfrm>
            <a:off x="1139551" y="1043735"/>
            <a:ext cx="7302880" cy="5548913"/>
          </a:xfrm>
          <a:prstGeom prst="rect">
            <a:avLst/>
          </a:prstGeom>
        </p:spPr>
      </p:pic>
      <p:grpSp>
        <p:nvGrpSpPr>
          <p:cNvPr id="35" name="组合 34"/>
          <p:cNvGrpSpPr/>
          <p:nvPr/>
        </p:nvGrpSpPr>
        <p:grpSpPr>
          <a:xfrm>
            <a:off x="3761910" y="1313765"/>
            <a:ext cx="2162640" cy="1485165"/>
            <a:chOff x="3761910" y="1313765"/>
            <a:chExt cx="2162640" cy="1485165"/>
          </a:xfrm>
        </p:grpSpPr>
        <p:sp>
          <p:nvSpPr>
            <p:cNvPr id="5" name="矩形 4"/>
            <p:cNvSpPr/>
            <p:nvPr/>
          </p:nvSpPr>
          <p:spPr>
            <a:xfrm>
              <a:off x="3986935" y="1853825"/>
              <a:ext cx="315035" cy="94510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382090" y="1853825"/>
              <a:ext cx="315035" cy="94510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179567" y="1313765"/>
              <a:ext cx="744983" cy="3600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761910" y="1313765"/>
              <a:ext cx="765085" cy="36004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2366754" y="4014065"/>
            <a:ext cx="855095" cy="40504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401870" y="2843935"/>
            <a:ext cx="2925325" cy="1170130"/>
            <a:chOff x="3401870" y="2843935"/>
            <a:chExt cx="2925325" cy="1170130"/>
          </a:xfrm>
        </p:grpSpPr>
        <p:sp>
          <p:nvSpPr>
            <p:cNvPr id="7" name="矩形 6"/>
            <p:cNvSpPr/>
            <p:nvPr/>
          </p:nvSpPr>
          <p:spPr>
            <a:xfrm>
              <a:off x="4072842" y="3266753"/>
              <a:ext cx="1579278" cy="369332"/>
            </a:xfrm>
            <a:prstGeom prst="rect">
              <a:avLst/>
            </a:prstGeom>
            <a:solidFill>
              <a:schemeClr val="bg1">
                <a:lumMod val="75000"/>
              </a:schemeClr>
            </a:solidFill>
          </p:spPr>
          <p:txBody>
            <a:bodyPr wrap="none">
              <a:spAutoFit/>
            </a:bodyPr>
            <a:lstStyle/>
            <a:p>
              <a:r>
                <a:rPr lang="zh-CN" altLang="en-US" b="1" dirty="0">
                  <a:solidFill>
                    <a:srgbClr val="FF0000"/>
                  </a:solidFill>
                </a:rPr>
                <a:t>不相交特殊化</a:t>
              </a:r>
            </a:p>
          </p:txBody>
        </p:sp>
        <p:sp>
          <p:nvSpPr>
            <p:cNvPr id="11" name="椭圆 10"/>
            <p:cNvSpPr/>
            <p:nvPr/>
          </p:nvSpPr>
          <p:spPr>
            <a:xfrm>
              <a:off x="3401870" y="2843935"/>
              <a:ext cx="720080" cy="1170130"/>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607115" y="2843935"/>
              <a:ext cx="720080" cy="1170130"/>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6147175" y="1439488"/>
            <a:ext cx="2238928" cy="4239762"/>
            <a:chOff x="6147175" y="1439488"/>
            <a:chExt cx="2238928" cy="4239762"/>
          </a:xfrm>
        </p:grpSpPr>
        <p:sp>
          <p:nvSpPr>
            <p:cNvPr id="12" name="矩形 11"/>
            <p:cNvSpPr/>
            <p:nvPr/>
          </p:nvSpPr>
          <p:spPr>
            <a:xfrm>
              <a:off x="7047275" y="1439488"/>
              <a:ext cx="1338828" cy="369332"/>
            </a:xfrm>
            <a:prstGeom prst="rect">
              <a:avLst/>
            </a:prstGeom>
          </p:spPr>
          <p:txBody>
            <a:bodyPr wrap="none">
              <a:spAutoFit/>
            </a:bodyPr>
            <a:lstStyle/>
            <a:p>
              <a:r>
                <a:rPr lang="zh-CN" altLang="en-US" b="1" dirty="0">
                  <a:solidFill>
                    <a:srgbClr val="0000CC"/>
                  </a:solidFill>
                </a:rPr>
                <a:t>修改的部分</a:t>
              </a:r>
            </a:p>
          </p:txBody>
        </p:sp>
        <p:sp>
          <p:nvSpPr>
            <p:cNvPr id="26" name="矩形 25"/>
            <p:cNvSpPr/>
            <p:nvPr/>
          </p:nvSpPr>
          <p:spPr>
            <a:xfrm>
              <a:off x="7047275" y="5309918"/>
              <a:ext cx="1338828" cy="369332"/>
            </a:xfrm>
            <a:prstGeom prst="rect">
              <a:avLst/>
            </a:prstGeom>
          </p:spPr>
          <p:txBody>
            <a:bodyPr wrap="none">
              <a:spAutoFit/>
            </a:bodyPr>
            <a:lstStyle/>
            <a:p>
              <a:r>
                <a:rPr lang="zh-CN" altLang="en-US" b="1" dirty="0">
                  <a:solidFill>
                    <a:srgbClr val="0000CC"/>
                  </a:solidFill>
                </a:rPr>
                <a:t>修改的部分</a:t>
              </a:r>
            </a:p>
          </p:txBody>
        </p:sp>
        <p:cxnSp>
          <p:nvCxnSpPr>
            <p:cNvPr id="28" name="直接箭头连接符 27"/>
            <p:cNvCxnSpPr/>
            <p:nvPr/>
          </p:nvCxnSpPr>
          <p:spPr>
            <a:xfrm flipH="1">
              <a:off x="6147175" y="1642626"/>
              <a:ext cx="900100" cy="0"/>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417205" y="5494584"/>
              <a:ext cx="630070" cy="0"/>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1057427" y="3818192"/>
            <a:ext cx="7417518" cy="1302157"/>
            <a:chOff x="1057427" y="3818192"/>
            <a:chExt cx="7417518" cy="1302157"/>
          </a:xfrm>
        </p:grpSpPr>
        <p:sp>
          <p:nvSpPr>
            <p:cNvPr id="38" name="矩形 37"/>
            <p:cNvSpPr/>
            <p:nvPr/>
          </p:nvSpPr>
          <p:spPr>
            <a:xfrm>
              <a:off x="7128101" y="4724853"/>
              <a:ext cx="1346844" cy="369332"/>
            </a:xfrm>
            <a:prstGeom prst="rect">
              <a:avLst/>
            </a:prstGeom>
          </p:spPr>
          <p:txBody>
            <a:bodyPr wrap="none">
              <a:spAutoFit/>
            </a:bodyPr>
            <a:lstStyle/>
            <a:p>
              <a:r>
                <a:rPr lang="zh-CN" altLang="en-US" b="1" dirty="0">
                  <a:solidFill>
                    <a:srgbClr val="9900CC"/>
                  </a:solidFill>
                </a:rPr>
                <a:t>合并的部分</a:t>
              </a:r>
            </a:p>
          </p:txBody>
        </p:sp>
        <p:sp>
          <p:nvSpPr>
            <p:cNvPr id="39" name="矩形 38"/>
            <p:cNvSpPr/>
            <p:nvPr/>
          </p:nvSpPr>
          <p:spPr>
            <a:xfrm>
              <a:off x="1057427" y="4751017"/>
              <a:ext cx="1346844" cy="369332"/>
            </a:xfrm>
            <a:prstGeom prst="rect">
              <a:avLst/>
            </a:prstGeom>
          </p:spPr>
          <p:txBody>
            <a:bodyPr wrap="none">
              <a:spAutoFit/>
            </a:bodyPr>
            <a:lstStyle/>
            <a:p>
              <a:r>
                <a:rPr lang="zh-CN" altLang="en-US" b="1" dirty="0">
                  <a:solidFill>
                    <a:srgbClr val="9900CC"/>
                  </a:solidFill>
                </a:rPr>
                <a:t>合并的部分</a:t>
              </a:r>
            </a:p>
          </p:txBody>
        </p:sp>
        <p:cxnSp>
          <p:nvCxnSpPr>
            <p:cNvPr id="40" name="直接箭头连接符 39"/>
            <p:cNvCxnSpPr/>
            <p:nvPr/>
          </p:nvCxnSpPr>
          <p:spPr>
            <a:xfrm flipH="1" flipV="1">
              <a:off x="6957266" y="3818192"/>
              <a:ext cx="405044" cy="891950"/>
            </a:xfrm>
            <a:prstGeom prst="straightConnector1">
              <a:avLst/>
            </a:prstGeom>
            <a:ln>
              <a:solidFill>
                <a:srgbClr val="9900C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9" idx="0"/>
            </p:cNvCxnSpPr>
            <p:nvPr/>
          </p:nvCxnSpPr>
          <p:spPr>
            <a:xfrm flipV="1">
              <a:off x="1730849" y="4264167"/>
              <a:ext cx="420066" cy="486850"/>
            </a:xfrm>
            <a:prstGeom prst="straightConnector1">
              <a:avLst/>
            </a:prstGeom>
            <a:ln>
              <a:solidFill>
                <a:srgbClr val="9900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3485530" y="4104075"/>
            <a:ext cx="2526630" cy="1710190"/>
            <a:chOff x="3485530" y="4104075"/>
            <a:chExt cx="2526630" cy="1710190"/>
          </a:xfrm>
        </p:grpSpPr>
        <p:grpSp>
          <p:nvGrpSpPr>
            <p:cNvPr id="36" name="组合 35"/>
            <p:cNvGrpSpPr/>
            <p:nvPr/>
          </p:nvGrpSpPr>
          <p:grpSpPr>
            <a:xfrm>
              <a:off x="3986935" y="4104075"/>
              <a:ext cx="2025225" cy="1710190"/>
              <a:chOff x="3986935" y="4104075"/>
              <a:chExt cx="2025225" cy="1710190"/>
            </a:xfrm>
          </p:grpSpPr>
          <p:sp>
            <p:nvSpPr>
              <p:cNvPr id="21" name="矩形 20"/>
              <p:cNvSpPr/>
              <p:nvPr/>
            </p:nvSpPr>
            <p:spPr>
              <a:xfrm>
                <a:off x="3986935" y="4104075"/>
                <a:ext cx="315035" cy="99011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382090" y="4104075"/>
                <a:ext cx="315035" cy="99011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112060" y="5409220"/>
                <a:ext cx="900100" cy="405045"/>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256965" y="5431365"/>
                <a:ext cx="765085" cy="36004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p:cNvSpPr/>
            <p:nvPr/>
          </p:nvSpPr>
          <p:spPr>
            <a:xfrm>
              <a:off x="3485530" y="5431365"/>
              <a:ext cx="720080" cy="33242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6090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1+#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7170" name="Rectangle 2"/>
          <p:cNvSpPr>
            <a:spLocks noGrp="1" noChangeArrowheads="1"/>
          </p:cNvSpPr>
          <p:nvPr>
            <p:ph type="title"/>
          </p:nvPr>
        </p:nvSpPr>
        <p:spPr>
          <a:xfrm>
            <a:off x="701570" y="192882"/>
            <a:ext cx="8092819" cy="765175"/>
          </a:xfrm>
        </p:spPr>
        <p:txBody>
          <a:bodyPr/>
          <a:lstStyle/>
          <a:p>
            <a:pPr eaLnBrk="1" hangingPunct="1">
              <a:defRPr/>
            </a:pPr>
            <a:r>
              <a:rPr lang="zh-CN" altLang="en-US" dirty="0"/>
              <a:t>目录 </a:t>
            </a:r>
            <a:r>
              <a:rPr lang="en-US" altLang="zh-CN" dirty="0"/>
              <a:t>Contents</a:t>
            </a:r>
            <a:endParaRPr lang="en-US" altLang="zh-CN" dirty="0">
              <a:latin typeface="+mn-lt"/>
            </a:endParaRPr>
          </a:p>
        </p:txBody>
      </p:sp>
      <p:sp>
        <p:nvSpPr>
          <p:cNvPr id="14342" name="Rectangle 3"/>
          <p:cNvSpPr>
            <a:spLocks noGrp="1" noChangeArrowheads="1"/>
          </p:cNvSpPr>
          <p:nvPr>
            <p:ph type="body" idx="1"/>
          </p:nvPr>
        </p:nvSpPr>
        <p:spPr>
          <a:xfrm>
            <a:off x="914400" y="1150938"/>
            <a:ext cx="7761288" cy="5230812"/>
          </a:xfrm>
        </p:spPr>
        <p:txBody>
          <a:bodyPr/>
          <a:lstStyle/>
          <a:p>
            <a:pPr algn="just" eaLnBrk="1" hangingPunct="1">
              <a:buClr>
                <a:schemeClr val="bg2"/>
              </a:buClr>
              <a:buSzPct val="105000"/>
              <a:buFont typeface="Wingdings" pitchFamily="2" charset="2"/>
              <a:buNone/>
            </a:pPr>
            <a:r>
              <a:rPr lang="zh-CN" altLang="en-US" sz="3200" b="1" dirty="0">
                <a:solidFill>
                  <a:srgbClr val="FF0000"/>
                </a:solidFill>
                <a:ea typeface="黑体" pitchFamily="2" charset="-122"/>
              </a:rPr>
              <a:t>11.1  概述</a:t>
            </a:r>
            <a:endParaRPr lang="zh-CN" altLang="en-US" sz="3200" b="1" dirty="0">
              <a:ea typeface="黑体" pitchFamily="2" charset="-122"/>
            </a:endParaRPr>
          </a:p>
          <a:p>
            <a:pPr algn="just" eaLnBrk="1" hangingPunct="1">
              <a:buClr>
                <a:schemeClr val="bg2"/>
              </a:buClr>
              <a:buSzPct val="105000"/>
              <a:buFont typeface="Wingdings" pitchFamily="2" charset="2"/>
              <a:buNone/>
            </a:pPr>
            <a:r>
              <a:rPr lang="zh-CN" altLang="en-US" sz="3200" b="1" dirty="0">
                <a:ea typeface="黑体" pitchFamily="2" charset="-122"/>
              </a:rPr>
              <a:t>11.2  需求分析</a:t>
            </a:r>
            <a:endParaRPr lang="en-US" altLang="zh-CN" sz="3200" b="1" dirty="0">
              <a:ea typeface="黑体" pitchFamily="2" charset="-122"/>
            </a:endParaRPr>
          </a:p>
          <a:p>
            <a:pPr algn="just" eaLnBrk="1" hangingPunct="1">
              <a:buClr>
                <a:schemeClr val="bg2"/>
              </a:buClr>
              <a:buSzPct val="105000"/>
              <a:buFont typeface="Wingdings" pitchFamily="2" charset="2"/>
              <a:buNone/>
            </a:pPr>
            <a:r>
              <a:rPr lang="zh-CN" altLang="en-US" sz="3200" b="1" dirty="0">
                <a:ea typeface="黑体" pitchFamily="2" charset="-122"/>
              </a:rPr>
              <a:t>11.3  概念设计</a:t>
            </a:r>
            <a:endParaRPr lang="en-US" altLang="zh-CN" sz="3200" b="1" dirty="0">
              <a:ea typeface="黑体" pitchFamily="2" charset="-122"/>
            </a:endParaRPr>
          </a:p>
          <a:p>
            <a:pPr algn="just" eaLnBrk="1" hangingPunct="1">
              <a:buClr>
                <a:schemeClr val="bg2"/>
              </a:buClr>
              <a:buSzPct val="105000"/>
              <a:buFont typeface="Wingdings" pitchFamily="2" charset="2"/>
              <a:buNone/>
            </a:pPr>
            <a:r>
              <a:rPr lang="zh-CN" altLang="en-US" sz="3200" b="1" dirty="0">
                <a:ea typeface="黑体" pitchFamily="2" charset="-122"/>
              </a:rPr>
              <a:t>11.4  逻辑设计</a:t>
            </a:r>
            <a:endParaRPr lang="en-US" altLang="zh-CN" sz="3200" b="1" dirty="0">
              <a:ea typeface="黑体" pitchFamily="2" charset="-122"/>
            </a:endParaRPr>
          </a:p>
          <a:p>
            <a:pPr algn="just" eaLnBrk="1" hangingPunct="1">
              <a:buClr>
                <a:schemeClr val="bg2"/>
              </a:buClr>
              <a:buSzPct val="105000"/>
              <a:buFont typeface="Wingdings" pitchFamily="2" charset="2"/>
              <a:buNone/>
            </a:pPr>
            <a:r>
              <a:rPr lang="en-US" altLang="zh-CN" sz="3200" b="1" dirty="0">
                <a:ea typeface="黑体" pitchFamily="2" charset="-122"/>
              </a:rPr>
              <a:t>1</a:t>
            </a:r>
            <a:r>
              <a:rPr lang="zh-CN" altLang="en-US" sz="3200" b="1" dirty="0">
                <a:ea typeface="黑体" pitchFamily="2" charset="-122"/>
              </a:rPr>
              <a:t>1.5  物理设计</a:t>
            </a:r>
            <a:endParaRPr lang="zh-CN" altLang="en-US" sz="3200" b="1" dirty="0">
              <a:solidFill>
                <a:srgbClr val="FF0000"/>
              </a:solidFill>
              <a:ea typeface="黑体" pitchFamily="2" charset="-122"/>
            </a:endParaRPr>
          </a:p>
        </p:txBody>
      </p:sp>
      <p:pic>
        <p:nvPicPr>
          <p:cNvPr id="14343" name="Picture 8" descr="j0299125"/>
          <p:cNvPicPr>
            <a:picLocks noChangeAspect="1" noChangeArrowheads="1"/>
          </p:cNvPicPr>
          <p:nvPr/>
        </p:nvPicPr>
        <p:blipFill>
          <a:blip r:embed="rId3" cstate="print"/>
          <a:srcRect/>
          <a:stretch>
            <a:fillRect/>
          </a:stretch>
        </p:blipFill>
        <p:spPr bwMode="auto">
          <a:xfrm>
            <a:off x="5940425" y="1844675"/>
            <a:ext cx="2592388" cy="4241800"/>
          </a:xfrm>
          <a:prstGeom prst="rect">
            <a:avLst/>
          </a:prstGeom>
          <a:noFill/>
          <a:ln w="9525">
            <a:noFill/>
            <a:miter lim="800000"/>
            <a:headEnd/>
            <a:tailEnd/>
          </a:ln>
        </p:spPr>
      </p:pic>
      <p:sp>
        <p:nvSpPr>
          <p:cNvPr id="10" name="Rectangle 9"/>
          <p:cNvSpPr>
            <a:spLocks noGrp="1" noChangeArrowheads="1"/>
          </p:cNvSpPr>
          <p:nvPr>
            <p:ph type="dt" sz="half" idx="4294967295"/>
          </p:nvPr>
        </p:nvSpPr>
        <p:spPr bwMode="auto">
          <a:xfrm>
            <a:off x="3994755" y="6585839"/>
            <a:ext cx="4132640"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1" name="Rectangle 10"/>
          <p:cNvSpPr>
            <a:spLocks noGrp="1" noChangeArrowheads="1"/>
          </p:cNvSpPr>
          <p:nvPr>
            <p:ph type="ftr" sz="quarter" idx="4294967295"/>
          </p:nvPr>
        </p:nvSpPr>
        <p:spPr bwMode="auto">
          <a:xfrm>
            <a:off x="701570" y="6585839"/>
            <a:ext cx="3195405" cy="2612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dirty="0"/>
              <a:t>《</a:t>
            </a:r>
            <a:r>
              <a:rPr lang="zh-CN" altLang="en-US" dirty="0"/>
              <a:t>数据库系统原理</a:t>
            </a:r>
            <a:r>
              <a:rPr lang="en-US" altLang="zh-CN" dirty="0"/>
              <a:t>》</a:t>
            </a:r>
            <a:r>
              <a:rPr lang="zh-CN" altLang="en-US" dirty="0"/>
              <a:t>第</a:t>
            </a:r>
            <a:r>
              <a:rPr lang="en-US" altLang="zh-CN" dirty="0"/>
              <a:t>11</a:t>
            </a:r>
            <a:r>
              <a:rPr lang="zh-CN" altLang="en-US" dirty="0"/>
              <a:t>章</a:t>
            </a:r>
            <a:r>
              <a:rPr lang="en-US" altLang="zh-CN" dirty="0"/>
              <a:t>—</a:t>
            </a:r>
            <a:r>
              <a:rPr lang="zh-CN" altLang="en-US" dirty="0"/>
              <a:t>数据库设计</a:t>
            </a:r>
            <a:endParaRPr lang="en-US" altLang="zh-CN" dirty="0"/>
          </a:p>
        </p:txBody>
      </p:sp>
      <p:sp>
        <p:nvSpPr>
          <p:cNvPr id="12" name="Rectangle 11"/>
          <p:cNvSpPr>
            <a:spLocks noGrp="1" noChangeArrowheads="1"/>
          </p:cNvSpPr>
          <p:nvPr>
            <p:ph type="sldNum" sz="quarter" idx="4294967295"/>
          </p:nvPr>
        </p:nvSpPr>
        <p:spPr bwMode="auto">
          <a:xfrm>
            <a:off x="8217404" y="6585839"/>
            <a:ext cx="576985"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tx1"/>
                </a:solidFill>
              </a:defRPr>
            </a:lvl1pPr>
          </a:lstStyle>
          <a:p>
            <a:pPr>
              <a:defRPr/>
            </a:pPr>
            <a:fld id="{A2313448-419B-4059-A9EC-F0D480B75170}" type="slidenum">
              <a:rPr lang="zh-CN" altLang="en-US" smtClean="0"/>
              <a:pPr>
                <a:defRPr/>
              </a:pPr>
              <a:t>2</a:t>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7170" name="Rectangle 2"/>
          <p:cNvSpPr>
            <a:spLocks noGrp="1" noChangeArrowheads="1"/>
          </p:cNvSpPr>
          <p:nvPr>
            <p:ph type="title"/>
          </p:nvPr>
        </p:nvSpPr>
        <p:spPr>
          <a:xfrm>
            <a:off x="701570" y="192882"/>
            <a:ext cx="8092819" cy="765175"/>
          </a:xfrm>
        </p:spPr>
        <p:txBody>
          <a:bodyPr/>
          <a:lstStyle/>
          <a:p>
            <a:pPr eaLnBrk="1" hangingPunct="1">
              <a:defRPr/>
            </a:pPr>
            <a:r>
              <a:rPr lang="zh-CN" altLang="en-US" dirty="0"/>
              <a:t>目录 </a:t>
            </a:r>
            <a:r>
              <a:rPr lang="en-US" altLang="zh-CN" dirty="0"/>
              <a:t>Contents</a:t>
            </a:r>
            <a:endParaRPr lang="en-US" altLang="zh-CN" dirty="0">
              <a:latin typeface="+mn-lt"/>
            </a:endParaRPr>
          </a:p>
        </p:txBody>
      </p:sp>
      <p:sp>
        <p:nvSpPr>
          <p:cNvPr id="14342" name="Rectangle 3"/>
          <p:cNvSpPr>
            <a:spLocks noGrp="1" noChangeArrowheads="1"/>
          </p:cNvSpPr>
          <p:nvPr>
            <p:ph type="body" idx="1"/>
          </p:nvPr>
        </p:nvSpPr>
        <p:spPr>
          <a:xfrm>
            <a:off x="914400" y="1150938"/>
            <a:ext cx="7761288" cy="5230812"/>
          </a:xfrm>
        </p:spPr>
        <p:txBody>
          <a:bodyPr/>
          <a:lstStyle/>
          <a:p>
            <a:pPr algn="just" eaLnBrk="1" hangingPunct="1">
              <a:buClr>
                <a:schemeClr val="bg2"/>
              </a:buClr>
              <a:buSzPct val="105000"/>
              <a:buFont typeface="Wingdings" pitchFamily="2" charset="2"/>
              <a:buNone/>
            </a:pPr>
            <a:r>
              <a:rPr lang="zh-CN" altLang="en-US" sz="3200" b="1" dirty="0">
                <a:ea typeface="黑体" pitchFamily="2" charset="-122"/>
              </a:rPr>
              <a:t>11.1  概述</a:t>
            </a:r>
          </a:p>
          <a:p>
            <a:pPr algn="just" eaLnBrk="1" hangingPunct="1">
              <a:buClr>
                <a:schemeClr val="bg2"/>
              </a:buClr>
              <a:buSzPct val="105000"/>
              <a:buNone/>
            </a:pPr>
            <a:r>
              <a:rPr lang="zh-CN" altLang="en-US" sz="3200" b="1" dirty="0">
                <a:ea typeface="黑体" pitchFamily="2" charset="-122"/>
              </a:rPr>
              <a:t>11.2  需求分析</a:t>
            </a:r>
            <a:endParaRPr lang="en-US" altLang="zh-CN" sz="3200" b="1" dirty="0">
              <a:ea typeface="黑体" pitchFamily="2" charset="-122"/>
            </a:endParaRPr>
          </a:p>
          <a:p>
            <a:pPr algn="just" eaLnBrk="1" hangingPunct="1">
              <a:buClr>
                <a:schemeClr val="bg2"/>
              </a:buClr>
              <a:buSzPct val="105000"/>
              <a:buNone/>
            </a:pPr>
            <a:r>
              <a:rPr lang="zh-CN" altLang="en-US" sz="3200" b="1" dirty="0">
                <a:ea typeface="黑体" pitchFamily="2" charset="-122"/>
              </a:rPr>
              <a:t>11.3  概念设计</a:t>
            </a:r>
            <a:endParaRPr lang="en-US" altLang="zh-CN" sz="3200" b="1" dirty="0">
              <a:ea typeface="黑体" pitchFamily="2" charset="-122"/>
            </a:endParaRPr>
          </a:p>
          <a:p>
            <a:pPr algn="just" eaLnBrk="1" hangingPunct="1">
              <a:buClr>
                <a:schemeClr val="bg2"/>
              </a:buClr>
              <a:buSzPct val="105000"/>
              <a:buNone/>
            </a:pPr>
            <a:r>
              <a:rPr lang="zh-CN" altLang="en-US" sz="3200" b="1" dirty="0">
                <a:solidFill>
                  <a:srgbClr val="FF0000"/>
                </a:solidFill>
                <a:ea typeface="黑体" pitchFamily="2" charset="-122"/>
              </a:rPr>
              <a:t>11.4  逻辑设计</a:t>
            </a:r>
            <a:endParaRPr lang="en-US" altLang="zh-CN" sz="3200" b="1" dirty="0">
              <a:solidFill>
                <a:srgbClr val="FF0000"/>
              </a:solidFill>
              <a:ea typeface="黑体" pitchFamily="2" charset="-122"/>
            </a:endParaRPr>
          </a:p>
          <a:p>
            <a:pPr algn="just" eaLnBrk="1" hangingPunct="1">
              <a:buClr>
                <a:schemeClr val="bg2"/>
              </a:buClr>
              <a:buSzPct val="105000"/>
              <a:buNone/>
            </a:pPr>
            <a:r>
              <a:rPr lang="en-US" altLang="zh-CN" sz="3200" b="1" dirty="0">
                <a:ea typeface="黑体" pitchFamily="2" charset="-122"/>
              </a:rPr>
              <a:t>1</a:t>
            </a:r>
            <a:r>
              <a:rPr lang="zh-CN" altLang="en-US" sz="3200" b="1" dirty="0">
                <a:ea typeface="黑体" pitchFamily="2" charset="-122"/>
              </a:rPr>
              <a:t>1.5  物理设计</a:t>
            </a:r>
            <a:endParaRPr lang="zh-CN" altLang="en-US" sz="3200" b="1" dirty="0">
              <a:solidFill>
                <a:srgbClr val="FF0000"/>
              </a:solidFill>
              <a:ea typeface="黑体" pitchFamily="2" charset="-122"/>
            </a:endParaRPr>
          </a:p>
        </p:txBody>
      </p:sp>
      <p:pic>
        <p:nvPicPr>
          <p:cNvPr id="14343" name="Picture 8" descr="j0299125"/>
          <p:cNvPicPr>
            <a:picLocks noChangeAspect="1" noChangeArrowheads="1"/>
          </p:cNvPicPr>
          <p:nvPr/>
        </p:nvPicPr>
        <p:blipFill>
          <a:blip r:embed="rId3" cstate="print"/>
          <a:srcRect/>
          <a:stretch>
            <a:fillRect/>
          </a:stretch>
        </p:blipFill>
        <p:spPr bwMode="auto">
          <a:xfrm>
            <a:off x="5940425" y="1844675"/>
            <a:ext cx="2592388" cy="4241800"/>
          </a:xfrm>
          <a:prstGeom prst="rect">
            <a:avLst/>
          </a:prstGeom>
          <a:noFill/>
          <a:ln w="9525">
            <a:noFill/>
            <a:miter lim="800000"/>
            <a:headEnd/>
            <a:tailEnd/>
          </a:ln>
        </p:spPr>
      </p:pic>
      <p:sp>
        <p:nvSpPr>
          <p:cNvPr id="10" name="Rectangle 9"/>
          <p:cNvSpPr>
            <a:spLocks noGrp="1" noChangeArrowheads="1"/>
          </p:cNvSpPr>
          <p:nvPr>
            <p:ph type="dt" sz="half" idx="4294967295"/>
          </p:nvPr>
        </p:nvSpPr>
        <p:spPr bwMode="auto">
          <a:xfrm>
            <a:off x="3994755" y="6585839"/>
            <a:ext cx="4132640"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1" name="Rectangle 10"/>
          <p:cNvSpPr>
            <a:spLocks noGrp="1" noChangeArrowheads="1"/>
          </p:cNvSpPr>
          <p:nvPr>
            <p:ph type="ftr" sz="quarter" idx="4294967295"/>
          </p:nvPr>
        </p:nvSpPr>
        <p:spPr bwMode="auto">
          <a:xfrm>
            <a:off x="701570" y="6585839"/>
            <a:ext cx="3195405" cy="2612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dirty="0"/>
              <a:t>《</a:t>
            </a:r>
            <a:r>
              <a:rPr lang="zh-CN" altLang="en-US" dirty="0"/>
              <a:t>数据库系统原理</a:t>
            </a:r>
            <a:r>
              <a:rPr lang="en-US" altLang="zh-CN" dirty="0"/>
              <a:t>》</a:t>
            </a:r>
            <a:r>
              <a:rPr lang="zh-CN" altLang="en-US" dirty="0"/>
              <a:t>第</a:t>
            </a:r>
            <a:r>
              <a:rPr lang="en-US" altLang="zh-CN" dirty="0"/>
              <a:t>11</a:t>
            </a:r>
            <a:r>
              <a:rPr lang="zh-CN" altLang="en-US" dirty="0"/>
              <a:t>章</a:t>
            </a:r>
            <a:r>
              <a:rPr lang="en-US" altLang="zh-CN" dirty="0"/>
              <a:t>—</a:t>
            </a:r>
            <a:r>
              <a:rPr lang="zh-CN" altLang="en-US" dirty="0"/>
              <a:t>数据库设计</a:t>
            </a:r>
            <a:endParaRPr lang="en-US" altLang="zh-CN" dirty="0"/>
          </a:p>
        </p:txBody>
      </p:sp>
      <p:sp>
        <p:nvSpPr>
          <p:cNvPr id="12" name="Rectangle 11"/>
          <p:cNvSpPr>
            <a:spLocks noGrp="1" noChangeArrowheads="1"/>
          </p:cNvSpPr>
          <p:nvPr>
            <p:ph type="sldNum" sz="quarter" idx="4294967295"/>
          </p:nvPr>
        </p:nvSpPr>
        <p:spPr bwMode="auto">
          <a:xfrm>
            <a:off x="8217404" y="6585839"/>
            <a:ext cx="576985"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tx1"/>
                </a:solidFill>
              </a:defRPr>
            </a:lvl1pPr>
          </a:lstStyle>
          <a:p>
            <a:pPr>
              <a:defRPr/>
            </a:pPr>
            <a:fld id="{A2313448-419B-4059-A9EC-F0D480B75170}" type="slidenum">
              <a:rPr lang="zh-CN" altLang="en-US" smtClean="0"/>
              <a:pPr>
                <a:defRPr/>
              </a:pPr>
              <a:t>20</a:t>
            </a:fld>
            <a:endParaRPr lang="en-US" altLang="zh-CN"/>
          </a:p>
        </p:txBody>
      </p:sp>
    </p:spTree>
    <p:extLst>
      <p:ext uri="{BB962C8B-B14F-4D97-AF65-F5344CB8AC3E}">
        <p14:creationId xmlns:p14="http://schemas.microsoft.com/office/powerpoint/2010/main" val="384026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37922" name="Rectangle 2"/>
          <p:cNvSpPr>
            <a:spLocks noGrp="1" noChangeArrowheads="1"/>
          </p:cNvSpPr>
          <p:nvPr>
            <p:ph type="title"/>
          </p:nvPr>
        </p:nvSpPr>
        <p:spPr/>
        <p:txBody>
          <a:bodyPr/>
          <a:lstStyle/>
          <a:p>
            <a:r>
              <a:rPr lang="zh-CN" altLang="en-US"/>
              <a:t>11.4 逻辑设计 </a:t>
            </a:r>
            <a:endParaRPr lang="zh-CN" altLang="en-US" dirty="0"/>
          </a:p>
        </p:txBody>
      </p:sp>
      <p:sp>
        <p:nvSpPr>
          <p:cNvPr id="31750" name="Rectangle 3"/>
          <p:cNvSpPr>
            <a:spLocks noGrp="1" noChangeArrowheads="1"/>
          </p:cNvSpPr>
          <p:nvPr>
            <p:ph type="body" idx="1"/>
          </p:nvPr>
        </p:nvSpPr>
        <p:spPr/>
        <p:txBody>
          <a:bodyPr/>
          <a:lstStyle/>
          <a:p>
            <a:r>
              <a:rPr lang="zh-CN" altLang="en-US" b="1" dirty="0"/>
              <a:t>11.4.1 任务与技术 </a:t>
            </a:r>
          </a:p>
          <a:p>
            <a:pPr lvl="1"/>
            <a:r>
              <a:rPr lang="zh-CN" altLang="en-US" dirty="0"/>
              <a:t>任务 </a:t>
            </a:r>
          </a:p>
          <a:p>
            <a:pPr lvl="2"/>
            <a:r>
              <a:rPr lang="zh-CN" altLang="en-US" dirty="0"/>
              <a:t>设计数据库的逻辑（概念）模式和外模式。</a:t>
            </a:r>
          </a:p>
          <a:p>
            <a:pPr marL="358775" lvl="1" indent="0">
              <a:buNone/>
            </a:pPr>
            <a:r>
              <a:rPr lang="zh-CN" altLang="en-US" dirty="0"/>
              <a:t> </a:t>
            </a:r>
          </a:p>
          <a:p>
            <a:pPr lvl="1"/>
            <a:r>
              <a:rPr lang="zh-CN" altLang="en-US" dirty="0"/>
              <a:t>技术 </a:t>
            </a:r>
          </a:p>
          <a:p>
            <a:pPr lvl="2"/>
            <a:r>
              <a:rPr lang="en-US" altLang="zh-CN" dirty="0"/>
              <a:t>E-R</a:t>
            </a:r>
            <a:r>
              <a:rPr lang="zh-CN" altLang="en-US" dirty="0"/>
              <a:t>模式向关系模式的转换 （主要技术）</a:t>
            </a:r>
          </a:p>
          <a:p>
            <a:pPr lvl="2"/>
            <a:r>
              <a:rPr lang="zh-CN" altLang="en-US" dirty="0"/>
              <a:t>关系模式规范化（第</a:t>
            </a:r>
            <a:r>
              <a:rPr lang="en-US" altLang="zh-CN" dirty="0"/>
              <a:t>10</a:t>
            </a:r>
            <a:r>
              <a:rPr lang="zh-CN" altLang="en-US" dirty="0"/>
              <a:t>章中已学过）</a:t>
            </a:r>
          </a:p>
          <a:p>
            <a:pPr lvl="2"/>
            <a:r>
              <a:rPr lang="zh-CN" altLang="en-US" dirty="0"/>
              <a:t>模式的调整 </a:t>
            </a:r>
          </a:p>
          <a:p>
            <a:pPr lvl="2"/>
            <a:r>
              <a:rPr lang="zh-CN" altLang="en-US" dirty="0"/>
              <a:t>外模式设计 </a:t>
            </a:r>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21</a:t>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39978" name="Rectangle 10"/>
          <p:cNvSpPr>
            <a:spLocks noGrp="1" noChangeArrowheads="1"/>
          </p:cNvSpPr>
          <p:nvPr>
            <p:ph type="title"/>
          </p:nvPr>
        </p:nvSpPr>
        <p:spPr/>
        <p:txBody>
          <a:bodyPr/>
          <a:lstStyle/>
          <a:p>
            <a:r>
              <a:rPr lang="zh-CN" altLang="en-US"/>
              <a:t>11.4 逻辑设计 </a:t>
            </a:r>
            <a:endParaRPr lang="zh-CN" altLang="en-US" dirty="0"/>
          </a:p>
        </p:txBody>
      </p:sp>
      <p:sp>
        <p:nvSpPr>
          <p:cNvPr id="32773" name="Rectangle 2"/>
          <p:cNvSpPr>
            <a:spLocks noGrp="1" noChangeArrowheads="1"/>
          </p:cNvSpPr>
          <p:nvPr>
            <p:ph type="body" idx="1"/>
          </p:nvPr>
        </p:nvSpPr>
        <p:spPr/>
        <p:txBody>
          <a:bodyPr/>
          <a:lstStyle/>
          <a:p>
            <a:r>
              <a:rPr lang="zh-CN" altLang="en-US" b="1" dirty="0"/>
              <a:t>11.4.2  </a:t>
            </a:r>
            <a:r>
              <a:rPr lang="en-US" altLang="zh-CN" b="1" dirty="0"/>
              <a:t>E-R</a:t>
            </a:r>
            <a:r>
              <a:rPr lang="zh-CN" altLang="en-US" b="1" dirty="0"/>
              <a:t>向关系转换 </a:t>
            </a:r>
          </a:p>
          <a:p>
            <a:pPr lvl="1"/>
            <a:r>
              <a:rPr lang="zh-CN" altLang="en-US" b="1" dirty="0"/>
              <a:t>两条转换规则：</a:t>
            </a:r>
            <a:r>
              <a:rPr lang="zh-CN" altLang="en-US" dirty="0"/>
              <a:t> </a:t>
            </a:r>
          </a:p>
          <a:p>
            <a:endParaRPr lang="zh-CN" altLang="en-US" dirty="0"/>
          </a:p>
          <a:p>
            <a:pPr marL="0" indent="0">
              <a:buNone/>
            </a:pPr>
            <a:r>
              <a:rPr lang="zh-CN" altLang="en-US" dirty="0"/>
              <a:t> </a:t>
            </a:r>
          </a:p>
          <a:p>
            <a:pPr marL="0" indent="0">
              <a:buNone/>
            </a:pPr>
            <a:r>
              <a:rPr lang="zh-CN" altLang="en-US" dirty="0"/>
              <a:t> </a:t>
            </a:r>
          </a:p>
          <a:p>
            <a:pPr marL="0" indent="0">
              <a:buNone/>
            </a:pPr>
            <a:r>
              <a:rPr lang="zh-CN" altLang="en-US" dirty="0"/>
              <a:t>  </a:t>
            </a:r>
            <a:endParaRPr lang="en-US" altLang="zh-CN" dirty="0"/>
          </a:p>
          <a:p>
            <a:pPr marL="0" indent="0">
              <a:buNone/>
            </a:pPr>
            <a:r>
              <a:rPr lang="zh-CN" altLang="en-US" sz="2600" dirty="0">
                <a:latin typeface="Arial Black" panose="020B0A04020102020204" pitchFamily="34" charset="0"/>
                <a:ea typeface="黑体" panose="02010609060101010101" pitchFamily="49" charset="-122"/>
              </a:rPr>
              <a:t> </a:t>
            </a:r>
            <a:endParaRPr lang="zh-CN" altLang="en-US" dirty="0"/>
          </a:p>
        </p:txBody>
      </p:sp>
      <p:sp>
        <p:nvSpPr>
          <p:cNvPr id="17"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20"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21"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22</a:t>
            </a:fld>
            <a:endParaRPr lang="en-US" altLang="zh-CN"/>
          </a:p>
        </p:txBody>
      </p:sp>
      <p:sp>
        <p:nvSpPr>
          <p:cNvPr id="32775" name="Rectangle 4"/>
          <p:cNvSpPr>
            <a:spLocks noChangeArrowheads="1"/>
          </p:cNvSpPr>
          <p:nvPr/>
        </p:nvSpPr>
        <p:spPr bwMode="auto">
          <a:xfrm>
            <a:off x="0" y="3184115"/>
            <a:ext cx="9144000" cy="304800"/>
          </a:xfrm>
          <a:prstGeom prst="rect">
            <a:avLst/>
          </a:prstGeom>
          <a:noFill/>
          <a:ln w="9525">
            <a:noFill/>
            <a:miter lim="800000"/>
            <a:headEnd/>
            <a:tailEnd/>
          </a:ln>
        </p:spPr>
        <p:txBody>
          <a:bodyPr>
            <a:spAutoFit/>
          </a:bodyPr>
          <a:lstStyle/>
          <a:p>
            <a:r>
              <a:rPr lang="zh-CN" altLang="en-US" sz="1400">
                <a:latin typeface="Times New Roman" pitchFamily="18" charset="0"/>
                <a:cs typeface="Times New Roman" pitchFamily="18" charset="0"/>
              </a:rPr>
              <a:t>     </a:t>
            </a:r>
            <a:endParaRPr lang="zh-CN" altLang="en-US" sz="2400">
              <a:latin typeface="Times New Roman" pitchFamily="18" charset="0"/>
            </a:endParaRPr>
          </a:p>
        </p:txBody>
      </p:sp>
      <p:grpSp>
        <p:nvGrpSpPr>
          <p:cNvPr id="12" name="组合 11"/>
          <p:cNvGrpSpPr/>
          <p:nvPr/>
        </p:nvGrpSpPr>
        <p:grpSpPr>
          <a:xfrm>
            <a:off x="3113368" y="3333317"/>
            <a:ext cx="5509082" cy="3293209"/>
            <a:chOff x="3113368" y="3333317"/>
            <a:chExt cx="5509082" cy="3293209"/>
          </a:xfrm>
        </p:grpSpPr>
        <p:sp>
          <p:nvSpPr>
            <p:cNvPr id="32777" name="Rectangle 8"/>
            <p:cNvSpPr>
              <a:spLocks noChangeArrowheads="1"/>
            </p:cNvSpPr>
            <p:nvPr/>
          </p:nvSpPr>
          <p:spPr bwMode="auto">
            <a:xfrm>
              <a:off x="4544292" y="3333317"/>
              <a:ext cx="4078158" cy="3293209"/>
            </a:xfrm>
            <a:prstGeom prst="rect">
              <a:avLst/>
            </a:prstGeom>
            <a:noFill/>
            <a:ln w="38100" cmpd="dbl">
              <a:noFill/>
              <a:miter lim="800000"/>
              <a:headEnd/>
              <a:tailEnd/>
            </a:ln>
          </p:spPr>
          <p:txBody>
            <a:bodyPr wrap="square">
              <a:spAutoFit/>
            </a:bodyPr>
            <a:lstStyle/>
            <a:p>
              <a:pPr>
                <a:spcBef>
                  <a:spcPct val="50000"/>
                </a:spcBef>
                <a:buClr>
                  <a:srgbClr val="996633"/>
                </a:buClr>
                <a:buSzPct val="90000"/>
                <a:buFont typeface="Wingdings" pitchFamily="2" charset="2"/>
                <a:buNone/>
              </a:pPr>
              <a:r>
                <a:rPr lang="zh-CN" altLang="en-US" sz="2600" dirty="0">
                  <a:latin typeface="Arial" panose="020B0604020202020204" pitchFamily="34" charset="0"/>
                  <a:ea typeface="黑体" pitchFamily="2" charset="-122"/>
                  <a:cs typeface="Arial" panose="020B0604020202020204" pitchFamily="34" charset="0"/>
                </a:rPr>
                <a:t>根据</a:t>
              </a:r>
              <a:r>
                <a:rPr lang="zh-CN" altLang="en-US" sz="2600" dirty="0">
                  <a:solidFill>
                    <a:srgbClr val="0000CC"/>
                  </a:solidFill>
                  <a:latin typeface="Arial" panose="020B0604020202020204" pitchFamily="34" charset="0"/>
                  <a:ea typeface="黑体" pitchFamily="2" charset="-122"/>
                  <a:cs typeface="Arial" panose="020B0604020202020204" pitchFamily="34" charset="0"/>
                </a:rPr>
                <a:t>规则</a:t>
              </a:r>
              <a:r>
                <a:rPr lang="zh-CN" altLang="en-US" sz="2600" dirty="0">
                  <a:latin typeface="Arial" panose="020B0604020202020204" pitchFamily="34" charset="0"/>
                  <a:ea typeface="黑体" pitchFamily="2" charset="-122"/>
                  <a:cs typeface="Arial" panose="020B0604020202020204" pitchFamily="34" charset="0"/>
                </a:rPr>
                <a:t>，通过关系模式间的</a:t>
              </a:r>
              <a:r>
                <a:rPr lang="zh-CN" altLang="en-US" sz="2600" dirty="0">
                  <a:solidFill>
                    <a:srgbClr val="0000CC"/>
                  </a:solidFill>
                  <a:latin typeface="Arial" panose="020B0604020202020204" pitchFamily="34" charset="0"/>
                  <a:ea typeface="黑体" pitchFamily="2" charset="-122"/>
                  <a:cs typeface="Arial" panose="020B0604020202020204" pitchFamily="34" charset="0"/>
                </a:rPr>
                <a:t>键引用（</a:t>
              </a:r>
              <a:r>
                <a:rPr lang="en-US" altLang="zh-CN" sz="2600" dirty="0">
                  <a:solidFill>
                    <a:srgbClr val="0000CC"/>
                  </a:solidFill>
                  <a:latin typeface="Arial" panose="020B0604020202020204" pitchFamily="34" charset="0"/>
                  <a:ea typeface="黑体" pitchFamily="2" charset="-122"/>
                  <a:cs typeface="Arial" panose="020B0604020202020204" pitchFamily="34" charset="0"/>
                </a:rPr>
                <a:t>FK</a:t>
              </a:r>
              <a:r>
                <a:rPr lang="en-US" altLang="zh-CN" sz="2600" dirty="0">
                  <a:solidFill>
                    <a:srgbClr val="0000CC"/>
                  </a:solidFill>
                  <a:latin typeface="Arial" panose="020B0604020202020204" pitchFamily="34" charset="0"/>
                  <a:ea typeface="黑体" pitchFamily="2" charset="-122"/>
                  <a:cs typeface="Arial" panose="020B0604020202020204" pitchFamily="34" charset="0"/>
                  <a:sym typeface="Wingdings" pitchFamily="2" charset="2"/>
                </a:rPr>
                <a:t>PK</a:t>
              </a:r>
              <a:r>
                <a:rPr lang="zh-CN" altLang="en-US" sz="2600" dirty="0">
                  <a:solidFill>
                    <a:srgbClr val="0000CC"/>
                  </a:solidFill>
                  <a:latin typeface="Arial" panose="020B0604020202020204" pitchFamily="34" charset="0"/>
                  <a:ea typeface="黑体" pitchFamily="2" charset="-122"/>
                  <a:cs typeface="Arial" panose="020B0604020202020204" pitchFamily="34" charset="0"/>
                </a:rPr>
                <a:t>）</a:t>
              </a:r>
              <a:r>
                <a:rPr lang="zh-CN" altLang="en-US" sz="2600" dirty="0">
                  <a:latin typeface="Arial" panose="020B0604020202020204" pitchFamily="34" charset="0"/>
                  <a:ea typeface="黑体" pitchFamily="2" charset="-122"/>
                  <a:cs typeface="Arial" panose="020B0604020202020204" pitchFamily="34" charset="0"/>
                </a:rPr>
                <a:t>，将联系及其属性</a:t>
              </a:r>
              <a:br>
                <a:rPr lang="en-US" altLang="zh-CN" sz="2600" dirty="0">
                  <a:latin typeface="Arial" panose="020B0604020202020204" pitchFamily="34" charset="0"/>
                  <a:ea typeface="黑体" pitchFamily="2" charset="-122"/>
                  <a:cs typeface="Arial" panose="020B0604020202020204" pitchFamily="34" charset="0"/>
                </a:rPr>
              </a:br>
              <a:r>
                <a:rPr lang="zh-CN" altLang="zh-CN" sz="2600" dirty="0"/>
                <a:t>①</a:t>
              </a:r>
              <a:r>
                <a:rPr lang="zh-CN" altLang="en-US" sz="2600" dirty="0">
                  <a:solidFill>
                    <a:schemeClr val="accent2"/>
                  </a:solidFill>
                  <a:latin typeface="Arial" panose="020B0604020202020204" pitchFamily="34" charset="0"/>
                  <a:ea typeface="黑体" pitchFamily="2" charset="-122"/>
                  <a:cs typeface="Arial" panose="020B0604020202020204" pitchFamily="34" charset="0"/>
                </a:rPr>
                <a:t>尽量</a:t>
              </a:r>
              <a:r>
                <a:rPr lang="zh-CN" altLang="en-US" sz="2600" dirty="0">
                  <a:latin typeface="Arial" panose="020B0604020202020204" pitchFamily="34" charset="0"/>
                  <a:ea typeface="黑体" pitchFamily="2" charset="-122"/>
                  <a:cs typeface="Arial" panose="020B0604020202020204" pitchFamily="34" charset="0"/>
                </a:rPr>
                <a:t>置于为参与该联系的某个实体所创建的关系模式中，</a:t>
              </a:r>
              <a:br>
                <a:rPr lang="en-US" altLang="zh-CN" sz="2600" dirty="0">
                  <a:solidFill>
                    <a:schemeClr val="accent2"/>
                  </a:solidFill>
                  <a:latin typeface="Arial" panose="020B0604020202020204" pitchFamily="34" charset="0"/>
                  <a:ea typeface="黑体" pitchFamily="2" charset="-122"/>
                  <a:cs typeface="Arial" panose="020B0604020202020204" pitchFamily="34" charset="0"/>
                </a:rPr>
              </a:br>
              <a:r>
                <a:rPr lang="zh-CN" altLang="zh-CN" sz="2600" dirty="0"/>
                <a:t>②</a:t>
              </a:r>
              <a:r>
                <a:rPr lang="zh-CN" altLang="en-US" sz="2600" dirty="0">
                  <a:solidFill>
                    <a:schemeClr val="accent2"/>
                  </a:solidFill>
                  <a:latin typeface="Arial" panose="020B0604020202020204" pitchFamily="34" charset="0"/>
                  <a:ea typeface="黑体" pitchFamily="2" charset="-122"/>
                  <a:cs typeface="Arial" panose="020B0604020202020204" pitchFamily="34" charset="0"/>
                </a:rPr>
                <a:t>或只能</a:t>
              </a:r>
              <a:r>
                <a:rPr lang="zh-CN" altLang="en-US" sz="2600" dirty="0">
                  <a:latin typeface="Arial" panose="020B0604020202020204" pitchFamily="34" charset="0"/>
                  <a:ea typeface="黑体" pitchFamily="2" charset="-122"/>
                  <a:cs typeface="Arial" panose="020B0604020202020204" pitchFamily="34" charset="0"/>
                </a:rPr>
                <a:t>置于为该联系单独创建的关系模式中</a:t>
              </a:r>
            </a:p>
          </p:txBody>
        </p:sp>
        <p:grpSp>
          <p:nvGrpSpPr>
            <p:cNvPr id="25" name="组合 24"/>
            <p:cNvGrpSpPr/>
            <p:nvPr/>
          </p:nvGrpSpPr>
          <p:grpSpPr>
            <a:xfrm>
              <a:off x="3113368" y="4284095"/>
              <a:ext cx="1348045" cy="537585"/>
              <a:chOff x="3181606" y="2351355"/>
              <a:chExt cx="1371600" cy="537585"/>
            </a:xfrm>
          </p:grpSpPr>
          <p:sp>
            <p:nvSpPr>
              <p:cNvPr id="26" name="Line 3"/>
              <p:cNvSpPr>
                <a:spLocks noChangeShapeType="1"/>
              </p:cNvSpPr>
              <p:nvPr/>
            </p:nvSpPr>
            <p:spPr bwMode="auto">
              <a:xfrm>
                <a:off x="3181606" y="2888940"/>
                <a:ext cx="1371600" cy="0"/>
              </a:xfrm>
              <a:prstGeom prst="line">
                <a:avLst/>
              </a:prstGeom>
              <a:noFill/>
              <a:ln w="50800">
                <a:solidFill>
                  <a:srgbClr val="006600"/>
                </a:solidFill>
                <a:round/>
                <a:headEnd/>
                <a:tailEnd type="stealth" w="lg" len="lg"/>
              </a:ln>
            </p:spPr>
            <p:txBody>
              <a:bodyPr/>
              <a:lstStyle/>
              <a:p>
                <a:endParaRPr lang="zh-CN" altLang="en-US"/>
              </a:p>
            </p:txBody>
          </p:sp>
          <p:sp>
            <p:nvSpPr>
              <p:cNvPr id="27" name="Rectangle 5"/>
              <p:cNvSpPr>
                <a:spLocks noChangeArrowheads="1"/>
              </p:cNvSpPr>
              <p:nvPr/>
            </p:nvSpPr>
            <p:spPr bwMode="auto">
              <a:xfrm>
                <a:off x="3368775" y="2351355"/>
                <a:ext cx="914400" cy="519113"/>
              </a:xfrm>
              <a:prstGeom prst="rect">
                <a:avLst/>
              </a:prstGeom>
              <a:noFill/>
              <a:ln w="9525">
                <a:noFill/>
                <a:miter lim="800000"/>
                <a:headEnd/>
                <a:tailEnd/>
              </a:ln>
            </p:spPr>
            <p:txBody>
              <a:bodyPr>
                <a:spAutoFit/>
              </a:bodyPr>
              <a:lstStyle/>
              <a:p>
                <a:r>
                  <a:rPr lang="zh-CN" altLang="en-US" sz="2600" b="1" dirty="0">
                    <a:solidFill>
                      <a:srgbClr val="006600"/>
                    </a:solidFill>
                    <a:latin typeface="黑体" pitchFamily="2" charset="-122"/>
                    <a:ea typeface="黑体" pitchFamily="2" charset="-122"/>
                  </a:rPr>
                  <a:t>转换</a:t>
                </a:r>
                <a:r>
                  <a:rPr lang="zh-CN" altLang="en-US" sz="2800" dirty="0">
                    <a:solidFill>
                      <a:srgbClr val="006600"/>
                    </a:solidFill>
                    <a:latin typeface="黑体" pitchFamily="2" charset="-122"/>
                    <a:ea typeface="黑体" pitchFamily="2" charset="-122"/>
                  </a:rPr>
                  <a:t> </a:t>
                </a:r>
              </a:p>
            </p:txBody>
          </p:sp>
        </p:grpSp>
      </p:grpSp>
      <p:sp>
        <p:nvSpPr>
          <p:cNvPr id="8" name="矩形 7"/>
          <p:cNvSpPr/>
          <p:nvPr/>
        </p:nvSpPr>
        <p:spPr>
          <a:xfrm>
            <a:off x="914399" y="2527146"/>
            <a:ext cx="2217441" cy="492443"/>
          </a:xfrm>
          <a:prstGeom prst="rect">
            <a:avLst/>
          </a:prstGeom>
        </p:spPr>
        <p:txBody>
          <a:bodyPr wrap="square">
            <a:spAutoFit/>
          </a:bodyPr>
          <a:lstStyle/>
          <a:p>
            <a:pPr marL="0" indent="0">
              <a:buNone/>
            </a:pPr>
            <a:r>
              <a:rPr lang="zh-CN" altLang="en-US" sz="2600" dirty="0">
                <a:latin typeface="Arial Black" panose="020B0A04020102020204" pitchFamily="34" charset="0"/>
                <a:ea typeface="黑体" panose="02010609060101010101" pitchFamily="49" charset="-122"/>
              </a:rPr>
              <a:t>实体及其属性</a:t>
            </a:r>
            <a:endParaRPr lang="zh-CN" altLang="en-US" sz="2600" dirty="0">
              <a:latin typeface="黑体" panose="02010609060101010101" pitchFamily="49" charset="-122"/>
              <a:ea typeface="黑体" panose="02010609060101010101" pitchFamily="49" charset="-122"/>
            </a:endParaRPr>
          </a:p>
        </p:txBody>
      </p:sp>
      <p:sp>
        <p:nvSpPr>
          <p:cNvPr id="9" name="矩形 8"/>
          <p:cNvSpPr/>
          <p:nvPr/>
        </p:nvSpPr>
        <p:spPr>
          <a:xfrm>
            <a:off x="883288" y="4556986"/>
            <a:ext cx="2185214" cy="492443"/>
          </a:xfrm>
          <a:prstGeom prst="rect">
            <a:avLst/>
          </a:prstGeom>
        </p:spPr>
        <p:txBody>
          <a:bodyPr wrap="none">
            <a:spAutoFit/>
          </a:bodyPr>
          <a:lstStyle/>
          <a:p>
            <a:pPr marL="0" indent="0">
              <a:buNone/>
            </a:pPr>
            <a:r>
              <a:rPr lang="zh-CN" altLang="en-US" sz="2600" dirty="0">
                <a:latin typeface="Arial Black" panose="020B0A04020102020204" pitchFamily="34" charset="0"/>
                <a:ea typeface="黑体" panose="02010609060101010101" pitchFamily="49" charset="-122"/>
              </a:rPr>
              <a:t>联系及其属性</a:t>
            </a:r>
          </a:p>
        </p:txBody>
      </p:sp>
      <p:grpSp>
        <p:nvGrpSpPr>
          <p:cNvPr id="11" name="组合 10"/>
          <p:cNvGrpSpPr/>
          <p:nvPr/>
        </p:nvGrpSpPr>
        <p:grpSpPr>
          <a:xfrm>
            <a:off x="3131840" y="2258870"/>
            <a:ext cx="5254198" cy="790231"/>
            <a:chOff x="3131840" y="2258870"/>
            <a:chExt cx="5254198" cy="790231"/>
          </a:xfrm>
        </p:grpSpPr>
        <p:grpSp>
          <p:nvGrpSpPr>
            <p:cNvPr id="7" name="组合 6"/>
            <p:cNvGrpSpPr/>
            <p:nvPr/>
          </p:nvGrpSpPr>
          <p:grpSpPr>
            <a:xfrm>
              <a:off x="3131840" y="2258870"/>
              <a:ext cx="1348045" cy="537585"/>
              <a:chOff x="3200400" y="2351355"/>
              <a:chExt cx="1371600" cy="537585"/>
            </a:xfrm>
          </p:grpSpPr>
          <p:sp>
            <p:nvSpPr>
              <p:cNvPr id="32774" name="Line 3"/>
              <p:cNvSpPr>
                <a:spLocks noChangeShapeType="1"/>
              </p:cNvSpPr>
              <p:nvPr/>
            </p:nvSpPr>
            <p:spPr bwMode="auto">
              <a:xfrm>
                <a:off x="3200400" y="2888940"/>
                <a:ext cx="1371600" cy="0"/>
              </a:xfrm>
              <a:prstGeom prst="line">
                <a:avLst/>
              </a:prstGeom>
              <a:noFill/>
              <a:ln w="50800">
                <a:solidFill>
                  <a:srgbClr val="006600"/>
                </a:solidFill>
                <a:round/>
                <a:headEnd/>
                <a:tailEnd type="stealth" w="lg" len="lg"/>
              </a:ln>
            </p:spPr>
            <p:txBody>
              <a:bodyPr/>
              <a:lstStyle/>
              <a:p>
                <a:endParaRPr lang="zh-CN" altLang="en-US"/>
              </a:p>
            </p:txBody>
          </p:sp>
          <p:sp>
            <p:nvSpPr>
              <p:cNvPr id="32776" name="Rectangle 5"/>
              <p:cNvSpPr>
                <a:spLocks noChangeArrowheads="1"/>
              </p:cNvSpPr>
              <p:nvPr/>
            </p:nvSpPr>
            <p:spPr bwMode="auto">
              <a:xfrm>
                <a:off x="3387570" y="2351355"/>
                <a:ext cx="914400" cy="519113"/>
              </a:xfrm>
              <a:prstGeom prst="rect">
                <a:avLst/>
              </a:prstGeom>
              <a:noFill/>
              <a:ln w="9525">
                <a:noFill/>
                <a:miter lim="800000"/>
                <a:headEnd/>
                <a:tailEnd/>
              </a:ln>
            </p:spPr>
            <p:txBody>
              <a:bodyPr>
                <a:spAutoFit/>
              </a:bodyPr>
              <a:lstStyle/>
              <a:p>
                <a:r>
                  <a:rPr lang="zh-CN" altLang="en-US" sz="2600" b="1" dirty="0">
                    <a:solidFill>
                      <a:srgbClr val="006600"/>
                    </a:solidFill>
                    <a:latin typeface="黑体" pitchFamily="2" charset="-122"/>
                    <a:ea typeface="黑体" pitchFamily="2" charset="-122"/>
                  </a:rPr>
                  <a:t>转换</a:t>
                </a:r>
                <a:r>
                  <a:rPr lang="zh-CN" altLang="en-US" sz="2800" dirty="0">
                    <a:solidFill>
                      <a:srgbClr val="006600"/>
                    </a:solidFill>
                    <a:latin typeface="黑体" pitchFamily="2" charset="-122"/>
                    <a:ea typeface="黑体" pitchFamily="2" charset="-122"/>
                  </a:rPr>
                  <a:t> </a:t>
                </a:r>
              </a:p>
            </p:txBody>
          </p:sp>
        </p:grpSp>
        <p:sp>
          <p:nvSpPr>
            <p:cNvPr id="10" name="矩形 9"/>
            <p:cNvSpPr/>
            <p:nvPr/>
          </p:nvSpPr>
          <p:spPr>
            <a:xfrm>
              <a:off x="4533701" y="2556658"/>
              <a:ext cx="3852337" cy="492443"/>
            </a:xfrm>
            <a:prstGeom prst="rect">
              <a:avLst/>
            </a:prstGeom>
          </p:spPr>
          <p:txBody>
            <a:bodyPr wrap="none">
              <a:spAutoFit/>
            </a:bodyPr>
            <a:lstStyle/>
            <a:p>
              <a:pPr marL="0" indent="0">
                <a:buNone/>
              </a:pPr>
              <a:r>
                <a:rPr lang="zh-CN" altLang="en-US" sz="2600" dirty="0">
                  <a:latin typeface="Arial Black" panose="020B0A04020102020204" pitchFamily="34" charset="0"/>
                  <a:ea typeface="黑体" panose="02010609060101010101" pitchFamily="49" charset="-122"/>
                </a:rPr>
                <a:t>创建</a:t>
              </a:r>
              <a:r>
                <a:rPr lang="zh-CN" altLang="en-US" sz="2600" dirty="0">
                  <a:latin typeface="黑体" panose="02010609060101010101" pitchFamily="49" charset="-122"/>
                  <a:ea typeface="黑体" panose="02010609060101010101" pitchFamily="49" charset="-122"/>
                </a:rPr>
                <a:t>关系模式（含属性）</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42019" name="Rectangle 3"/>
          <p:cNvSpPr>
            <a:spLocks noGrp="1" noChangeArrowheads="1"/>
          </p:cNvSpPr>
          <p:nvPr>
            <p:ph type="title"/>
          </p:nvPr>
        </p:nvSpPr>
        <p:spPr/>
        <p:txBody>
          <a:bodyPr/>
          <a:lstStyle/>
          <a:p>
            <a:r>
              <a:rPr lang="zh-CN" altLang="en-US"/>
              <a:t>11.4 逻辑设计 </a:t>
            </a:r>
            <a:endParaRPr lang="zh-CN" altLang="en-US" dirty="0"/>
          </a:p>
        </p:txBody>
      </p:sp>
      <p:sp>
        <p:nvSpPr>
          <p:cNvPr id="33797" name="Rectangle 2"/>
          <p:cNvSpPr>
            <a:spLocks noGrp="1" noChangeArrowheads="1"/>
          </p:cNvSpPr>
          <p:nvPr>
            <p:ph type="body" idx="1"/>
          </p:nvPr>
        </p:nvSpPr>
        <p:spPr/>
        <p:txBody>
          <a:bodyPr/>
          <a:lstStyle/>
          <a:p>
            <a:pPr lvl="1"/>
            <a:r>
              <a:rPr lang="zh-CN" altLang="en-US" b="1" dirty="0"/>
              <a:t>实体的转换：</a:t>
            </a:r>
          </a:p>
          <a:p>
            <a:pPr lvl="2"/>
            <a:r>
              <a:rPr lang="zh-CN" altLang="en-US" dirty="0"/>
              <a:t> 模式及属性的命名：要易读、好记。 </a:t>
            </a:r>
            <a:r>
              <a:rPr lang="en-US" altLang="zh-CN" dirty="0"/>
              <a:t>e.g. </a:t>
            </a:r>
            <a:r>
              <a:rPr lang="zh-CN" altLang="en-US" dirty="0"/>
              <a:t>合同</a:t>
            </a:r>
          </a:p>
          <a:p>
            <a:pPr lvl="3"/>
            <a:r>
              <a:rPr lang="zh-CN" altLang="en-US" dirty="0">
                <a:solidFill>
                  <a:srgbClr val="0000CC"/>
                </a:solidFill>
              </a:rPr>
              <a:t>   好</a:t>
            </a:r>
            <a:r>
              <a:rPr lang="en-US" altLang="zh-CN" dirty="0">
                <a:solidFill>
                  <a:srgbClr val="0000CC"/>
                </a:solidFill>
              </a:rPr>
              <a:t>: contract (</a:t>
            </a:r>
            <a:r>
              <a:rPr lang="en-US" altLang="zh-CN" dirty="0" err="1">
                <a:solidFill>
                  <a:srgbClr val="0000CC"/>
                </a:solidFill>
              </a:rPr>
              <a:t>contractNo</a:t>
            </a:r>
            <a:r>
              <a:rPr lang="en-US" altLang="zh-CN" dirty="0">
                <a:solidFill>
                  <a:srgbClr val="0000CC"/>
                </a:solidFill>
              </a:rPr>
              <a:t>, </a:t>
            </a:r>
            <a:r>
              <a:rPr lang="en-US" altLang="zh-CN" dirty="0" err="1">
                <a:solidFill>
                  <a:srgbClr val="0000CC"/>
                </a:solidFill>
              </a:rPr>
              <a:t>contractName</a:t>
            </a:r>
            <a:r>
              <a:rPr lang="en-US" altLang="zh-CN" dirty="0">
                <a:solidFill>
                  <a:srgbClr val="0000CC"/>
                </a:solidFill>
              </a:rPr>
              <a:t>, </a:t>
            </a:r>
            <a:r>
              <a:rPr lang="en-US" altLang="zh-CN" dirty="0" err="1">
                <a:solidFill>
                  <a:srgbClr val="0000CC"/>
                </a:solidFill>
              </a:rPr>
              <a:t>firstPart</a:t>
            </a:r>
            <a:r>
              <a:rPr lang="en-US" altLang="zh-CN" dirty="0">
                <a:solidFill>
                  <a:srgbClr val="0000CC"/>
                </a:solidFill>
              </a:rPr>
              <a:t>, </a:t>
            </a:r>
            <a:br>
              <a:rPr lang="en-US" altLang="zh-CN" dirty="0">
                <a:solidFill>
                  <a:srgbClr val="0000CC"/>
                </a:solidFill>
              </a:rPr>
            </a:br>
            <a:r>
              <a:rPr lang="en-US" altLang="zh-CN" dirty="0">
                <a:solidFill>
                  <a:srgbClr val="0000CC"/>
                </a:solidFill>
              </a:rPr>
              <a:t>                        </a:t>
            </a:r>
            <a:r>
              <a:rPr lang="en-US" altLang="zh-CN" dirty="0" err="1">
                <a:solidFill>
                  <a:srgbClr val="0000CC"/>
                </a:solidFill>
              </a:rPr>
              <a:t>secondPart</a:t>
            </a:r>
            <a:r>
              <a:rPr lang="en-US" altLang="zh-CN" dirty="0">
                <a:solidFill>
                  <a:srgbClr val="0000CC"/>
                </a:solidFill>
              </a:rPr>
              <a:t>, </a:t>
            </a:r>
            <a:r>
              <a:rPr lang="en-US" altLang="zh-CN" dirty="0" err="1">
                <a:solidFill>
                  <a:srgbClr val="0000CC"/>
                </a:solidFill>
              </a:rPr>
              <a:t>signDate</a:t>
            </a:r>
            <a:r>
              <a:rPr lang="en-US" altLang="zh-CN" dirty="0">
                <a:solidFill>
                  <a:srgbClr val="0000CC"/>
                </a:solidFill>
              </a:rPr>
              <a:t>, </a:t>
            </a:r>
            <a:r>
              <a:rPr lang="en-US" altLang="zh-CN" dirty="0" err="1">
                <a:solidFill>
                  <a:srgbClr val="0000CC"/>
                </a:solidFill>
              </a:rPr>
              <a:t>totalPrice</a:t>
            </a:r>
            <a:r>
              <a:rPr lang="en-US" altLang="zh-CN" dirty="0">
                <a:solidFill>
                  <a:srgbClr val="0000CC"/>
                </a:solidFill>
              </a:rPr>
              <a:t>)</a:t>
            </a:r>
          </a:p>
          <a:p>
            <a:pPr lvl="3"/>
            <a:r>
              <a:rPr lang="zh-CN" altLang="en-US" dirty="0">
                <a:solidFill>
                  <a:srgbClr val="FF0000"/>
                </a:solidFill>
              </a:rPr>
              <a:t>不好</a:t>
            </a:r>
            <a:r>
              <a:rPr lang="en-US" altLang="zh-CN" dirty="0">
                <a:solidFill>
                  <a:srgbClr val="FF0000"/>
                </a:solidFill>
              </a:rPr>
              <a:t>: </a:t>
            </a:r>
            <a:r>
              <a:rPr lang="en-US" altLang="zh-CN" dirty="0" err="1">
                <a:solidFill>
                  <a:srgbClr val="FF0000"/>
                </a:solidFill>
              </a:rPr>
              <a:t>hetong</a:t>
            </a:r>
            <a:r>
              <a:rPr lang="en-US" altLang="zh-CN" dirty="0">
                <a:solidFill>
                  <a:srgbClr val="FF0000"/>
                </a:solidFill>
              </a:rPr>
              <a:t> (</a:t>
            </a:r>
            <a:r>
              <a:rPr lang="en-US" altLang="zh-CN" dirty="0" err="1">
                <a:solidFill>
                  <a:srgbClr val="FF0000"/>
                </a:solidFill>
              </a:rPr>
              <a:t>bh</a:t>
            </a:r>
            <a:r>
              <a:rPr lang="en-US" altLang="zh-CN" dirty="0">
                <a:solidFill>
                  <a:srgbClr val="FF0000"/>
                </a:solidFill>
              </a:rPr>
              <a:t>, mc, </a:t>
            </a:r>
            <a:r>
              <a:rPr lang="en-US" altLang="zh-CN" dirty="0" err="1">
                <a:solidFill>
                  <a:srgbClr val="FF0000"/>
                </a:solidFill>
              </a:rPr>
              <a:t>jf</a:t>
            </a:r>
            <a:r>
              <a:rPr lang="en-US" altLang="zh-CN" dirty="0">
                <a:solidFill>
                  <a:srgbClr val="FF0000"/>
                </a:solidFill>
              </a:rPr>
              <a:t>, </a:t>
            </a:r>
            <a:r>
              <a:rPr lang="en-US" altLang="zh-CN" dirty="0" err="1">
                <a:solidFill>
                  <a:srgbClr val="FF0000"/>
                </a:solidFill>
              </a:rPr>
              <a:t>yf</a:t>
            </a:r>
            <a:r>
              <a:rPr lang="en-US" altLang="zh-CN" dirty="0">
                <a:solidFill>
                  <a:srgbClr val="FF0000"/>
                </a:solidFill>
              </a:rPr>
              <a:t>, </a:t>
            </a:r>
            <a:r>
              <a:rPr lang="en-US" altLang="zh-CN" dirty="0" err="1">
                <a:solidFill>
                  <a:srgbClr val="FF0000"/>
                </a:solidFill>
              </a:rPr>
              <a:t>qdrq</a:t>
            </a:r>
            <a:r>
              <a:rPr lang="en-US" altLang="zh-CN" dirty="0">
                <a:solidFill>
                  <a:srgbClr val="FF0000"/>
                </a:solidFill>
              </a:rPr>
              <a:t>, </a:t>
            </a:r>
            <a:r>
              <a:rPr lang="en-US" altLang="zh-CN" dirty="0" err="1">
                <a:solidFill>
                  <a:srgbClr val="FF0000"/>
                </a:solidFill>
              </a:rPr>
              <a:t>zj</a:t>
            </a:r>
            <a:r>
              <a:rPr lang="en-US" altLang="zh-CN" dirty="0">
                <a:solidFill>
                  <a:srgbClr val="FF0000"/>
                </a:solidFill>
              </a:rPr>
              <a:t>)</a:t>
            </a:r>
            <a:endParaRPr lang="zh-CN" altLang="en-US" dirty="0">
              <a:solidFill>
                <a:srgbClr val="FF0000"/>
              </a:solidFill>
            </a:endParaRPr>
          </a:p>
          <a:p>
            <a:pPr lvl="2"/>
            <a:r>
              <a:rPr lang="zh-CN" altLang="en-US" dirty="0"/>
              <a:t> 属性域的处理：</a:t>
            </a:r>
            <a:endParaRPr lang="en-US" altLang="zh-CN" dirty="0"/>
          </a:p>
          <a:p>
            <a:pPr lvl="3"/>
            <a:r>
              <a:rPr lang="zh-CN" altLang="en-US" dirty="0"/>
              <a:t>选择</a:t>
            </a:r>
            <a:r>
              <a:rPr lang="en-US" altLang="zh-CN" dirty="0"/>
              <a:t>RDBMS / SQL DBMS</a:t>
            </a:r>
            <a:r>
              <a:rPr lang="zh-CN" altLang="en-US" dirty="0"/>
              <a:t>中的内置数据类型：</a:t>
            </a:r>
            <a:br>
              <a:rPr lang="en-US" altLang="zh-CN" dirty="0"/>
            </a:br>
            <a:r>
              <a:rPr lang="en-US" altLang="zh-CN" dirty="0"/>
              <a:t>4</a:t>
            </a:r>
            <a:r>
              <a:rPr lang="zh-CN" altLang="en-US" dirty="0"/>
              <a:t>大类基本数据类型：</a:t>
            </a:r>
            <a:r>
              <a:rPr lang="en-US" altLang="zh-CN" dirty="0"/>
              <a:t>Numeric</a:t>
            </a:r>
            <a:br>
              <a:rPr lang="en-US" altLang="zh-CN" dirty="0"/>
            </a:br>
            <a:r>
              <a:rPr lang="en-US" altLang="zh-CN" dirty="0"/>
              <a:t>                                   String</a:t>
            </a:r>
            <a:br>
              <a:rPr lang="en-US" altLang="zh-CN" dirty="0"/>
            </a:br>
            <a:r>
              <a:rPr lang="en-US" altLang="zh-CN" dirty="0"/>
              <a:t>                                   Date &amp; Time</a:t>
            </a:r>
            <a:br>
              <a:rPr lang="en-US" altLang="zh-CN" dirty="0"/>
            </a:br>
            <a:r>
              <a:rPr lang="en-US" altLang="zh-CN" dirty="0"/>
              <a:t>                                   Boolean</a:t>
            </a:r>
            <a:br>
              <a:rPr lang="en-US" altLang="zh-CN" dirty="0"/>
            </a:br>
            <a:r>
              <a:rPr lang="zh-CN" altLang="en-US" dirty="0"/>
              <a:t>或自定义数据类型。</a:t>
            </a:r>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23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9" name="Rectangle 3"/>
          <p:cNvSpPr>
            <a:spLocks noGrp="1" noChangeArrowheads="1"/>
          </p:cNvSpPr>
          <p:nvPr>
            <p:ph type="title"/>
          </p:nvPr>
        </p:nvSpPr>
        <p:spPr/>
        <p:txBody>
          <a:bodyPr/>
          <a:lstStyle/>
          <a:p>
            <a:r>
              <a:rPr lang="zh-CN" altLang="en-US"/>
              <a:t>11.4 逻辑设计 </a:t>
            </a:r>
            <a:endParaRPr lang="zh-CN" altLang="en-US" dirty="0"/>
          </a:p>
        </p:txBody>
      </p:sp>
      <p:sp>
        <p:nvSpPr>
          <p:cNvPr id="413699" name="Rectangle 3"/>
          <p:cNvSpPr>
            <a:spLocks noGrp="1" noChangeArrowheads="1"/>
          </p:cNvSpPr>
          <p:nvPr>
            <p:ph type="body" idx="1"/>
          </p:nvPr>
        </p:nvSpPr>
        <p:spPr/>
        <p:txBody>
          <a:bodyPr/>
          <a:lstStyle/>
          <a:p>
            <a:pPr lvl="1"/>
            <a:r>
              <a:rPr lang="zh-CN" altLang="en-US" b="1" dirty="0"/>
              <a:t>非原子属性的处理：</a:t>
            </a:r>
          </a:p>
          <a:p>
            <a:pPr lvl="2"/>
            <a:r>
              <a:rPr lang="zh-CN" altLang="en-US" dirty="0"/>
              <a:t>（对</a:t>
            </a:r>
            <a:r>
              <a:rPr lang="en-US" altLang="zh-CN" dirty="0"/>
              <a:t>E-R</a:t>
            </a:r>
            <a:r>
              <a:rPr lang="zh-CN" altLang="en-US" dirty="0"/>
              <a:t>中的集合属性）</a:t>
            </a:r>
            <a:r>
              <a:rPr lang="en-US" altLang="zh-CN" dirty="0"/>
              <a:t>——</a:t>
            </a:r>
            <a:r>
              <a:rPr lang="zh-CN" altLang="en-US" dirty="0"/>
              <a:t>在关系表中纵向展开；</a:t>
            </a:r>
          </a:p>
          <a:p>
            <a:pPr lvl="2"/>
            <a:r>
              <a:rPr lang="zh-CN" altLang="en-US" dirty="0"/>
              <a:t>（对</a:t>
            </a:r>
            <a:r>
              <a:rPr lang="en-US" altLang="zh-CN" dirty="0"/>
              <a:t>E-R</a:t>
            </a:r>
            <a:r>
              <a:rPr lang="zh-CN" altLang="en-US" dirty="0"/>
              <a:t>中的元组属性）</a:t>
            </a:r>
            <a:r>
              <a:rPr lang="en-US" altLang="zh-CN" dirty="0"/>
              <a:t>——</a:t>
            </a:r>
            <a:r>
              <a:rPr lang="zh-CN" altLang="en-US" dirty="0"/>
              <a:t>在关系表中横向展开。 </a:t>
            </a:r>
          </a:p>
          <a:p>
            <a:pPr marL="358775" lvl="1" indent="0">
              <a:buNone/>
            </a:pPr>
            <a:r>
              <a:rPr lang="zh-CN" altLang="en-US" dirty="0"/>
              <a:t> </a:t>
            </a:r>
            <a:endParaRPr lang="en-US" altLang="zh-CN" dirty="0"/>
          </a:p>
          <a:p>
            <a:pPr lvl="1"/>
            <a:endParaRPr lang="en-US" altLang="zh-CN" dirty="0"/>
          </a:p>
          <a:p>
            <a:pPr lvl="1"/>
            <a:r>
              <a:rPr lang="zh-CN" altLang="en-US" b="1" dirty="0"/>
              <a:t>键的处理：</a:t>
            </a:r>
          </a:p>
          <a:p>
            <a:pPr lvl="2"/>
            <a:r>
              <a:rPr lang="zh-CN" altLang="en-US" dirty="0"/>
              <a:t> </a:t>
            </a:r>
            <a:r>
              <a:rPr lang="en-US" altLang="zh-CN" dirty="0"/>
              <a:t>E-R</a:t>
            </a:r>
            <a:r>
              <a:rPr lang="zh-CN" altLang="en-US" dirty="0"/>
              <a:t>中实体键成为关系模式的键</a:t>
            </a:r>
            <a:br>
              <a:rPr lang="en-US" altLang="zh-CN" dirty="0"/>
            </a:br>
            <a:r>
              <a:rPr lang="zh-CN" altLang="en-US" dirty="0"/>
              <a:t>（如有多个，选定其中之一作为模式的主键 </a:t>
            </a:r>
            <a:r>
              <a:rPr lang="en-US" altLang="zh-CN" dirty="0"/>
              <a:t>(PK)） </a:t>
            </a:r>
          </a:p>
          <a:p>
            <a:pPr lvl="1">
              <a:spcBef>
                <a:spcPts val="1200"/>
              </a:spcBef>
            </a:pPr>
            <a:r>
              <a:rPr lang="zh-CN" altLang="en-US" b="1" dirty="0"/>
              <a:t>弱实体的处理：</a:t>
            </a:r>
          </a:p>
          <a:p>
            <a:pPr lvl="2"/>
            <a:r>
              <a:rPr lang="zh-CN" altLang="en-US" dirty="0"/>
              <a:t>  相应的关系模式中应包含其所有者实体的（主）键</a:t>
            </a:r>
          </a:p>
          <a:p>
            <a:pPr lvl="3"/>
            <a:r>
              <a:rPr lang="en-US" altLang="zh-CN" dirty="0"/>
              <a:t>e.g. </a:t>
            </a:r>
            <a:r>
              <a:rPr lang="zh-CN" altLang="en-US" dirty="0"/>
              <a:t>家属（</a:t>
            </a:r>
            <a:r>
              <a:rPr lang="zh-CN" altLang="en-US" u="sng" dirty="0">
                <a:solidFill>
                  <a:srgbClr val="FF0000"/>
                </a:solidFill>
              </a:rPr>
              <a:t>职工号</a:t>
            </a:r>
            <a:r>
              <a:rPr lang="zh-CN" altLang="en-US" u="sng" dirty="0"/>
              <a:t>，家属姓名</a:t>
            </a:r>
            <a:r>
              <a:rPr lang="zh-CN" altLang="en-US" dirty="0"/>
              <a:t>，年龄，与职工的关系）</a:t>
            </a:r>
          </a:p>
          <a:p>
            <a:pPr lvl="3"/>
            <a:r>
              <a:rPr lang="zh-CN" altLang="en-US" dirty="0"/>
              <a:t>       </a:t>
            </a:r>
            <a:r>
              <a:rPr lang="en-US" altLang="zh-CN" dirty="0"/>
              <a:t>PK = {</a:t>
            </a:r>
            <a:r>
              <a:rPr lang="zh-CN" altLang="en-US" dirty="0">
                <a:solidFill>
                  <a:srgbClr val="FF0000"/>
                </a:solidFill>
              </a:rPr>
              <a:t>职工号</a:t>
            </a:r>
            <a:r>
              <a:rPr lang="zh-CN" altLang="en-US" dirty="0"/>
              <a:t>，家属姓名}；</a:t>
            </a:r>
            <a:r>
              <a:rPr lang="en-US" altLang="zh-CN" dirty="0"/>
              <a:t>FK = {</a:t>
            </a:r>
            <a:r>
              <a:rPr lang="zh-CN" altLang="en-US" dirty="0">
                <a:solidFill>
                  <a:srgbClr val="FF0000"/>
                </a:solidFill>
              </a:rPr>
              <a:t>职工号</a:t>
            </a:r>
            <a:r>
              <a:rPr lang="zh-CN" altLang="en-US" dirty="0"/>
              <a:t>}。</a:t>
            </a:r>
          </a:p>
        </p:txBody>
      </p:sp>
      <p:sp>
        <p:nvSpPr>
          <p:cNvPr id="15"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6"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7"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24</a:t>
            </a:fld>
            <a:endParaRPr lang="en-US" altLang="zh-CN"/>
          </a:p>
        </p:txBody>
      </p:sp>
      <p:sp>
        <p:nvSpPr>
          <p:cNvPr id="10" name="线形标注 2 9"/>
          <p:cNvSpPr/>
          <p:nvPr/>
        </p:nvSpPr>
        <p:spPr>
          <a:xfrm>
            <a:off x="4705349" y="1161453"/>
            <a:ext cx="4142125" cy="444500"/>
          </a:xfrm>
          <a:prstGeom prst="borderCallout2">
            <a:avLst>
              <a:gd name="adj1" fmla="val 64545"/>
              <a:gd name="adj2" fmla="val -529"/>
              <a:gd name="adj3" fmla="val 83165"/>
              <a:gd name="adj4" fmla="val -7246"/>
              <a:gd name="adj5" fmla="val 112016"/>
              <a:gd name="adj6" fmla="val -10734"/>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0000"/>
                </a:solidFill>
              </a:rPr>
              <a:t>如：选修课的集合</a:t>
            </a:r>
            <a:r>
              <a:rPr lang="en-US" altLang="zh-CN" dirty="0">
                <a:solidFill>
                  <a:srgbClr val="FF0000"/>
                </a:solidFill>
              </a:rPr>
              <a:t>{C, C++, Java}</a:t>
            </a:r>
            <a:endParaRPr lang="zh-CN" altLang="en-US" dirty="0">
              <a:solidFill>
                <a:srgbClr val="FF0000"/>
              </a:solidFill>
            </a:endParaRPr>
          </a:p>
        </p:txBody>
      </p:sp>
      <p:sp>
        <p:nvSpPr>
          <p:cNvPr id="11" name="线形标注 2 10"/>
          <p:cNvSpPr/>
          <p:nvPr/>
        </p:nvSpPr>
        <p:spPr>
          <a:xfrm>
            <a:off x="4705350" y="2451100"/>
            <a:ext cx="4142124" cy="400050"/>
          </a:xfrm>
          <a:prstGeom prst="borderCallout2">
            <a:avLst>
              <a:gd name="adj1" fmla="val 34710"/>
              <a:gd name="adj2" fmla="val -529"/>
              <a:gd name="adj3" fmla="val 11801"/>
              <a:gd name="adj4" fmla="val -8289"/>
              <a:gd name="adj5" fmla="val -13991"/>
              <a:gd name="adj6" fmla="val -11271"/>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0000"/>
                </a:solidFill>
              </a:rPr>
              <a:t>如：通信地址（邮编，省，市</a:t>
            </a:r>
            <a:r>
              <a:rPr lang="en-US" altLang="zh-CN" dirty="0">
                <a:solidFill>
                  <a:srgbClr val="FF0000"/>
                </a:solidFill>
              </a:rPr>
              <a:t>…</a:t>
            </a:r>
            <a:r>
              <a:rPr lang="zh-CN" altLang="en-US" dirty="0">
                <a:solidFill>
                  <a:srgbClr val="FF0000"/>
                </a:solidFill>
              </a:rPr>
              <a:t>）</a:t>
            </a:r>
          </a:p>
        </p:txBody>
      </p:sp>
      <p:pic>
        <p:nvPicPr>
          <p:cNvPr id="21" name="图片 20"/>
          <p:cNvPicPr>
            <a:picLocks noChangeAspect="1"/>
          </p:cNvPicPr>
          <p:nvPr/>
        </p:nvPicPr>
        <p:blipFill>
          <a:blip r:embed="rId3"/>
          <a:stretch>
            <a:fillRect/>
          </a:stretch>
        </p:blipFill>
        <p:spPr>
          <a:xfrm>
            <a:off x="6435677" y="436423"/>
            <a:ext cx="2435442" cy="718318"/>
          </a:xfrm>
          <a:prstGeom prst="rect">
            <a:avLst/>
          </a:prstGeom>
        </p:spPr>
      </p:pic>
      <p:pic>
        <p:nvPicPr>
          <p:cNvPr id="20" name="图片 19"/>
          <p:cNvPicPr>
            <a:picLocks noChangeAspect="1"/>
          </p:cNvPicPr>
          <p:nvPr/>
        </p:nvPicPr>
        <p:blipFill>
          <a:blip r:embed="rId4"/>
          <a:stretch>
            <a:fillRect/>
          </a:stretch>
        </p:blipFill>
        <p:spPr>
          <a:xfrm>
            <a:off x="6656725" y="2871932"/>
            <a:ext cx="219075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699">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3699">
                                            <p:txEl>
                                              <p:pRg st="7" end="7"/>
                                            </p:txEl>
                                          </p:spTgt>
                                        </p:tgtEl>
                                        <p:attrNameLst>
                                          <p:attrName>style.visibility</p:attrName>
                                        </p:attrNameLst>
                                      </p:cBhvr>
                                      <p:to>
                                        <p:strVal val="visible"/>
                                      </p:to>
                                    </p:set>
                                    <p:anim calcmode="lin" valueType="num">
                                      <p:cBhvr additive="base">
                                        <p:cTn id="13" dur="500" fill="hold"/>
                                        <p:tgtEl>
                                          <p:spTgt spid="413699">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3699">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13699">
                                            <p:txEl>
                                              <p:pRg st="8" end="8"/>
                                            </p:txEl>
                                          </p:spTgt>
                                        </p:tgtEl>
                                        <p:attrNameLst>
                                          <p:attrName>style.visibility</p:attrName>
                                        </p:attrNameLst>
                                      </p:cBhvr>
                                      <p:to>
                                        <p:strVal val="visible"/>
                                      </p:to>
                                    </p:set>
                                    <p:anim calcmode="lin" valueType="num">
                                      <p:cBhvr additive="base">
                                        <p:cTn id="17" dur="500" fill="hold"/>
                                        <p:tgtEl>
                                          <p:spTgt spid="413699">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3699">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3699">
                                            <p:txEl>
                                              <p:pRg st="9" end="9"/>
                                            </p:txEl>
                                          </p:spTgt>
                                        </p:tgtEl>
                                        <p:attrNameLst>
                                          <p:attrName>style.visibility</p:attrName>
                                        </p:attrNameLst>
                                      </p:cBhvr>
                                      <p:to>
                                        <p:strVal val="visible"/>
                                      </p:to>
                                    </p:set>
                                    <p:anim calcmode="lin" valueType="num">
                                      <p:cBhvr additive="base">
                                        <p:cTn id="21" dur="500" fill="hold"/>
                                        <p:tgtEl>
                                          <p:spTgt spid="413699">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3699">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13699">
                                            <p:txEl>
                                              <p:pRg st="10" end="10"/>
                                            </p:txEl>
                                          </p:spTgt>
                                        </p:tgtEl>
                                        <p:attrNameLst>
                                          <p:attrName>style.visibility</p:attrName>
                                        </p:attrNameLst>
                                      </p:cBhvr>
                                      <p:to>
                                        <p:strVal val="visible"/>
                                      </p:to>
                                    </p:set>
                                    <p:anim calcmode="lin" valueType="num">
                                      <p:cBhvr additive="base">
                                        <p:cTn id="25" dur="500" fill="hold"/>
                                        <p:tgtEl>
                                          <p:spTgt spid="413699">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369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9" name="Rectangle 3"/>
          <p:cNvSpPr>
            <a:spLocks noGrp="1" noChangeArrowheads="1"/>
          </p:cNvSpPr>
          <p:nvPr>
            <p:ph type="title"/>
          </p:nvPr>
        </p:nvSpPr>
        <p:spPr/>
        <p:txBody>
          <a:bodyPr/>
          <a:lstStyle/>
          <a:p>
            <a:r>
              <a:rPr lang="zh-CN" altLang="en-US"/>
              <a:t>11.4 逻辑设计 </a:t>
            </a:r>
            <a:endParaRPr lang="zh-CN" altLang="en-US" dirty="0"/>
          </a:p>
        </p:txBody>
      </p:sp>
      <p:pic>
        <p:nvPicPr>
          <p:cNvPr id="35849" name="内容占位符 14" descr="Fig1-ab.jpg"/>
          <p:cNvPicPr>
            <a:picLocks noGrp="1" noChangeAspect="1"/>
          </p:cNvPicPr>
          <p:nvPr>
            <p:ph idx="1"/>
          </p:nvPr>
        </p:nvPicPr>
        <p:blipFill>
          <a:blip r:embed="rId3" cstate="print"/>
          <a:srcRect/>
          <a:stretch>
            <a:fillRect/>
          </a:stretch>
        </p:blipFill>
        <p:spPr>
          <a:xfrm>
            <a:off x="701675" y="2163101"/>
            <a:ext cx="8145463" cy="3296973"/>
          </a:xfrm>
        </p:spPr>
      </p:pic>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25</a:t>
            </a:fld>
            <a:endParaRPr lang="en-US" altLang="zh-CN"/>
          </a:p>
        </p:txBody>
      </p:sp>
      <p:sp>
        <p:nvSpPr>
          <p:cNvPr id="35848" name="矩形 12"/>
          <p:cNvSpPr>
            <a:spLocks noChangeArrowheads="1"/>
          </p:cNvSpPr>
          <p:nvPr/>
        </p:nvSpPr>
        <p:spPr bwMode="auto">
          <a:xfrm>
            <a:off x="836585" y="1164372"/>
            <a:ext cx="4152900" cy="631825"/>
          </a:xfrm>
          <a:prstGeom prst="rect">
            <a:avLst/>
          </a:prstGeom>
          <a:noFill/>
          <a:ln w="9525">
            <a:noFill/>
            <a:miter lim="800000"/>
            <a:headEnd/>
            <a:tailEnd/>
          </a:ln>
        </p:spPr>
        <p:txBody>
          <a:bodyPr wrap="none">
            <a:spAutoFit/>
          </a:bodyPr>
          <a:lstStyle/>
          <a:p>
            <a:pPr>
              <a:lnSpc>
                <a:spcPct val="125000"/>
              </a:lnSpc>
            </a:pPr>
            <a:r>
              <a:rPr lang="zh-CN" altLang="en-US" sz="2800" b="1" dirty="0">
                <a:ea typeface="黑体" pitchFamily="2" charset="-122"/>
              </a:rPr>
              <a:t>实体与弱实体转换举例：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44130" name="Rectangle 66"/>
          <p:cNvSpPr>
            <a:spLocks noGrp="1" noChangeArrowheads="1"/>
          </p:cNvSpPr>
          <p:nvPr>
            <p:ph type="title"/>
          </p:nvPr>
        </p:nvSpPr>
        <p:spPr/>
        <p:txBody>
          <a:bodyPr/>
          <a:lstStyle/>
          <a:p>
            <a:r>
              <a:rPr lang="zh-CN" altLang="en-US" dirty="0"/>
              <a:t>11.4 逻辑设计 </a:t>
            </a:r>
          </a:p>
        </p:txBody>
      </p:sp>
      <p:sp>
        <p:nvSpPr>
          <p:cNvPr id="1030" name="Rectangle 3"/>
          <p:cNvSpPr>
            <a:spLocks noGrp="1" noChangeArrowheads="1"/>
          </p:cNvSpPr>
          <p:nvPr>
            <p:ph type="body" idx="1"/>
          </p:nvPr>
        </p:nvSpPr>
        <p:spPr/>
        <p:txBody>
          <a:bodyPr/>
          <a:lstStyle/>
          <a:p>
            <a:pPr lvl="1"/>
            <a:r>
              <a:rPr lang="zh-CN" altLang="en-US" b="1" dirty="0"/>
              <a:t>1:1联系的转换：</a:t>
            </a:r>
          </a:p>
          <a:p>
            <a:pPr marL="358775" lvl="1" indent="0">
              <a:buNone/>
            </a:pPr>
            <a:r>
              <a:rPr lang="zh-CN" altLang="en-US" dirty="0"/>
              <a:t> </a:t>
            </a:r>
          </a:p>
        </p:txBody>
      </p:sp>
      <p:sp>
        <p:nvSpPr>
          <p:cNvPr id="32"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33"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34"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26</a:t>
            </a:fld>
            <a:endParaRPr lang="en-US" altLang="zh-CN"/>
          </a:p>
        </p:txBody>
      </p:sp>
      <p:graphicFrame>
        <p:nvGraphicFramePr>
          <p:cNvPr id="344096" name="Group 32"/>
          <p:cNvGraphicFramePr>
            <a:graphicFrameLocks noGrp="1"/>
          </p:cNvGraphicFramePr>
          <p:nvPr>
            <p:extLst>
              <p:ext uri="{D42A27DB-BD31-4B8C-83A1-F6EECF244321}">
                <p14:modId xmlns:p14="http://schemas.microsoft.com/office/powerpoint/2010/main" val="2149099587"/>
              </p:ext>
            </p:extLst>
          </p:nvPr>
        </p:nvGraphicFramePr>
        <p:xfrm>
          <a:off x="873812" y="3647534"/>
          <a:ext cx="7793643" cy="2796801"/>
        </p:xfrm>
        <a:graphic>
          <a:graphicData uri="http://schemas.openxmlformats.org/drawingml/2006/table">
            <a:tbl>
              <a:tblPr/>
              <a:tblGrid>
                <a:gridCol w="4032568">
                  <a:extLst>
                    <a:ext uri="{9D8B030D-6E8A-4147-A177-3AD203B41FA5}">
                      <a16:colId xmlns:a16="http://schemas.microsoft.com/office/drawing/2014/main" val="20000"/>
                    </a:ext>
                  </a:extLst>
                </a:gridCol>
                <a:gridCol w="3761075">
                  <a:extLst>
                    <a:ext uri="{9D8B030D-6E8A-4147-A177-3AD203B41FA5}">
                      <a16:colId xmlns:a16="http://schemas.microsoft.com/office/drawing/2014/main" val="20001"/>
                    </a:ext>
                  </a:extLst>
                </a:gridCol>
              </a:tblGrid>
              <a:tr h="466208">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zh-CN" altLang="en-US" sz="2200" b="1" i="0" u="none" strike="noStrike" cap="none" normalizeH="0" baseline="0" dirty="0">
                          <a:ln>
                            <a:noFill/>
                          </a:ln>
                          <a:solidFill>
                            <a:schemeClr val="tx1"/>
                          </a:solidFill>
                          <a:effectLst/>
                          <a:latin typeface="+mn-lt"/>
                          <a:ea typeface="黑体" pitchFamily="2" charset="-122"/>
                        </a:rPr>
                        <a:t>若</a:t>
                      </a:r>
                      <a:r>
                        <a:rPr kumimoji="0" lang="en-US" altLang="zh-CN" sz="2200" b="1" i="0" u="none" strike="noStrike" cap="none" normalizeH="0" baseline="0" dirty="0">
                          <a:ln>
                            <a:noFill/>
                          </a:ln>
                          <a:solidFill>
                            <a:schemeClr val="tx1"/>
                          </a:solidFill>
                          <a:effectLst/>
                          <a:latin typeface="+mn-lt"/>
                          <a:ea typeface="黑体" pitchFamily="2" charset="-122"/>
                        </a:rPr>
                        <a:t>E1</a:t>
                      </a:r>
                      <a:r>
                        <a:rPr kumimoji="0" lang="zh-CN" altLang="en-US" sz="2200" b="1" i="0" u="none" strike="noStrike" cap="none" normalizeH="0" baseline="0" dirty="0">
                          <a:ln>
                            <a:noFill/>
                          </a:ln>
                          <a:solidFill>
                            <a:schemeClr val="tx1"/>
                          </a:solidFill>
                          <a:effectLst/>
                          <a:latin typeface="+mn-lt"/>
                          <a:ea typeface="黑体" pitchFamily="2" charset="-122"/>
                        </a:rPr>
                        <a:t>（或</a:t>
                      </a:r>
                      <a:r>
                        <a:rPr kumimoji="0" lang="en-US" altLang="zh-CN" sz="2200" b="1" i="0" u="none" strike="noStrike" cap="none" normalizeH="0" baseline="0" dirty="0">
                          <a:ln>
                            <a:noFill/>
                          </a:ln>
                          <a:solidFill>
                            <a:schemeClr val="tx1"/>
                          </a:solidFill>
                          <a:effectLst/>
                          <a:latin typeface="+mn-lt"/>
                          <a:ea typeface="黑体" pitchFamily="2" charset="-122"/>
                        </a:rPr>
                        <a:t>E2</a:t>
                      </a:r>
                      <a:r>
                        <a:rPr kumimoji="0" lang="zh-CN" altLang="en-US" sz="2200" b="1" i="0" u="none" strike="noStrike" cap="none" normalizeH="0" baseline="0" dirty="0">
                          <a:ln>
                            <a:noFill/>
                          </a:ln>
                          <a:solidFill>
                            <a:schemeClr val="tx1"/>
                          </a:solidFill>
                          <a:effectLst/>
                          <a:latin typeface="+mn-lt"/>
                          <a:ea typeface="黑体" pitchFamily="2" charset="-122"/>
                        </a:rPr>
                        <a:t>）是全参与的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0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zh-CN" altLang="en-US" sz="2200" b="1" i="0" u="none" strike="noStrike" cap="none" normalizeH="0" baseline="0" dirty="0">
                          <a:ln>
                            <a:noFill/>
                          </a:ln>
                          <a:solidFill>
                            <a:schemeClr val="tx1"/>
                          </a:solidFill>
                          <a:effectLst/>
                          <a:latin typeface="+mn-lt"/>
                          <a:ea typeface="黑体" pitchFamily="2" charset="-122"/>
                        </a:rPr>
                        <a:t>若</a:t>
                      </a:r>
                      <a:r>
                        <a:rPr kumimoji="0" lang="en-US" altLang="zh-CN" sz="2200" b="1" i="0" u="none" strike="noStrike" cap="none" normalizeH="0" baseline="0" dirty="0">
                          <a:ln>
                            <a:noFill/>
                          </a:ln>
                          <a:solidFill>
                            <a:schemeClr val="tx1"/>
                          </a:solidFill>
                          <a:effectLst/>
                          <a:latin typeface="+mn-lt"/>
                          <a:ea typeface="黑体" pitchFamily="2" charset="-122"/>
                        </a:rPr>
                        <a:t>E1</a:t>
                      </a:r>
                      <a:r>
                        <a:rPr kumimoji="0" lang="zh-CN" altLang="en-US" sz="2200" b="1" i="0" u="none" strike="noStrike" cap="none" normalizeH="0" baseline="0" dirty="0">
                          <a:ln>
                            <a:noFill/>
                          </a:ln>
                          <a:solidFill>
                            <a:schemeClr val="tx1"/>
                          </a:solidFill>
                          <a:effectLst/>
                          <a:latin typeface="+mn-lt"/>
                          <a:ea typeface="黑体" pitchFamily="2" charset="-122"/>
                        </a:rPr>
                        <a:t>和</a:t>
                      </a:r>
                      <a:r>
                        <a:rPr kumimoji="0" lang="en-US" altLang="zh-CN" sz="2200" b="1" i="0" u="none" strike="noStrike" cap="none" normalizeH="0" baseline="0" dirty="0">
                          <a:ln>
                            <a:noFill/>
                          </a:ln>
                          <a:solidFill>
                            <a:schemeClr val="tx1"/>
                          </a:solidFill>
                          <a:effectLst/>
                          <a:latin typeface="+mn-lt"/>
                          <a:ea typeface="黑体" pitchFamily="2" charset="-122"/>
                        </a:rPr>
                        <a:t>E2</a:t>
                      </a:r>
                      <a:r>
                        <a:rPr kumimoji="0" lang="zh-CN" altLang="en-US" sz="2200" b="1" i="0" u="none" strike="noStrike" cap="none" normalizeH="0" baseline="0" dirty="0">
                          <a:ln>
                            <a:noFill/>
                          </a:ln>
                          <a:solidFill>
                            <a:schemeClr val="tx1"/>
                          </a:solidFill>
                          <a:effectLst/>
                          <a:latin typeface="+mn-lt"/>
                          <a:ea typeface="黑体" pitchFamily="2" charset="-122"/>
                        </a:rPr>
                        <a:t>均不是全参与的</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0000"/>
                      </a:schemeClr>
                    </a:solidFill>
                  </a:tcPr>
                </a:tc>
                <a:extLst>
                  <a:ext uri="{0D108BD9-81ED-4DB2-BD59-A6C34878D82A}">
                    <a16:rowId xmlns:a16="http://schemas.microsoft.com/office/drawing/2014/main" val="10000"/>
                  </a:ext>
                </a:extLst>
              </a:tr>
              <a:tr h="579438">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黑体" pitchFamily="2" charset="-122"/>
                        </a:rPr>
                        <a:t>R1 (k, a, h, s) </a:t>
                      </a:r>
                      <a:r>
                        <a:rPr kumimoji="0" lang="en-US" altLang="zh-CN" sz="2200" b="1" i="0" u="none" strike="noStrike" cap="none" normalizeH="0" baseline="0" dirty="0">
                          <a:ln>
                            <a:noFill/>
                          </a:ln>
                          <a:solidFill>
                            <a:schemeClr val="accent2"/>
                          </a:solidFill>
                          <a:effectLst/>
                          <a:latin typeface="+mn-lt"/>
                          <a:ea typeface="黑体" pitchFamily="2" charset="-122"/>
                        </a:rPr>
                        <a:t>【</a:t>
                      </a:r>
                      <a:r>
                        <a:rPr kumimoji="0" lang="zh-CN" altLang="en-US" sz="2200" b="1" i="0" u="none" strike="noStrike" cap="none" normalizeH="0" baseline="0" dirty="0">
                          <a:ln>
                            <a:noFill/>
                          </a:ln>
                          <a:solidFill>
                            <a:schemeClr val="accent2"/>
                          </a:solidFill>
                          <a:effectLst/>
                          <a:latin typeface="+mn-lt"/>
                          <a:ea typeface="黑体" pitchFamily="2" charset="-122"/>
                        </a:rPr>
                        <a:t>表示了联系</a:t>
                      </a:r>
                      <a:r>
                        <a:rPr kumimoji="0" lang="en-US" altLang="zh-CN" sz="2200" b="1" i="0" u="none" strike="noStrike" cap="none" normalizeH="0" baseline="0" dirty="0">
                          <a:ln>
                            <a:noFill/>
                          </a:ln>
                          <a:solidFill>
                            <a:schemeClr val="accent2"/>
                          </a:solidFill>
                          <a:effectLst/>
                          <a:latin typeface="+mn-lt"/>
                          <a:ea typeface="黑体" pitchFamily="2" charset="-122"/>
                        </a:rPr>
                        <a:t>】</a:t>
                      </a:r>
                      <a:endParaRPr kumimoji="0" lang="zh-CN" altLang="en-US" sz="2200" b="1" i="0" u="none" strike="noStrike" cap="none" normalizeH="0" baseline="0" dirty="0">
                        <a:ln>
                          <a:noFill/>
                        </a:ln>
                        <a:solidFill>
                          <a:schemeClr val="accent2"/>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R1</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k</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a</a:t>
                      </a:r>
                      <a:r>
                        <a:rPr kumimoji="0" lang="en-US" altLang="zh-CN" sz="2200" b="1" i="0" u="none" strike="noStrike" cap="none" normalizeH="0" baseline="0" dirty="0">
                          <a:ln>
                            <a:noFill/>
                          </a:ln>
                          <a:solidFill>
                            <a:schemeClr val="tx1"/>
                          </a:solidFill>
                          <a:effectLst/>
                          <a:latin typeface="+mn-lt"/>
                          <a:ea typeface="宋体" pitchFamily="2" charset="-122"/>
                        </a:rPr>
                        <a:t>)</a:t>
                      </a:r>
                      <a:r>
                        <a:rPr kumimoji="0" lang="en-US" altLang="zh-CN" sz="2200" b="1" i="0" u="none" strike="noStrike" cap="none" normalizeH="0" baseline="0" dirty="0">
                          <a:ln>
                            <a:noFill/>
                          </a:ln>
                          <a:solidFill>
                            <a:schemeClr val="tx1"/>
                          </a:solidFill>
                          <a:effectLst/>
                          <a:latin typeface="+mn-lt"/>
                          <a:ea typeface="黑体" pitchFamily="2" charset="-122"/>
                        </a:rPr>
                        <a:t> </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0692">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R12 </a:t>
                      </a:r>
                      <a:r>
                        <a:rPr kumimoji="0" lang="en-US" altLang="zh-CN" sz="2200" b="1" i="0" u="none" strike="noStrike" cap="none" normalizeH="0" baseline="0" dirty="0">
                          <a:ln>
                            <a:noFill/>
                          </a:ln>
                          <a:solidFill>
                            <a:schemeClr val="tx1"/>
                          </a:solidFill>
                          <a:effectLst/>
                          <a:latin typeface="+mn-lt"/>
                          <a:ea typeface="宋体" pitchFamily="2" charset="-122"/>
                        </a:rPr>
                        <a:t>(</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k</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h</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s</a:t>
                      </a:r>
                      <a:r>
                        <a:rPr kumimoji="0" lang="en-US" altLang="zh-CN" sz="2200" b="1" i="0" u="none" strike="noStrike" cap="none" normalizeH="0" baseline="0" dirty="0">
                          <a:ln>
                            <a:noFill/>
                          </a:ln>
                          <a:solidFill>
                            <a:schemeClr val="tx1"/>
                          </a:solidFill>
                          <a:effectLst/>
                          <a:latin typeface="+mn-lt"/>
                          <a:ea typeface="宋体" pitchFamily="2" charset="-122"/>
                        </a:rPr>
                        <a:t>)</a:t>
                      </a:r>
                      <a:r>
                        <a:rPr kumimoji="0" lang="en-US" altLang="zh-CN" sz="2200" b="1" i="0" u="none" strike="noStrike" cap="none" normalizeH="0" baseline="0" dirty="0">
                          <a:ln>
                            <a:noFill/>
                          </a:ln>
                          <a:solidFill>
                            <a:schemeClr val="tx1"/>
                          </a:solidFill>
                          <a:effectLst/>
                          <a:latin typeface="+mn-lt"/>
                          <a:ea typeface="黑体" pitchFamily="2" charset="-122"/>
                        </a:rPr>
                        <a:t> </a:t>
                      </a:r>
                      <a:r>
                        <a:rPr kumimoji="0" lang="en-US" altLang="zh-CN" sz="2200" b="1" i="0" u="none" strike="noStrike" cap="none" normalizeH="0" baseline="0" dirty="0">
                          <a:ln>
                            <a:noFill/>
                          </a:ln>
                          <a:solidFill>
                            <a:schemeClr val="accent2"/>
                          </a:solidFill>
                          <a:effectLst/>
                          <a:latin typeface="+mn-lt"/>
                          <a:ea typeface="黑体" pitchFamily="2" charset="-122"/>
                        </a:rPr>
                        <a:t>【</a:t>
                      </a:r>
                      <a:r>
                        <a:rPr kumimoji="0" lang="zh-CN" altLang="en-US" sz="2200" b="1" i="0" u="none" strike="noStrike" cap="none" normalizeH="0" baseline="0" dirty="0">
                          <a:ln>
                            <a:noFill/>
                          </a:ln>
                          <a:solidFill>
                            <a:schemeClr val="accent2"/>
                          </a:solidFill>
                          <a:effectLst/>
                          <a:latin typeface="+mn-lt"/>
                          <a:ea typeface="黑体" pitchFamily="2" charset="-122"/>
                        </a:rPr>
                        <a:t>表示了联系</a:t>
                      </a:r>
                      <a:r>
                        <a:rPr kumimoji="0" lang="en-US" altLang="zh-CN" sz="2200" b="1" i="0" u="none" strike="noStrike" cap="none" normalizeH="0" baseline="0" dirty="0">
                          <a:ln>
                            <a:noFill/>
                          </a:ln>
                          <a:solidFill>
                            <a:schemeClr val="accent2"/>
                          </a:solidFill>
                          <a:effectLst/>
                          <a:latin typeface="+mn-lt"/>
                          <a:ea typeface="黑体" pitchFamily="2" charset="-122"/>
                        </a:rPr>
                        <a:t>】</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9438">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R2</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h</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b</a:t>
                      </a:r>
                      <a:r>
                        <a:rPr kumimoji="0" lang="en-US" altLang="zh-CN" sz="2200" b="1" i="0" u="none" strike="noStrike" cap="none" normalizeH="0" baseline="0" dirty="0">
                          <a:ln>
                            <a:noFill/>
                          </a:ln>
                          <a:solidFill>
                            <a:schemeClr val="tx1"/>
                          </a:solidFill>
                          <a:effectLst/>
                          <a:latin typeface="+mn-lt"/>
                          <a:ea typeface="宋体" pitchFamily="2" charset="-122"/>
                          <a:cs typeface="+mn-cs"/>
                        </a:rPr>
                        <a:t>)</a:t>
                      </a:r>
                      <a:r>
                        <a:rPr kumimoji="0" lang="en-US" altLang="zh-CN" sz="2200" b="1" i="0" u="none" strike="noStrike" cap="none" normalizeH="0" baseline="0" dirty="0">
                          <a:ln>
                            <a:noFill/>
                          </a:ln>
                          <a:solidFill>
                            <a:schemeClr val="tx1"/>
                          </a:solidFill>
                          <a:effectLst/>
                          <a:latin typeface="+mn-lt"/>
                          <a:ea typeface="黑体" pitchFamily="2" charset="-122"/>
                        </a:rPr>
                        <a:t> </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R2</a:t>
                      </a:r>
                      <a:r>
                        <a:rPr kumimoji="0" lang="en-US" altLang="zh-CN" sz="2200" b="1" i="0" u="none" strike="noStrike" cap="none" normalizeH="0" baseline="0" dirty="0">
                          <a:ln>
                            <a:noFill/>
                          </a:ln>
                          <a:solidFill>
                            <a:schemeClr val="tx1"/>
                          </a:solidFill>
                          <a:effectLst/>
                          <a:latin typeface="+mn-lt"/>
                          <a:ea typeface="宋体" pitchFamily="2" charset="-122"/>
                          <a:cs typeface="+mn-cs"/>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h</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b</a:t>
                      </a:r>
                      <a:r>
                        <a:rPr kumimoji="0" lang="en-US" altLang="zh-CN" sz="2200" b="1" i="0" u="none" strike="noStrike" cap="none" normalizeH="0" baseline="0" dirty="0">
                          <a:ln>
                            <a:noFill/>
                          </a:ln>
                          <a:solidFill>
                            <a:schemeClr val="tx1"/>
                          </a:solidFill>
                          <a:effectLst/>
                          <a:latin typeface="+mn-lt"/>
                          <a:ea typeface="宋体" pitchFamily="2" charset="-122"/>
                        </a:rPr>
                        <a:t>)</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1025">
                <a:tc gridSpan="2">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zh-CN" altLang="en-US" sz="2200" b="1" i="0" u="none" strike="noStrike" cap="none" normalizeH="0" baseline="0" dirty="0">
                          <a:ln>
                            <a:noFill/>
                          </a:ln>
                          <a:solidFill>
                            <a:schemeClr val="tx1"/>
                          </a:solidFill>
                          <a:effectLst/>
                          <a:latin typeface="+mn-lt"/>
                          <a:ea typeface="宋体" pitchFamily="2" charset="-122"/>
                        </a:rPr>
                        <a:t>注：</a:t>
                      </a:r>
                      <a:r>
                        <a:rPr kumimoji="0" lang="zh-CN" altLang="en-US" sz="2200" b="1" i="0" u="none" strike="noStrike" cap="none" normalizeH="0" baseline="0" dirty="0">
                          <a:ln>
                            <a:noFill/>
                          </a:ln>
                          <a:solidFill>
                            <a:schemeClr val="tx1"/>
                          </a:solidFill>
                          <a:effectLst/>
                          <a:latin typeface="+mn-lt"/>
                          <a:ea typeface="宋体" pitchFamily="2" charset="-122"/>
                          <a:cs typeface="Times New Roman" pitchFamily="18" charset="0"/>
                        </a:rPr>
                        <a:t>       </a:t>
                      </a:r>
                      <a:r>
                        <a:rPr kumimoji="0" lang="en-US" altLang="zh-CN" sz="2200" b="1" i="0" u="none" strike="noStrike" cap="none" normalizeH="0" baseline="0" dirty="0">
                          <a:ln>
                            <a:noFill/>
                          </a:ln>
                          <a:solidFill>
                            <a:srgbClr val="0000FF"/>
                          </a:solidFill>
                          <a:effectLst/>
                          <a:latin typeface="+mn-lt"/>
                          <a:ea typeface="宋体" pitchFamily="2" charset="-122"/>
                          <a:cs typeface="Times New Roman" pitchFamily="18" charset="0"/>
                        </a:rPr>
                        <a:t>PK</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              </a:t>
                      </a:r>
                      <a:r>
                        <a:rPr kumimoji="0" lang="en-US" altLang="zh-CN" sz="2200" b="1" i="0" u="none" strike="noStrike" cap="none" normalizeH="0" baseline="0" dirty="0">
                          <a:ln>
                            <a:noFill/>
                          </a:ln>
                          <a:solidFill>
                            <a:srgbClr val="FF0000"/>
                          </a:solidFill>
                          <a:effectLst/>
                          <a:latin typeface="+mn-lt"/>
                          <a:ea typeface="宋体" pitchFamily="2" charset="-122"/>
                          <a:cs typeface="Times New Roman" pitchFamily="18" charset="0"/>
                        </a:rPr>
                        <a:t>FK</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               </a:t>
                      </a:r>
                      <a:r>
                        <a:rPr kumimoji="0" lang="zh-CN" altLang="en-US" sz="2200" b="1" i="0" u="none" strike="noStrike" cap="none" normalizeH="0" baseline="0" dirty="0">
                          <a:ln>
                            <a:noFill/>
                          </a:ln>
                          <a:solidFill>
                            <a:srgbClr val="FF00FF"/>
                          </a:solidFill>
                          <a:effectLst/>
                          <a:latin typeface="+mn-lt"/>
                          <a:ea typeface="宋体" pitchFamily="2" charset="-122"/>
                        </a:rPr>
                        <a:t>候补键              </a:t>
                      </a:r>
                      <a:r>
                        <a:rPr kumimoji="0" lang="zh-CN" altLang="en-US" sz="2200" b="1" i="0" u="none" strike="noStrike" cap="none" normalizeH="0" baseline="0" dirty="0">
                          <a:ln>
                            <a:noFill/>
                          </a:ln>
                          <a:solidFill>
                            <a:schemeClr val="accent2"/>
                          </a:solidFill>
                          <a:effectLst/>
                          <a:latin typeface="+mn-lt"/>
                          <a:ea typeface="宋体" pitchFamily="2" charset="-122"/>
                        </a:rPr>
                        <a:t>键引用</a:t>
                      </a:r>
                      <a:endParaRPr kumimoji="0" lang="zh-CN" altLang="en-US" sz="2200" b="1" i="0" u="none" strike="noStrike" cap="none" normalizeH="0" baseline="0" dirty="0">
                        <a:ln>
                          <a:noFill/>
                        </a:ln>
                        <a:solidFill>
                          <a:schemeClr val="accent2"/>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1050" name="Line 51"/>
          <p:cNvSpPr>
            <a:spLocks noChangeShapeType="1"/>
          </p:cNvSpPr>
          <p:nvPr/>
        </p:nvSpPr>
        <p:spPr bwMode="auto">
          <a:xfrm flipV="1">
            <a:off x="5629083" y="5103609"/>
            <a:ext cx="228600" cy="0"/>
          </a:xfrm>
          <a:prstGeom prst="line">
            <a:avLst/>
          </a:prstGeom>
          <a:noFill/>
          <a:ln w="28575">
            <a:solidFill>
              <a:srgbClr val="3366FF"/>
            </a:solidFill>
            <a:round/>
            <a:headEnd/>
            <a:tailEnd/>
          </a:ln>
        </p:spPr>
        <p:txBody>
          <a:bodyPr/>
          <a:lstStyle/>
          <a:p>
            <a:endParaRPr lang="zh-CN" altLang="en-US"/>
          </a:p>
        </p:txBody>
      </p:sp>
      <p:sp>
        <p:nvSpPr>
          <p:cNvPr id="1051" name="Line 52"/>
          <p:cNvSpPr>
            <a:spLocks noChangeShapeType="1"/>
          </p:cNvSpPr>
          <p:nvPr/>
        </p:nvSpPr>
        <p:spPr bwMode="auto">
          <a:xfrm>
            <a:off x="4617846" y="6084295"/>
            <a:ext cx="269190" cy="0"/>
          </a:xfrm>
          <a:prstGeom prst="line">
            <a:avLst/>
          </a:prstGeom>
          <a:noFill/>
          <a:ln w="28575">
            <a:solidFill>
              <a:srgbClr val="FF00FF"/>
            </a:solidFill>
            <a:prstDash val="sysDot"/>
            <a:round/>
            <a:headEnd/>
            <a:tailEnd/>
          </a:ln>
        </p:spPr>
        <p:txBody>
          <a:bodyPr/>
          <a:lstStyle/>
          <a:p>
            <a:endParaRPr lang="zh-CN" altLang="en-US"/>
          </a:p>
        </p:txBody>
      </p:sp>
      <p:sp>
        <p:nvSpPr>
          <p:cNvPr id="1052" name="Line 54"/>
          <p:cNvSpPr>
            <a:spLocks noChangeShapeType="1"/>
          </p:cNvSpPr>
          <p:nvPr/>
        </p:nvSpPr>
        <p:spPr bwMode="auto">
          <a:xfrm>
            <a:off x="1746058" y="6084295"/>
            <a:ext cx="231775" cy="0"/>
          </a:xfrm>
          <a:prstGeom prst="line">
            <a:avLst/>
          </a:prstGeom>
          <a:noFill/>
          <a:ln w="28575">
            <a:solidFill>
              <a:srgbClr val="3366FF"/>
            </a:solidFill>
            <a:round/>
            <a:headEnd/>
            <a:tailEnd/>
          </a:ln>
        </p:spPr>
        <p:txBody>
          <a:bodyPr/>
          <a:lstStyle/>
          <a:p>
            <a:endParaRPr lang="zh-CN" altLang="en-US"/>
          </a:p>
        </p:txBody>
      </p:sp>
      <p:sp>
        <p:nvSpPr>
          <p:cNvPr id="1053" name="Line 55"/>
          <p:cNvSpPr>
            <a:spLocks noChangeShapeType="1"/>
          </p:cNvSpPr>
          <p:nvPr/>
        </p:nvSpPr>
        <p:spPr bwMode="auto">
          <a:xfrm>
            <a:off x="1460308" y="4534995"/>
            <a:ext cx="247650" cy="0"/>
          </a:xfrm>
          <a:prstGeom prst="line">
            <a:avLst/>
          </a:prstGeom>
          <a:noFill/>
          <a:ln w="28575">
            <a:solidFill>
              <a:srgbClr val="3366FF"/>
            </a:solidFill>
            <a:round/>
            <a:headEnd/>
            <a:tailEnd/>
          </a:ln>
        </p:spPr>
        <p:txBody>
          <a:bodyPr/>
          <a:lstStyle/>
          <a:p>
            <a:endParaRPr lang="zh-CN" altLang="en-US"/>
          </a:p>
        </p:txBody>
      </p:sp>
      <p:sp>
        <p:nvSpPr>
          <p:cNvPr id="1054" name="Freeform 56"/>
          <p:cNvSpPr>
            <a:spLocks/>
          </p:cNvSpPr>
          <p:nvPr/>
        </p:nvSpPr>
        <p:spPr bwMode="auto">
          <a:xfrm flipV="1">
            <a:off x="2051720" y="4509017"/>
            <a:ext cx="287338" cy="44450"/>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1055" name="Line 57"/>
          <p:cNvSpPr>
            <a:spLocks noChangeShapeType="1"/>
          </p:cNvSpPr>
          <p:nvPr/>
        </p:nvSpPr>
        <p:spPr bwMode="auto">
          <a:xfrm>
            <a:off x="5494145" y="4534995"/>
            <a:ext cx="228600" cy="0"/>
          </a:xfrm>
          <a:prstGeom prst="line">
            <a:avLst/>
          </a:prstGeom>
          <a:noFill/>
          <a:ln w="28575">
            <a:solidFill>
              <a:srgbClr val="3366FF"/>
            </a:solidFill>
            <a:round/>
            <a:headEnd/>
            <a:tailEnd/>
          </a:ln>
        </p:spPr>
        <p:txBody>
          <a:bodyPr/>
          <a:lstStyle/>
          <a:p>
            <a:endParaRPr lang="zh-CN" altLang="en-US"/>
          </a:p>
        </p:txBody>
      </p:sp>
      <p:sp>
        <p:nvSpPr>
          <p:cNvPr id="1056" name="Line 58"/>
          <p:cNvSpPr>
            <a:spLocks noChangeShapeType="1"/>
          </p:cNvSpPr>
          <p:nvPr/>
        </p:nvSpPr>
        <p:spPr bwMode="auto">
          <a:xfrm>
            <a:off x="1466655" y="5677275"/>
            <a:ext cx="228600" cy="0"/>
          </a:xfrm>
          <a:prstGeom prst="line">
            <a:avLst/>
          </a:prstGeom>
          <a:noFill/>
          <a:ln w="28575">
            <a:solidFill>
              <a:srgbClr val="3366FF"/>
            </a:solidFill>
            <a:round/>
            <a:headEnd/>
            <a:tailEnd/>
          </a:ln>
        </p:spPr>
        <p:txBody>
          <a:bodyPr/>
          <a:lstStyle/>
          <a:p>
            <a:endParaRPr lang="zh-CN" altLang="en-US"/>
          </a:p>
        </p:txBody>
      </p:sp>
      <p:sp>
        <p:nvSpPr>
          <p:cNvPr id="1057" name="Line 59"/>
          <p:cNvSpPr>
            <a:spLocks noChangeShapeType="1"/>
          </p:cNvSpPr>
          <p:nvPr/>
        </p:nvSpPr>
        <p:spPr bwMode="auto">
          <a:xfrm>
            <a:off x="5490970" y="5684923"/>
            <a:ext cx="228600" cy="0"/>
          </a:xfrm>
          <a:prstGeom prst="line">
            <a:avLst/>
          </a:prstGeom>
          <a:noFill/>
          <a:ln w="28575">
            <a:solidFill>
              <a:srgbClr val="3366FF"/>
            </a:solidFill>
            <a:round/>
            <a:headEnd/>
            <a:tailEnd/>
          </a:ln>
        </p:spPr>
        <p:txBody>
          <a:bodyPr/>
          <a:lstStyle/>
          <a:p>
            <a:endParaRPr lang="zh-CN" altLang="en-US"/>
          </a:p>
        </p:txBody>
      </p:sp>
      <p:sp>
        <p:nvSpPr>
          <p:cNvPr id="1058" name="Line 62"/>
          <p:cNvSpPr>
            <a:spLocks noChangeShapeType="1"/>
          </p:cNvSpPr>
          <p:nvPr/>
        </p:nvSpPr>
        <p:spPr bwMode="auto">
          <a:xfrm>
            <a:off x="5984683" y="5109381"/>
            <a:ext cx="198437" cy="0"/>
          </a:xfrm>
          <a:prstGeom prst="line">
            <a:avLst/>
          </a:prstGeom>
          <a:noFill/>
          <a:ln w="28575">
            <a:solidFill>
              <a:srgbClr val="FF00FF"/>
            </a:solidFill>
            <a:prstDash val="sysDot"/>
            <a:round/>
            <a:headEnd/>
            <a:tailEnd/>
          </a:ln>
        </p:spPr>
        <p:txBody>
          <a:bodyPr/>
          <a:lstStyle/>
          <a:p>
            <a:endParaRPr lang="zh-CN" altLang="en-US"/>
          </a:p>
        </p:txBody>
      </p:sp>
      <p:sp>
        <p:nvSpPr>
          <p:cNvPr id="1059" name="Line 63"/>
          <p:cNvSpPr>
            <a:spLocks noChangeShapeType="1"/>
          </p:cNvSpPr>
          <p:nvPr/>
        </p:nvSpPr>
        <p:spPr bwMode="auto">
          <a:xfrm flipH="1">
            <a:off x="1601670" y="4582043"/>
            <a:ext cx="601588" cy="835930"/>
          </a:xfrm>
          <a:prstGeom prst="line">
            <a:avLst/>
          </a:prstGeom>
          <a:noFill/>
          <a:ln w="28575">
            <a:solidFill>
              <a:schemeClr val="accent2"/>
            </a:solidFill>
            <a:round/>
            <a:headEnd w="sm" len="sm"/>
            <a:tailEnd type="triangle" w="med" len="lg"/>
          </a:ln>
        </p:spPr>
        <p:txBody>
          <a:bodyPr/>
          <a:lstStyle/>
          <a:p>
            <a:endParaRPr lang="zh-CN" altLang="en-US"/>
          </a:p>
        </p:txBody>
      </p:sp>
      <p:sp>
        <p:nvSpPr>
          <p:cNvPr id="1063" name="Rectangle 2"/>
          <p:cNvSpPr>
            <a:spLocks noChangeArrowheads="1"/>
          </p:cNvSpPr>
          <p:nvPr/>
        </p:nvSpPr>
        <p:spPr bwMode="auto">
          <a:xfrm>
            <a:off x="0" y="0"/>
            <a:ext cx="9144000" cy="0"/>
          </a:xfrm>
          <a:prstGeom prst="rect">
            <a:avLst/>
          </a:prstGeom>
          <a:noFill/>
          <a:ln w="9525">
            <a:noFill/>
            <a:miter lim="800000"/>
            <a:headEnd/>
            <a:tailEnd/>
          </a:ln>
        </p:spPr>
        <p:txBody>
          <a:bodyPr anchor="ctr">
            <a:spAutoFit/>
          </a:bodyPr>
          <a:lstStyle/>
          <a:p>
            <a:endParaRPr lang="zh-CN" altLang="en-US"/>
          </a:p>
        </p:txBody>
      </p:sp>
      <p:sp>
        <p:nvSpPr>
          <p:cNvPr id="1064" name="Rectangle 4"/>
          <p:cNvSpPr>
            <a:spLocks noChangeArrowheads="1"/>
          </p:cNvSpPr>
          <p:nvPr/>
        </p:nvSpPr>
        <p:spPr bwMode="auto">
          <a:xfrm>
            <a:off x="0" y="0"/>
            <a:ext cx="9144000" cy="0"/>
          </a:xfrm>
          <a:prstGeom prst="rect">
            <a:avLst/>
          </a:prstGeom>
          <a:noFill/>
          <a:ln w="9525">
            <a:noFill/>
            <a:miter lim="800000"/>
            <a:headEnd/>
            <a:tailEnd/>
          </a:ln>
        </p:spPr>
        <p:txBody>
          <a:bodyPr anchor="ctr">
            <a:spAutoFit/>
          </a:bodyPr>
          <a:lstStyle/>
          <a:p>
            <a:endParaRPr lang="zh-CN" altLang="en-US"/>
          </a:p>
        </p:txBody>
      </p:sp>
      <p:graphicFrame>
        <p:nvGraphicFramePr>
          <p:cNvPr id="1026" name="Object 3"/>
          <p:cNvGraphicFramePr>
            <a:graphicFrameLocks noChangeAspect="1"/>
          </p:cNvGraphicFramePr>
          <p:nvPr>
            <p:extLst>
              <p:ext uri="{D42A27DB-BD31-4B8C-83A1-F6EECF244321}">
                <p14:modId xmlns:p14="http://schemas.microsoft.com/office/powerpoint/2010/main" val="1703030844"/>
              </p:ext>
            </p:extLst>
          </p:nvPr>
        </p:nvGraphicFramePr>
        <p:xfrm>
          <a:off x="941247" y="1538790"/>
          <a:ext cx="7996238" cy="2284412"/>
        </p:xfrm>
        <a:graphic>
          <a:graphicData uri="http://schemas.openxmlformats.org/presentationml/2006/ole">
            <mc:AlternateContent xmlns:mc="http://schemas.openxmlformats.org/markup-compatibility/2006">
              <mc:Choice xmlns:v="urn:schemas-microsoft-com:vml" Requires="v">
                <p:oleObj spid="_x0000_s1142" name="Visio" r:id="rId4" imgW="3981342" imgH="1295336" progId="Visio.Drawing.11">
                  <p:embed/>
                </p:oleObj>
              </mc:Choice>
              <mc:Fallback>
                <p:oleObj name="Visio" r:id="rId4" imgW="3981342" imgH="1295336" progId="Visio.Drawing.11">
                  <p:embed/>
                  <p:pic>
                    <p:nvPicPr>
                      <p:cNvPr id="0" name="Object 3"/>
                      <p:cNvPicPr>
                        <a:picLocks noChangeAspect="1" noChangeArrowheads="1"/>
                      </p:cNvPicPr>
                      <p:nvPr/>
                    </p:nvPicPr>
                    <p:blipFill>
                      <a:blip r:embed="rId5"/>
                      <a:srcRect/>
                      <a:stretch>
                        <a:fillRect/>
                      </a:stretch>
                    </p:blipFill>
                    <p:spPr bwMode="auto">
                      <a:xfrm>
                        <a:off x="941247" y="1538790"/>
                        <a:ext cx="7996238" cy="2284412"/>
                      </a:xfrm>
                      <a:prstGeom prst="rect">
                        <a:avLst/>
                      </a:prstGeom>
                      <a:noFill/>
                      <a:extLst/>
                    </p:spPr>
                  </p:pic>
                </p:oleObj>
              </mc:Fallback>
            </mc:AlternateContent>
          </a:graphicData>
        </a:graphic>
      </p:graphicFrame>
      <p:sp>
        <p:nvSpPr>
          <p:cNvPr id="1065" name="Freeform 56"/>
          <p:cNvSpPr>
            <a:spLocks/>
          </p:cNvSpPr>
          <p:nvPr/>
        </p:nvSpPr>
        <p:spPr bwMode="auto">
          <a:xfrm flipV="1">
            <a:off x="3158933" y="6084295"/>
            <a:ext cx="287337" cy="46038"/>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1066" name="Freeform 56"/>
          <p:cNvSpPr>
            <a:spLocks/>
          </p:cNvSpPr>
          <p:nvPr/>
        </p:nvSpPr>
        <p:spPr bwMode="auto">
          <a:xfrm flipV="1">
            <a:off x="5943408" y="5153400"/>
            <a:ext cx="287337" cy="46037"/>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1067" name="Freeform 56"/>
          <p:cNvSpPr>
            <a:spLocks/>
          </p:cNvSpPr>
          <p:nvPr/>
        </p:nvSpPr>
        <p:spPr bwMode="auto">
          <a:xfrm flipV="1">
            <a:off x="5583045" y="5157662"/>
            <a:ext cx="287338" cy="46037"/>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1068" name="Line 63"/>
          <p:cNvSpPr>
            <a:spLocks noChangeShapeType="1"/>
          </p:cNvSpPr>
          <p:nvPr/>
        </p:nvSpPr>
        <p:spPr bwMode="auto">
          <a:xfrm flipH="1" flipV="1">
            <a:off x="5583045" y="4544889"/>
            <a:ext cx="139700" cy="252413"/>
          </a:xfrm>
          <a:prstGeom prst="line">
            <a:avLst/>
          </a:prstGeom>
          <a:noFill/>
          <a:ln w="28575">
            <a:solidFill>
              <a:schemeClr val="accent2"/>
            </a:solidFill>
            <a:round/>
            <a:headEnd w="sm" len="sm"/>
            <a:tailEnd type="triangle" w="med" len="lg"/>
          </a:ln>
        </p:spPr>
        <p:txBody>
          <a:bodyPr/>
          <a:lstStyle/>
          <a:p>
            <a:endParaRPr lang="zh-CN" altLang="en-US"/>
          </a:p>
        </p:txBody>
      </p:sp>
      <p:sp>
        <p:nvSpPr>
          <p:cNvPr id="1069" name="Line 63"/>
          <p:cNvSpPr>
            <a:spLocks noChangeShapeType="1"/>
          </p:cNvSpPr>
          <p:nvPr/>
        </p:nvSpPr>
        <p:spPr bwMode="auto">
          <a:xfrm flipH="1">
            <a:off x="5629082" y="5232918"/>
            <a:ext cx="355600" cy="185054"/>
          </a:xfrm>
          <a:prstGeom prst="line">
            <a:avLst/>
          </a:prstGeom>
          <a:noFill/>
          <a:ln w="28575">
            <a:solidFill>
              <a:schemeClr val="accent2"/>
            </a:solidFill>
            <a:round/>
            <a:headEnd w="sm" len="sm"/>
            <a:tailEnd type="triangle" w="med" len="lg"/>
          </a:ln>
        </p:spPr>
        <p:txBody>
          <a:bodyPr/>
          <a:lstStyle/>
          <a:p>
            <a:endParaRPr lang="zh-CN" altLang="en-US"/>
          </a:p>
        </p:txBody>
      </p:sp>
      <p:sp>
        <p:nvSpPr>
          <p:cNvPr id="1070" name="Line 3"/>
          <p:cNvSpPr>
            <a:spLocks noChangeShapeType="1"/>
          </p:cNvSpPr>
          <p:nvPr/>
        </p:nvSpPr>
        <p:spPr bwMode="auto">
          <a:xfrm>
            <a:off x="4887035" y="2978950"/>
            <a:ext cx="0" cy="629670"/>
          </a:xfrm>
          <a:prstGeom prst="line">
            <a:avLst/>
          </a:prstGeom>
          <a:noFill/>
          <a:ln w="76200">
            <a:solidFill>
              <a:srgbClr val="006600"/>
            </a:solidFill>
            <a:round/>
            <a:headEnd/>
            <a:tailEnd type="stealth" w="lg" len="lg"/>
          </a:ln>
        </p:spPr>
        <p:txBody>
          <a:bodyPr/>
          <a:lstStyle/>
          <a:p>
            <a:endParaRPr lang="zh-CN" altLang="en-US"/>
          </a:p>
        </p:txBody>
      </p:sp>
      <p:sp>
        <p:nvSpPr>
          <p:cNvPr id="1071" name="Line 63"/>
          <p:cNvSpPr>
            <a:spLocks noChangeShapeType="1"/>
          </p:cNvSpPr>
          <p:nvPr/>
        </p:nvSpPr>
        <p:spPr bwMode="auto">
          <a:xfrm flipV="1">
            <a:off x="6464108" y="6084295"/>
            <a:ext cx="538162" cy="0"/>
          </a:xfrm>
          <a:prstGeom prst="line">
            <a:avLst/>
          </a:prstGeom>
          <a:noFill/>
          <a:ln w="28575">
            <a:solidFill>
              <a:schemeClr val="accent2"/>
            </a:solidFill>
            <a:round/>
            <a:headEnd w="sm" len="sm"/>
            <a:tailEnd type="triangle" w="med" len="lg"/>
          </a:ln>
        </p:spPr>
        <p:txBody>
          <a:bodyPr/>
          <a:lstStyle/>
          <a:p>
            <a:endParaRPr lang="zh-CN" altLang="en-US"/>
          </a:p>
        </p:txBody>
      </p:sp>
      <p:sp>
        <p:nvSpPr>
          <p:cNvPr id="8" name="矩形 7"/>
          <p:cNvSpPr/>
          <p:nvPr/>
        </p:nvSpPr>
        <p:spPr>
          <a:xfrm>
            <a:off x="2254099" y="4735112"/>
            <a:ext cx="2452916" cy="492443"/>
          </a:xfrm>
          <a:prstGeom prst="rect">
            <a:avLst/>
          </a:prstGeom>
          <a:solidFill>
            <a:srgbClr val="FFFF00"/>
          </a:solidFill>
          <a:ln>
            <a:solidFill>
              <a:schemeClr val="accent2"/>
            </a:solidFill>
          </a:ln>
        </p:spPr>
        <p:txBody>
          <a:bodyPr wrap="none">
            <a:spAutoFit/>
          </a:bodyPr>
          <a:lstStyle/>
          <a:p>
            <a:r>
              <a:rPr lang="zh-CN" altLang="en-US" sz="2600" b="1" dirty="0">
                <a:solidFill>
                  <a:srgbClr val="FF0000"/>
                </a:solidFill>
              </a:rPr>
              <a:t>外键不取null值</a:t>
            </a:r>
          </a:p>
        </p:txBody>
      </p:sp>
      <p:sp>
        <p:nvSpPr>
          <p:cNvPr id="37" name="矩形 36"/>
          <p:cNvSpPr/>
          <p:nvPr/>
        </p:nvSpPr>
        <p:spPr>
          <a:xfrm>
            <a:off x="2254099" y="5302865"/>
            <a:ext cx="2440092" cy="477054"/>
          </a:xfrm>
          <a:prstGeom prst="rect">
            <a:avLst/>
          </a:prstGeom>
          <a:solidFill>
            <a:srgbClr val="FFFF00"/>
          </a:solidFill>
          <a:ln>
            <a:solidFill>
              <a:schemeClr val="accent2"/>
            </a:solidFill>
          </a:ln>
        </p:spPr>
        <p:txBody>
          <a:bodyPr wrap="none">
            <a:spAutoFit/>
          </a:bodyPr>
          <a:lstStyle/>
          <a:p>
            <a:r>
              <a:rPr lang="zh-CN" altLang="en-US" sz="2500" b="1" dirty="0">
                <a:solidFill>
                  <a:srgbClr val="FF0000"/>
                </a:solidFill>
              </a:rPr>
              <a:t>模式个数尽量少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9" name="Rectangle 3"/>
          <p:cNvSpPr>
            <a:spLocks noGrp="1" noChangeArrowheads="1"/>
          </p:cNvSpPr>
          <p:nvPr>
            <p:ph type="title"/>
          </p:nvPr>
        </p:nvSpPr>
        <p:spPr/>
        <p:txBody>
          <a:bodyPr/>
          <a:lstStyle/>
          <a:p>
            <a:r>
              <a:rPr lang="zh-CN" altLang="en-US"/>
              <a:t>11.4 逻辑设计 </a:t>
            </a:r>
            <a:endParaRPr lang="zh-CN" altLang="en-US" dirty="0"/>
          </a:p>
        </p:txBody>
      </p:sp>
      <p:pic>
        <p:nvPicPr>
          <p:cNvPr id="36873" name="内容占位符 11" descr="Fig-cd.jpg"/>
          <p:cNvPicPr>
            <a:picLocks noGrp="1" noChangeAspect="1"/>
          </p:cNvPicPr>
          <p:nvPr>
            <p:ph idx="1"/>
          </p:nvPr>
        </p:nvPicPr>
        <p:blipFill>
          <a:blip r:embed="rId3" cstate="print"/>
          <a:srcRect/>
          <a:stretch>
            <a:fillRect/>
          </a:stretch>
        </p:blipFill>
        <p:spPr>
          <a:xfrm>
            <a:off x="701675" y="2016193"/>
            <a:ext cx="8145463" cy="3590788"/>
          </a:xfrm>
        </p:spPr>
      </p:pic>
      <p:sp>
        <p:nvSpPr>
          <p:cNvPr id="12"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3"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27</a:t>
            </a:fld>
            <a:endParaRPr lang="en-US" altLang="zh-CN"/>
          </a:p>
        </p:txBody>
      </p:sp>
      <p:sp>
        <p:nvSpPr>
          <p:cNvPr id="36872" name="矩形 12"/>
          <p:cNvSpPr>
            <a:spLocks noChangeArrowheads="1"/>
          </p:cNvSpPr>
          <p:nvPr/>
        </p:nvSpPr>
        <p:spPr bwMode="auto">
          <a:xfrm>
            <a:off x="701570" y="1268958"/>
            <a:ext cx="3230563" cy="631825"/>
          </a:xfrm>
          <a:prstGeom prst="rect">
            <a:avLst/>
          </a:prstGeom>
          <a:noFill/>
          <a:ln w="9525">
            <a:noFill/>
            <a:miter lim="800000"/>
            <a:headEnd/>
            <a:tailEnd/>
          </a:ln>
        </p:spPr>
        <p:txBody>
          <a:bodyPr wrap="none">
            <a:spAutoFit/>
          </a:bodyPr>
          <a:lstStyle/>
          <a:p>
            <a:pPr>
              <a:lnSpc>
                <a:spcPct val="125000"/>
              </a:lnSpc>
            </a:pPr>
            <a:r>
              <a:rPr lang="en-US" altLang="zh-CN" sz="2800" b="1" dirty="0">
                <a:ea typeface="黑体" pitchFamily="2" charset="-122"/>
              </a:rPr>
              <a:t>1:1</a:t>
            </a:r>
            <a:r>
              <a:rPr lang="zh-CN" altLang="en-US" sz="2800" b="1" dirty="0">
                <a:ea typeface="黑体" pitchFamily="2" charset="-122"/>
              </a:rPr>
              <a:t>联系转换举例：</a:t>
            </a:r>
          </a:p>
        </p:txBody>
      </p:sp>
      <p:sp>
        <p:nvSpPr>
          <p:cNvPr id="16" name="矩形 15"/>
          <p:cNvSpPr/>
          <p:nvPr/>
        </p:nvSpPr>
        <p:spPr>
          <a:xfrm>
            <a:off x="3829274" y="5886734"/>
            <a:ext cx="2452916" cy="492443"/>
          </a:xfrm>
          <a:prstGeom prst="rect">
            <a:avLst/>
          </a:prstGeom>
          <a:solidFill>
            <a:srgbClr val="FFFF00"/>
          </a:solidFill>
          <a:ln>
            <a:solidFill>
              <a:schemeClr val="accent2"/>
            </a:solidFill>
          </a:ln>
        </p:spPr>
        <p:txBody>
          <a:bodyPr wrap="none">
            <a:spAutoFit/>
          </a:bodyPr>
          <a:lstStyle/>
          <a:p>
            <a:r>
              <a:rPr lang="zh-CN" altLang="en-US" sz="2600" b="1" dirty="0">
                <a:solidFill>
                  <a:srgbClr val="FF0000"/>
                </a:solidFill>
              </a:rPr>
              <a:t>外键不取null值</a:t>
            </a:r>
          </a:p>
        </p:txBody>
      </p:sp>
      <p:sp>
        <p:nvSpPr>
          <p:cNvPr id="17" name="矩形 16"/>
          <p:cNvSpPr/>
          <p:nvPr/>
        </p:nvSpPr>
        <p:spPr>
          <a:xfrm>
            <a:off x="6432031" y="5902123"/>
            <a:ext cx="2440092" cy="477054"/>
          </a:xfrm>
          <a:prstGeom prst="rect">
            <a:avLst/>
          </a:prstGeom>
          <a:solidFill>
            <a:srgbClr val="FFFF00"/>
          </a:solidFill>
          <a:ln>
            <a:solidFill>
              <a:schemeClr val="accent2"/>
            </a:solidFill>
          </a:ln>
        </p:spPr>
        <p:txBody>
          <a:bodyPr wrap="none">
            <a:spAutoFit/>
          </a:bodyPr>
          <a:lstStyle/>
          <a:p>
            <a:r>
              <a:rPr lang="zh-CN" altLang="en-US" sz="2500" b="1" dirty="0">
                <a:solidFill>
                  <a:srgbClr val="FF0000"/>
                </a:solidFill>
              </a:rPr>
              <a:t>模式个数尽量少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46175" name="Rectangle 63"/>
          <p:cNvSpPr>
            <a:spLocks noGrp="1" noChangeArrowheads="1"/>
          </p:cNvSpPr>
          <p:nvPr>
            <p:ph type="title"/>
          </p:nvPr>
        </p:nvSpPr>
        <p:spPr/>
        <p:txBody>
          <a:bodyPr/>
          <a:lstStyle/>
          <a:p>
            <a:r>
              <a:rPr lang="zh-CN" altLang="en-US"/>
              <a:t>11.4 逻辑设计 </a:t>
            </a:r>
            <a:endParaRPr lang="zh-CN" altLang="en-US" dirty="0"/>
          </a:p>
        </p:txBody>
      </p:sp>
      <p:sp>
        <p:nvSpPr>
          <p:cNvPr id="2054" name="Rectangle 2"/>
          <p:cNvSpPr>
            <a:spLocks noGrp="1" noChangeArrowheads="1"/>
          </p:cNvSpPr>
          <p:nvPr>
            <p:ph type="body" idx="1"/>
          </p:nvPr>
        </p:nvSpPr>
        <p:spPr/>
        <p:txBody>
          <a:bodyPr/>
          <a:lstStyle/>
          <a:p>
            <a:pPr lvl="1"/>
            <a:r>
              <a:rPr lang="zh-CN" altLang="en-US" b="1" dirty="0"/>
              <a:t>1:</a:t>
            </a:r>
            <a:r>
              <a:rPr lang="en-US" altLang="zh-CN" b="1" dirty="0"/>
              <a:t>N</a:t>
            </a:r>
            <a:r>
              <a:rPr lang="zh-CN" altLang="en-US" b="1" dirty="0"/>
              <a:t>联系的转换： </a:t>
            </a:r>
          </a:p>
        </p:txBody>
      </p:sp>
      <p:sp>
        <p:nvSpPr>
          <p:cNvPr id="28"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29"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30"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28</a:t>
            </a:fld>
            <a:endParaRPr lang="en-US" altLang="zh-CN"/>
          </a:p>
        </p:txBody>
      </p:sp>
      <p:graphicFrame>
        <p:nvGraphicFramePr>
          <p:cNvPr id="346143" name="Group 31"/>
          <p:cNvGraphicFramePr>
            <a:graphicFrameLocks noGrp="1"/>
          </p:cNvGraphicFramePr>
          <p:nvPr>
            <p:extLst>
              <p:ext uri="{D42A27DB-BD31-4B8C-83A1-F6EECF244321}">
                <p14:modId xmlns:p14="http://schemas.microsoft.com/office/powerpoint/2010/main" val="389186216"/>
              </p:ext>
            </p:extLst>
          </p:nvPr>
        </p:nvGraphicFramePr>
        <p:xfrm>
          <a:off x="960592" y="3734998"/>
          <a:ext cx="7751868" cy="2799347"/>
        </p:xfrm>
        <a:graphic>
          <a:graphicData uri="http://schemas.openxmlformats.org/drawingml/2006/table">
            <a:tbl>
              <a:tblPr/>
              <a:tblGrid>
                <a:gridCol w="3869540">
                  <a:extLst>
                    <a:ext uri="{9D8B030D-6E8A-4147-A177-3AD203B41FA5}">
                      <a16:colId xmlns:a16="http://schemas.microsoft.com/office/drawing/2014/main" val="20000"/>
                    </a:ext>
                  </a:extLst>
                </a:gridCol>
                <a:gridCol w="3882328">
                  <a:extLst>
                    <a:ext uri="{9D8B030D-6E8A-4147-A177-3AD203B41FA5}">
                      <a16:colId xmlns:a16="http://schemas.microsoft.com/office/drawing/2014/main" val="20001"/>
                    </a:ext>
                  </a:extLst>
                </a:gridCol>
              </a:tblGrid>
              <a:tr h="452598">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zh-CN" altLang="en-US" sz="2200" b="1" i="0" u="none" strike="noStrike" cap="none" normalizeH="0" baseline="0" dirty="0">
                          <a:ln>
                            <a:noFill/>
                          </a:ln>
                          <a:solidFill>
                            <a:schemeClr val="tx1"/>
                          </a:solidFill>
                          <a:effectLst/>
                          <a:latin typeface="黑体" pitchFamily="2" charset="-122"/>
                          <a:ea typeface="黑体" pitchFamily="2" charset="-122"/>
                        </a:rPr>
                        <a:t>若</a:t>
                      </a:r>
                      <a:r>
                        <a:rPr kumimoji="0" lang="en-US" altLang="zh-CN" sz="2200" b="1" i="0" u="none" strike="noStrike" cap="none" normalizeH="0" baseline="0" dirty="0">
                          <a:ln>
                            <a:noFill/>
                          </a:ln>
                          <a:solidFill>
                            <a:schemeClr val="tx1"/>
                          </a:solidFill>
                          <a:effectLst/>
                          <a:latin typeface="黑体" pitchFamily="2" charset="-122"/>
                          <a:ea typeface="黑体" pitchFamily="2" charset="-122"/>
                        </a:rPr>
                        <a:t>E2</a:t>
                      </a:r>
                      <a:r>
                        <a:rPr kumimoji="0" lang="zh-CN" altLang="en-US" sz="2200" b="1" i="0" u="none" strike="noStrike" cap="none" normalizeH="0" baseline="0" dirty="0">
                          <a:ln>
                            <a:noFill/>
                          </a:ln>
                          <a:solidFill>
                            <a:schemeClr val="tx1"/>
                          </a:solidFill>
                          <a:effectLst/>
                          <a:latin typeface="黑体" pitchFamily="2" charset="-122"/>
                          <a:ea typeface="黑体" pitchFamily="2" charset="-122"/>
                        </a:rPr>
                        <a:t>是全参与的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0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zh-CN" altLang="en-US" sz="2200" b="1" i="0" u="none" strike="noStrike" cap="none" normalizeH="0" baseline="0" dirty="0">
                          <a:ln>
                            <a:noFill/>
                          </a:ln>
                          <a:solidFill>
                            <a:schemeClr val="tx1"/>
                          </a:solidFill>
                          <a:effectLst/>
                          <a:latin typeface="黑体" pitchFamily="2" charset="-122"/>
                          <a:ea typeface="黑体" pitchFamily="2" charset="-122"/>
                        </a:rPr>
                        <a:t>若</a:t>
                      </a:r>
                      <a:r>
                        <a:rPr kumimoji="0" lang="en-US" altLang="zh-CN" sz="2200" b="1" i="0" u="none" strike="noStrike" cap="none" normalizeH="0" baseline="0" dirty="0">
                          <a:ln>
                            <a:noFill/>
                          </a:ln>
                          <a:solidFill>
                            <a:schemeClr val="tx1"/>
                          </a:solidFill>
                          <a:effectLst/>
                          <a:latin typeface="黑体" pitchFamily="2" charset="-122"/>
                          <a:ea typeface="黑体" pitchFamily="2" charset="-122"/>
                        </a:rPr>
                        <a:t>E2</a:t>
                      </a:r>
                      <a:r>
                        <a:rPr kumimoji="0" lang="zh-CN" altLang="en-US" sz="2200" b="1" i="0" u="none" strike="noStrike" cap="none" normalizeH="0" baseline="0" dirty="0">
                          <a:ln>
                            <a:noFill/>
                          </a:ln>
                          <a:solidFill>
                            <a:schemeClr val="tx1"/>
                          </a:solidFill>
                          <a:effectLst/>
                          <a:latin typeface="黑体" pitchFamily="2" charset="-122"/>
                          <a:ea typeface="黑体" pitchFamily="2" charset="-122"/>
                        </a:rPr>
                        <a:t>不是全参与的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0000"/>
                      </a:schemeClr>
                    </a:solidFill>
                  </a:tcPr>
                </a:tc>
                <a:extLst>
                  <a:ext uri="{0D108BD9-81ED-4DB2-BD59-A6C34878D82A}">
                    <a16:rowId xmlns:a16="http://schemas.microsoft.com/office/drawing/2014/main" val="10000"/>
                  </a:ext>
                </a:extLst>
              </a:tr>
              <a:tr h="561611">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黑体" pitchFamily="2" charset="-122"/>
                        </a:rPr>
                        <a:t>R1 (k, a) </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R1</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k</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a</a:t>
                      </a:r>
                      <a:r>
                        <a:rPr kumimoji="0" lang="en-US" altLang="zh-CN" sz="2200" b="1" i="0" u="none" strike="noStrike" cap="none" normalizeH="0" baseline="0" dirty="0">
                          <a:ln>
                            <a:noFill/>
                          </a:ln>
                          <a:solidFill>
                            <a:schemeClr val="tx1"/>
                          </a:solidFill>
                          <a:effectLst/>
                          <a:latin typeface="+mn-lt"/>
                          <a:ea typeface="宋体" pitchFamily="2" charset="-122"/>
                        </a:rPr>
                        <a:t>)</a:t>
                      </a:r>
                      <a:r>
                        <a:rPr kumimoji="0" lang="en-US" altLang="zh-CN" sz="2200" b="1" i="0" u="none" strike="noStrike" cap="none" normalizeH="0" baseline="0" dirty="0">
                          <a:ln>
                            <a:noFill/>
                          </a:ln>
                          <a:solidFill>
                            <a:schemeClr val="tx1"/>
                          </a:solidFill>
                          <a:effectLst/>
                          <a:latin typeface="+mn-lt"/>
                          <a:ea typeface="黑体" pitchFamily="2" charset="-122"/>
                        </a:rPr>
                        <a:t> </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5075">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R12</a:t>
                      </a:r>
                      <a:r>
                        <a:rPr kumimoji="0" lang="en-US" altLang="zh-CN" sz="2200" b="1" i="0" u="none" strike="noStrike" cap="none" normalizeH="0" baseline="0" dirty="0">
                          <a:ln>
                            <a:noFill/>
                          </a:ln>
                          <a:solidFill>
                            <a:schemeClr val="tx1"/>
                          </a:solidFill>
                          <a:effectLst/>
                          <a:latin typeface="+mn-lt"/>
                          <a:ea typeface="宋体" pitchFamily="2" charset="-122"/>
                          <a:cs typeface="+mn-cs"/>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h</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k</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s</a:t>
                      </a:r>
                      <a:r>
                        <a:rPr kumimoji="0" lang="en-US" altLang="zh-CN" sz="2200" b="1" i="0" u="none" strike="noStrike" cap="none" normalizeH="0" baseline="0" dirty="0">
                          <a:ln>
                            <a:noFill/>
                          </a:ln>
                          <a:solidFill>
                            <a:schemeClr val="tx1"/>
                          </a:solidFill>
                          <a:effectLst/>
                          <a:latin typeface="+mn-lt"/>
                          <a:ea typeface="宋体" pitchFamily="2" charset="-122"/>
                        </a:rPr>
                        <a:t>)</a:t>
                      </a:r>
                      <a:r>
                        <a:rPr kumimoji="0" lang="en-US" altLang="zh-CN" sz="2200" b="1" i="0" u="none" strike="noStrike" cap="none" normalizeH="0" baseline="0" dirty="0">
                          <a:ln>
                            <a:noFill/>
                          </a:ln>
                          <a:solidFill>
                            <a:schemeClr val="tx1"/>
                          </a:solidFill>
                          <a:effectLst/>
                          <a:latin typeface="+mn-lt"/>
                          <a:ea typeface="黑体" pitchFamily="2" charset="-122"/>
                        </a:rPr>
                        <a:t> </a:t>
                      </a:r>
                      <a:r>
                        <a:rPr kumimoji="0" lang="en-US" altLang="zh-CN" sz="2200" b="1" i="0" u="none" strike="noStrike" cap="none" normalizeH="0" baseline="0" dirty="0">
                          <a:ln>
                            <a:noFill/>
                          </a:ln>
                          <a:solidFill>
                            <a:schemeClr val="accent2"/>
                          </a:solidFill>
                          <a:effectLst/>
                          <a:latin typeface="+mn-lt"/>
                          <a:ea typeface="黑体" pitchFamily="2" charset="-122"/>
                        </a:rPr>
                        <a:t>【</a:t>
                      </a:r>
                      <a:r>
                        <a:rPr kumimoji="0" lang="zh-CN" altLang="en-US" sz="2200" b="1" i="0" u="none" strike="noStrike" cap="none" normalizeH="0" baseline="0" dirty="0">
                          <a:ln>
                            <a:noFill/>
                          </a:ln>
                          <a:solidFill>
                            <a:schemeClr val="accent2"/>
                          </a:solidFill>
                          <a:effectLst/>
                          <a:latin typeface="+mn-lt"/>
                          <a:ea typeface="黑体" pitchFamily="2" charset="-122"/>
                        </a:rPr>
                        <a:t>表示了联系</a:t>
                      </a:r>
                      <a:r>
                        <a:rPr kumimoji="0" lang="en-US" altLang="zh-CN" sz="2200" b="1" i="0" u="none" strike="noStrike" cap="none" normalizeH="0" baseline="0" dirty="0">
                          <a:ln>
                            <a:noFill/>
                          </a:ln>
                          <a:solidFill>
                            <a:schemeClr val="accent2"/>
                          </a:solidFill>
                          <a:effectLst/>
                          <a:latin typeface="+mn-lt"/>
                          <a:ea typeface="黑体" pitchFamily="2" charset="-122"/>
                        </a:rPr>
                        <a:t>】</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5768">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R2</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h</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b, </a:t>
                      </a:r>
                      <a:r>
                        <a:rPr kumimoji="0" lang="en-US" altLang="zh-CN" sz="2200" b="1" i="0" u="none" strike="noStrike" cap="none" normalizeH="0" baseline="0" dirty="0">
                          <a:ln>
                            <a:noFill/>
                          </a:ln>
                          <a:solidFill>
                            <a:schemeClr val="tx1"/>
                          </a:solidFill>
                          <a:effectLst/>
                          <a:latin typeface="+mn-lt"/>
                          <a:ea typeface="黑体" pitchFamily="2" charset="-122"/>
                        </a:rPr>
                        <a:t>k, s</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a:t>
                      </a:r>
                      <a:r>
                        <a:rPr kumimoji="0" lang="en-US" altLang="zh-CN" sz="2200" b="1" i="0" u="none" strike="noStrike" cap="none" normalizeH="0" baseline="0" dirty="0">
                          <a:ln>
                            <a:noFill/>
                          </a:ln>
                          <a:solidFill>
                            <a:schemeClr val="tx1"/>
                          </a:solidFill>
                          <a:effectLst/>
                          <a:latin typeface="+mn-lt"/>
                          <a:ea typeface="黑体" pitchFamily="2" charset="-122"/>
                        </a:rPr>
                        <a:t> </a:t>
                      </a:r>
                      <a:r>
                        <a:rPr kumimoji="0" lang="en-US" altLang="zh-CN" sz="2200" b="1" i="0" u="none" strike="noStrike" cap="none" normalizeH="0" baseline="0" dirty="0">
                          <a:ln>
                            <a:noFill/>
                          </a:ln>
                          <a:solidFill>
                            <a:schemeClr val="accent2"/>
                          </a:solidFill>
                          <a:effectLst/>
                          <a:latin typeface="+mn-lt"/>
                          <a:ea typeface="黑体" pitchFamily="2" charset="-122"/>
                        </a:rPr>
                        <a:t>【</a:t>
                      </a:r>
                      <a:r>
                        <a:rPr kumimoji="0" lang="zh-CN" altLang="en-US" sz="2200" b="1" i="0" u="none" strike="noStrike" cap="none" normalizeH="0" baseline="0" dirty="0">
                          <a:ln>
                            <a:noFill/>
                          </a:ln>
                          <a:solidFill>
                            <a:schemeClr val="accent2"/>
                          </a:solidFill>
                          <a:effectLst/>
                          <a:latin typeface="+mn-lt"/>
                          <a:ea typeface="黑体" pitchFamily="2" charset="-122"/>
                        </a:rPr>
                        <a:t>表示了联系</a:t>
                      </a:r>
                      <a:r>
                        <a:rPr kumimoji="0" lang="en-US" altLang="zh-CN" sz="2200" b="1" i="0" u="none" strike="noStrike" cap="none" normalizeH="0" baseline="0" dirty="0">
                          <a:ln>
                            <a:noFill/>
                          </a:ln>
                          <a:solidFill>
                            <a:schemeClr val="accent2"/>
                          </a:solidFill>
                          <a:effectLst/>
                          <a:latin typeface="+mn-lt"/>
                          <a:ea typeface="黑体" pitchFamily="2" charset="-122"/>
                        </a:rPr>
                        <a:t>】</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R2</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h</a:t>
                      </a:r>
                      <a:r>
                        <a:rPr kumimoji="0" lang="en-US" altLang="zh-CN" sz="2200" b="1" i="0" u="none" strike="noStrike" cap="none" normalizeH="0" baseline="0" dirty="0">
                          <a:ln>
                            <a:noFill/>
                          </a:ln>
                          <a:solidFill>
                            <a:schemeClr val="tx1"/>
                          </a:solidFill>
                          <a:effectLst/>
                          <a:latin typeface="+mn-lt"/>
                          <a:ea typeface="宋体" pitchFamily="2" charset="-122"/>
                          <a:cs typeface="+mn-cs"/>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b</a:t>
                      </a:r>
                      <a:r>
                        <a:rPr kumimoji="0" lang="en-US" altLang="zh-CN" sz="2200" b="1" i="0" u="none" strike="noStrike" cap="none" normalizeH="0" baseline="0" dirty="0">
                          <a:ln>
                            <a:noFill/>
                          </a:ln>
                          <a:solidFill>
                            <a:schemeClr val="tx1"/>
                          </a:solidFill>
                          <a:effectLst/>
                          <a:latin typeface="+mn-lt"/>
                          <a:ea typeface="宋体" pitchFamily="2" charset="-122"/>
                          <a:cs typeface="+mn-cs"/>
                        </a:rPr>
                        <a:t>)</a:t>
                      </a:r>
                      <a:r>
                        <a:rPr kumimoji="0" lang="en-US" altLang="zh-CN" sz="2200" b="1" i="0" u="none" strike="noStrike" cap="none" normalizeH="0" baseline="0" dirty="0">
                          <a:ln>
                            <a:noFill/>
                          </a:ln>
                          <a:solidFill>
                            <a:schemeClr val="tx1"/>
                          </a:solidFill>
                          <a:effectLst/>
                          <a:latin typeface="+mn-lt"/>
                          <a:ea typeface="黑体" pitchFamily="2" charset="-122"/>
                        </a:rPr>
                        <a:t> </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4295">
                <a:tc gridSpan="2">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zh-CN" altLang="en-US" sz="2200" b="1" i="0" u="none" strike="noStrike" cap="none" normalizeH="0" baseline="0" dirty="0">
                          <a:ln>
                            <a:noFill/>
                          </a:ln>
                          <a:solidFill>
                            <a:schemeClr val="tx1"/>
                          </a:solidFill>
                          <a:effectLst/>
                          <a:latin typeface="+mn-lt"/>
                          <a:ea typeface="宋体" pitchFamily="2" charset="-122"/>
                        </a:rPr>
                        <a:t>注：</a:t>
                      </a:r>
                      <a:r>
                        <a:rPr kumimoji="0" lang="zh-CN" altLang="en-US" sz="2200" b="1" i="0" u="none" strike="noStrike" cap="none" normalizeH="0" baseline="0" dirty="0">
                          <a:ln>
                            <a:noFill/>
                          </a:ln>
                          <a:solidFill>
                            <a:schemeClr val="tx1"/>
                          </a:solidFill>
                          <a:effectLst/>
                          <a:latin typeface="+mn-lt"/>
                          <a:ea typeface="宋体" pitchFamily="2" charset="-122"/>
                          <a:cs typeface="Times New Roman" pitchFamily="18" charset="0"/>
                        </a:rPr>
                        <a:t>       </a:t>
                      </a:r>
                      <a:r>
                        <a:rPr kumimoji="0" lang="en-US" altLang="zh-CN" sz="2200" b="1" i="0" u="none" strike="noStrike" cap="none" normalizeH="0" baseline="0" dirty="0">
                          <a:ln>
                            <a:noFill/>
                          </a:ln>
                          <a:solidFill>
                            <a:srgbClr val="0000FF"/>
                          </a:solidFill>
                          <a:effectLst/>
                          <a:latin typeface="+mn-lt"/>
                          <a:ea typeface="宋体" pitchFamily="2" charset="-122"/>
                          <a:cs typeface="Times New Roman" pitchFamily="18" charset="0"/>
                        </a:rPr>
                        <a:t>PK</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              </a:t>
                      </a:r>
                      <a:r>
                        <a:rPr kumimoji="0" lang="en-US" altLang="zh-CN" sz="2200" b="1" i="0" u="none" strike="noStrike" cap="none" normalizeH="0" baseline="0" dirty="0">
                          <a:ln>
                            <a:noFill/>
                          </a:ln>
                          <a:solidFill>
                            <a:srgbClr val="FF0000"/>
                          </a:solidFill>
                          <a:effectLst/>
                          <a:latin typeface="+mn-lt"/>
                          <a:ea typeface="宋体" pitchFamily="2" charset="-122"/>
                          <a:cs typeface="Times New Roman" pitchFamily="18" charset="0"/>
                        </a:rPr>
                        <a:t>FK</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          </a:t>
                      </a:r>
                      <a:r>
                        <a:rPr kumimoji="0" lang="zh-CN" altLang="en-US" sz="2200" b="1" i="0" u="none" strike="noStrike" cap="none" normalizeH="0" baseline="0" dirty="0">
                          <a:ln>
                            <a:noFill/>
                          </a:ln>
                          <a:solidFill>
                            <a:srgbClr val="FF00FF"/>
                          </a:solidFill>
                          <a:effectLst/>
                          <a:latin typeface="+mn-lt"/>
                          <a:ea typeface="宋体" pitchFamily="2" charset="-122"/>
                        </a:rPr>
                        <a:t>       </a:t>
                      </a:r>
                      <a:r>
                        <a:rPr kumimoji="0" lang="zh-CN" altLang="en-US" sz="2200" b="1" i="0" u="none" strike="noStrike" cap="none" normalizeH="0" baseline="0" dirty="0">
                          <a:ln>
                            <a:noFill/>
                          </a:ln>
                          <a:solidFill>
                            <a:schemeClr val="accent2"/>
                          </a:solidFill>
                          <a:effectLst/>
                          <a:latin typeface="+mn-lt"/>
                          <a:ea typeface="宋体" pitchFamily="2" charset="-122"/>
                        </a:rPr>
                        <a:t>键引用</a:t>
                      </a:r>
                      <a:endParaRPr kumimoji="0" lang="zh-CN" altLang="en-US" sz="2200" b="1" i="0" u="none" strike="noStrike" cap="none" normalizeH="0" baseline="0" dirty="0">
                        <a:ln>
                          <a:noFill/>
                        </a:ln>
                        <a:solidFill>
                          <a:schemeClr val="accent2"/>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2074" name="Line 56"/>
          <p:cNvSpPr>
            <a:spLocks noChangeShapeType="1"/>
          </p:cNvSpPr>
          <p:nvPr/>
        </p:nvSpPr>
        <p:spPr bwMode="auto">
          <a:xfrm>
            <a:off x="5427817" y="4567715"/>
            <a:ext cx="228600" cy="0"/>
          </a:xfrm>
          <a:prstGeom prst="line">
            <a:avLst/>
          </a:prstGeom>
          <a:noFill/>
          <a:ln w="28575">
            <a:solidFill>
              <a:srgbClr val="3366FF"/>
            </a:solidFill>
            <a:round/>
            <a:headEnd/>
            <a:tailEnd/>
          </a:ln>
        </p:spPr>
        <p:txBody>
          <a:bodyPr/>
          <a:lstStyle/>
          <a:p>
            <a:endParaRPr lang="zh-CN" altLang="en-US"/>
          </a:p>
        </p:txBody>
      </p:sp>
      <p:graphicFrame>
        <p:nvGraphicFramePr>
          <p:cNvPr id="2050" name="Object 1"/>
          <p:cNvGraphicFramePr>
            <a:graphicFrameLocks noChangeAspect="1"/>
          </p:cNvGraphicFramePr>
          <p:nvPr>
            <p:extLst>
              <p:ext uri="{D42A27DB-BD31-4B8C-83A1-F6EECF244321}">
                <p14:modId xmlns:p14="http://schemas.microsoft.com/office/powerpoint/2010/main" val="1823605583"/>
              </p:ext>
            </p:extLst>
          </p:nvPr>
        </p:nvGraphicFramePr>
        <p:xfrm>
          <a:off x="914400" y="1590969"/>
          <a:ext cx="7996237" cy="2284412"/>
        </p:xfrm>
        <a:graphic>
          <a:graphicData uri="http://schemas.openxmlformats.org/presentationml/2006/ole">
            <mc:AlternateContent xmlns:mc="http://schemas.openxmlformats.org/markup-compatibility/2006">
              <mc:Choice xmlns:v="urn:schemas-microsoft-com:vml" Requires="v">
                <p:oleObj spid="_x0000_s2164" name="Visio" r:id="rId4" imgW="3981342" imgH="1295336" progId="Visio.Drawing.11">
                  <p:embed/>
                </p:oleObj>
              </mc:Choice>
              <mc:Fallback>
                <p:oleObj name="Visio" r:id="rId4" imgW="3981342" imgH="1295336" progId="Visio.Drawing.11">
                  <p:embed/>
                  <p:pic>
                    <p:nvPicPr>
                      <p:cNvPr id="0" name="Object 1"/>
                      <p:cNvPicPr>
                        <a:picLocks noChangeAspect="1" noChangeArrowheads="1"/>
                      </p:cNvPicPr>
                      <p:nvPr/>
                    </p:nvPicPr>
                    <p:blipFill>
                      <a:blip r:embed="rId5"/>
                      <a:srcRect/>
                      <a:stretch>
                        <a:fillRect/>
                      </a:stretch>
                    </p:blipFill>
                    <p:spPr bwMode="auto">
                      <a:xfrm>
                        <a:off x="914400" y="1590969"/>
                        <a:ext cx="7996237" cy="2284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9" name="Line 54"/>
          <p:cNvSpPr>
            <a:spLocks noChangeShapeType="1"/>
          </p:cNvSpPr>
          <p:nvPr/>
        </p:nvSpPr>
        <p:spPr bwMode="auto">
          <a:xfrm>
            <a:off x="1781330" y="6144823"/>
            <a:ext cx="231775" cy="0"/>
          </a:xfrm>
          <a:prstGeom prst="line">
            <a:avLst/>
          </a:prstGeom>
          <a:noFill/>
          <a:ln w="28575">
            <a:solidFill>
              <a:srgbClr val="3366FF"/>
            </a:solidFill>
            <a:round/>
            <a:headEnd/>
            <a:tailEnd/>
          </a:ln>
        </p:spPr>
        <p:txBody>
          <a:bodyPr/>
          <a:lstStyle/>
          <a:p>
            <a:endParaRPr lang="zh-CN" altLang="en-US"/>
          </a:p>
        </p:txBody>
      </p:sp>
      <p:sp>
        <p:nvSpPr>
          <p:cNvPr id="2080" name="Freeform 56"/>
          <p:cNvSpPr>
            <a:spLocks/>
          </p:cNvSpPr>
          <p:nvPr/>
        </p:nvSpPr>
        <p:spPr bwMode="auto">
          <a:xfrm flipV="1">
            <a:off x="3267230" y="6143236"/>
            <a:ext cx="287337" cy="46037"/>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2081" name="Line 63"/>
          <p:cNvSpPr>
            <a:spLocks noChangeShapeType="1"/>
          </p:cNvSpPr>
          <p:nvPr/>
        </p:nvSpPr>
        <p:spPr bwMode="auto">
          <a:xfrm flipV="1">
            <a:off x="4707092" y="6189273"/>
            <a:ext cx="538163" cy="0"/>
          </a:xfrm>
          <a:prstGeom prst="line">
            <a:avLst/>
          </a:prstGeom>
          <a:noFill/>
          <a:ln w="28575">
            <a:solidFill>
              <a:schemeClr val="accent2"/>
            </a:solidFill>
            <a:round/>
            <a:headEnd w="sm" len="sm"/>
            <a:tailEnd type="triangle" w="med" len="lg"/>
          </a:ln>
        </p:spPr>
        <p:txBody>
          <a:bodyPr/>
          <a:lstStyle/>
          <a:p>
            <a:endParaRPr lang="zh-CN" altLang="en-US"/>
          </a:p>
        </p:txBody>
      </p:sp>
      <p:sp>
        <p:nvSpPr>
          <p:cNvPr id="2082" name="Line 55"/>
          <p:cNvSpPr>
            <a:spLocks noChangeShapeType="1"/>
          </p:cNvSpPr>
          <p:nvPr/>
        </p:nvSpPr>
        <p:spPr bwMode="auto">
          <a:xfrm>
            <a:off x="1557492" y="4581833"/>
            <a:ext cx="247650" cy="0"/>
          </a:xfrm>
          <a:prstGeom prst="line">
            <a:avLst/>
          </a:prstGeom>
          <a:noFill/>
          <a:ln w="28575">
            <a:solidFill>
              <a:srgbClr val="3366FF"/>
            </a:solidFill>
            <a:round/>
            <a:headEnd/>
            <a:tailEnd/>
          </a:ln>
        </p:spPr>
        <p:txBody>
          <a:bodyPr/>
          <a:lstStyle/>
          <a:p>
            <a:endParaRPr lang="zh-CN" altLang="en-US"/>
          </a:p>
        </p:txBody>
      </p:sp>
      <p:sp>
        <p:nvSpPr>
          <p:cNvPr id="2083" name="Line 55"/>
          <p:cNvSpPr>
            <a:spLocks noChangeShapeType="1"/>
          </p:cNvSpPr>
          <p:nvPr/>
        </p:nvSpPr>
        <p:spPr bwMode="auto">
          <a:xfrm>
            <a:off x="1557492" y="5803511"/>
            <a:ext cx="247650" cy="0"/>
          </a:xfrm>
          <a:prstGeom prst="line">
            <a:avLst/>
          </a:prstGeom>
          <a:noFill/>
          <a:ln w="28575">
            <a:solidFill>
              <a:srgbClr val="3366FF"/>
            </a:solidFill>
            <a:round/>
            <a:headEnd/>
            <a:tailEnd/>
          </a:ln>
        </p:spPr>
        <p:txBody>
          <a:bodyPr/>
          <a:lstStyle/>
          <a:p>
            <a:endParaRPr lang="zh-CN" altLang="en-US"/>
          </a:p>
        </p:txBody>
      </p:sp>
      <p:sp>
        <p:nvSpPr>
          <p:cNvPr id="2084" name="Line 63"/>
          <p:cNvSpPr>
            <a:spLocks noChangeShapeType="1"/>
          </p:cNvSpPr>
          <p:nvPr/>
        </p:nvSpPr>
        <p:spPr bwMode="auto">
          <a:xfrm flipH="1" flipV="1">
            <a:off x="1646389" y="4615049"/>
            <a:ext cx="630355" cy="843947"/>
          </a:xfrm>
          <a:prstGeom prst="line">
            <a:avLst/>
          </a:prstGeom>
          <a:noFill/>
          <a:ln w="28575">
            <a:solidFill>
              <a:schemeClr val="accent2"/>
            </a:solidFill>
            <a:round/>
            <a:headEnd w="sm" len="sm"/>
            <a:tailEnd type="triangle" w="med" len="lg"/>
          </a:ln>
        </p:spPr>
        <p:txBody>
          <a:bodyPr/>
          <a:lstStyle/>
          <a:p>
            <a:endParaRPr lang="zh-CN" altLang="en-US"/>
          </a:p>
        </p:txBody>
      </p:sp>
      <p:sp>
        <p:nvSpPr>
          <p:cNvPr id="2085" name="Freeform 56"/>
          <p:cNvSpPr>
            <a:spLocks/>
          </p:cNvSpPr>
          <p:nvPr/>
        </p:nvSpPr>
        <p:spPr bwMode="auto">
          <a:xfrm flipV="1">
            <a:off x="2186142" y="5803511"/>
            <a:ext cx="287338" cy="46037"/>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2086" name="Line 54"/>
          <p:cNvSpPr>
            <a:spLocks noChangeShapeType="1"/>
          </p:cNvSpPr>
          <p:nvPr/>
        </p:nvSpPr>
        <p:spPr bwMode="auto">
          <a:xfrm>
            <a:off x="5562755" y="5154223"/>
            <a:ext cx="231775" cy="0"/>
          </a:xfrm>
          <a:prstGeom prst="line">
            <a:avLst/>
          </a:prstGeom>
          <a:noFill/>
          <a:ln w="28575">
            <a:solidFill>
              <a:srgbClr val="3366FF"/>
            </a:solidFill>
            <a:round/>
            <a:headEnd/>
            <a:tailEnd/>
          </a:ln>
        </p:spPr>
        <p:txBody>
          <a:bodyPr/>
          <a:lstStyle/>
          <a:p>
            <a:endParaRPr lang="zh-CN" altLang="en-US"/>
          </a:p>
        </p:txBody>
      </p:sp>
      <p:sp>
        <p:nvSpPr>
          <p:cNvPr id="2087" name="Freeform 56"/>
          <p:cNvSpPr>
            <a:spLocks/>
          </p:cNvSpPr>
          <p:nvPr/>
        </p:nvSpPr>
        <p:spPr bwMode="auto">
          <a:xfrm flipV="1">
            <a:off x="5516717" y="5198673"/>
            <a:ext cx="287338" cy="46038"/>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2088" name="Freeform 56"/>
          <p:cNvSpPr>
            <a:spLocks/>
          </p:cNvSpPr>
          <p:nvPr/>
        </p:nvSpPr>
        <p:spPr bwMode="auto">
          <a:xfrm flipV="1">
            <a:off x="5877080" y="5198673"/>
            <a:ext cx="287337" cy="46038"/>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2089" name="Line 56"/>
          <p:cNvSpPr>
            <a:spLocks noChangeShapeType="1"/>
          </p:cNvSpPr>
          <p:nvPr/>
        </p:nvSpPr>
        <p:spPr bwMode="auto">
          <a:xfrm>
            <a:off x="5427817" y="5803511"/>
            <a:ext cx="228600" cy="0"/>
          </a:xfrm>
          <a:prstGeom prst="line">
            <a:avLst/>
          </a:prstGeom>
          <a:noFill/>
          <a:ln w="28575">
            <a:solidFill>
              <a:srgbClr val="3366FF"/>
            </a:solidFill>
            <a:round/>
            <a:headEnd/>
            <a:tailEnd/>
          </a:ln>
        </p:spPr>
        <p:txBody>
          <a:bodyPr/>
          <a:lstStyle/>
          <a:p>
            <a:endParaRPr lang="zh-CN" altLang="en-US"/>
          </a:p>
        </p:txBody>
      </p:sp>
      <p:sp>
        <p:nvSpPr>
          <p:cNvPr id="2090" name="Line 63"/>
          <p:cNvSpPr>
            <a:spLocks noChangeShapeType="1"/>
          </p:cNvSpPr>
          <p:nvPr/>
        </p:nvSpPr>
        <p:spPr bwMode="auto">
          <a:xfrm flipH="1" flipV="1">
            <a:off x="5588732" y="4615050"/>
            <a:ext cx="333418" cy="224848"/>
          </a:xfrm>
          <a:prstGeom prst="line">
            <a:avLst/>
          </a:prstGeom>
          <a:noFill/>
          <a:ln w="28575">
            <a:solidFill>
              <a:schemeClr val="accent2"/>
            </a:solidFill>
            <a:round/>
            <a:headEnd w="sm" len="sm"/>
            <a:tailEnd type="triangle" w="med" len="lg"/>
          </a:ln>
        </p:spPr>
        <p:txBody>
          <a:bodyPr/>
          <a:lstStyle/>
          <a:p>
            <a:endParaRPr lang="zh-CN" altLang="en-US"/>
          </a:p>
        </p:txBody>
      </p:sp>
      <p:sp>
        <p:nvSpPr>
          <p:cNvPr id="2091" name="Line 63"/>
          <p:cNvSpPr>
            <a:spLocks noChangeShapeType="1"/>
          </p:cNvSpPr>
          <p:nvPr/>
        </p:nvSpPr>
        <p:spPr bwMode="auto">
          <a:xfrm flipH="1">
            <a:off x="5516717" y="5244711"/>
            <a:ext cx="168275" cy="314325"/>
          </a:xfrm>
          <a:prstGeom prst="line">
            <a:avLst/>
          </a:prstGeom>
          <a:noFill/>
          <a:ln w="28575">
            <a:solidFill>
              <a:schemeClr val="accent2"/>
            </a:solidFill>
            <a:round/>
            <a:headEnd w="sm" len="sm"/>
            <a:tailEnd type="triangle" w="med" len="lg"/>
          </a:ln>
        </p:spPr>
        <p:txBody>
          <a:bodyPr/>
          <a:lstStyle/>
          <a:p>
            <a:endParaRPr lang="zh-CN" altLang="en-US"/>
          </a:p>
        </p:txBody>
      </p:sp>
      <p:sp>
        <p:nvSpPr>
          <p:cNvPr id="31" name="Line 3"/>
          <p:cNvSpPr>
            <a:spLocks noChangeShapeType="1"/>
          </p:cNvSpPr>
          <p:nvPr/>
        </p:nvSpPr>
        <p:spPr bwMode="auto">
          <a:xfrm>
            <a:off x="4887035" y="2978950"/>
            <a:ext cx="0" cy="629670"/>
          </a:xfrm>
          <a:prstGeom prst="line">
            <a:avLst/>
          </a:prstGeom>
          <a:noFill/>
          <a:ln w="76200">
            <a:solidFill>
              <a:srgbClr val="006600"/>
            </a:solidFill>
            <a:round/>
            <a:headEnd/>
            <a:tailEnd type="stealth" w="lg" len="lg"/>
          </a:ln>
        </p:spPr>
        <p:txBody>
          <a:bodyPr/>
          <a:lstStyle/>
          <a:p>
            <a:endParaRPr lang="zh-CN" altLang="en-US"/>
          </a:p>
        </p:txBody>
      </p:sp>
      <p:sp>
        <p:nvSpPr>
          <p:cNvPr id="33" name="矩形 32"/>
          <p:cNvSpPr/>
          <p:nvPr/>
        </p:nvSpPr>
        <p:spPr>
          <a:xfrm>
            <a:off x="2254099" y="4859468"/>
            <a:ext cx="2452916" cy="492443"/>
          </a:xfrm>
          <a:prstGeom prst="rect">
            <a:avLst/>
          </a:prstGeom>
          <a:solidFill>
            <a:srgbClr val="FFFF00"/>
          </a:solidFill>
          <a:ln>
            <a:solidFill>
              <a:schemeClr val="accent2"/>
            </a:solidFill>
          </a:ln>
        </p:spPr>
        <p:txBody>
          <a:bodyPr wrap="none">
            <a:spAutoFit/>
          </a:bodyPr>
          <a:lstStyle/>
          <a:p>
            <a:r>
              <a:rPr lang="zh-CN" altLang="en-US" sz="2600" b="1" dirty="0">
                <a:solidFill>
                  <a:srgbClr val="FF0000"/>
                </a:solidFill>
              </a:rPr>
              <a:t>外键不取null值</a:t>
            </a:r>
          </a:p>
        </p:txBody>
      </p:sp>
      <p:sp>
        <p:nvSpPr>
          <p:cNvPr id="34" name="矩形 33"/>
          <p:cNvSpPr/>
          <p:nvPr/>
        </p:nvSpPr>
        <p:spPr>
          <a:xfrm>
            <a:off x="2254099" y="4221322"/>
            <a:ext cx="2440092" cy="477054"/>
          </a:xfrm>
          <a:prstGeom prst="rect">
            <a:avLst/>
          </a:prstGeom>
          <a:solidFill>
            <a:srgbClr val="FFFF00"/>
          </a:solidFill>
          <a:ln>
            <a:solidFill>
              <a:schemeClr val="accent2"/>
            </a:solidFill>
          </a:ln>
        </p:spPr>
        <p:txBody>
          <a:bodyPr wrap="none">
            <a:spAutoFit/>
          </a:bodyPr>
          <a:lstStyle/>
          <a:p>
            <a:r>
              <a:rPr lang="zh-CN" altLang="en-US" sz="2500" b="1" dirty="0">
                <a:solidFill>
                  <a:srgbClr val="FF0000"/>
                </a:solidFill>
              </a:rPr>
              <a:t>模式个数尽量少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9" name="Rectangle 3"/>
          <p:cNvSpPr>
            <a:spLocks noGrp="1" noChangeArrowheads="1"/>
          </p:cNvSpPr>
          <p:nvPr>
            <p:ph type="title"/>
          </p:nvPr>
        </p:nvSpPr>
        <p:spPr/>
        <p:txBody>
          <a:bodyPr/>
          <a:lstStyle/>
          <a:p>
            <a:r>
              <a:rPr lang="zh-CN" altLang="en-US"/>
              <a:t>11.4 逻辑设计 </a:t>
            </a:r>
            <a:endParaRPr lang="zh-CN" altLang="en-US" dirty="0"/>
          </a:p>
        </p:txBody>
      </p:sp>
      <p:pic>
        <p:nvPicPr>
          <p:cNvPr id="37897" name="内容占位符 13" descr="Fig-ef.jpg"/>
          <p:cNvPicPr>
            <a:picLocks noGrp="1" noChangeAspect="1"/>
          </p:cNvPicPr>
          <p:nvPr>
            <p:ph idx="1"/>
          </p:nvPr>
        </p:nvPicPr>
        <p:blipFill>
          <a:blip r:embed="rId3" cstate="print"/>
          <a:srcRect/>
          <a:stretch>
            <a:fillRect/>
          </a:stretch>
        </p:blipFill>
        <p:spPr>
          <a:xfrm>
            <a:off x="701675" y="2151719"/>
            <a:ext cx="8145463" cy="3319737"/>
          </a:xfrm>
        </p:spPr>
      </p:pic>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29</a:t>
            </a:fld>
            <a:endParaRPr lang="en-US" altLang="zh-CN"/>
          </a:p>
        </p:txBody>
      </p:sp>
      <p:sp>
        <p:nvSpPr>
          <p:cNvPr id="37896" name="矩形 12"/>
          <p:cNvSpPr>
            <a:spLocks noChangeArrowheads="1"/>
          </p:cNvSpPr>
          <p:nvPr/>
        </p:nvSpPr>
        <p:spPr bwMode="auto">
          <a:xfrm>
            <a:off x="723642" y="1318324"/>
            <a:ext cx="3289300" cy="631825"/>
          </a:xfrm>
          <a:prstGeom prst="rect">
            <a:avLst/>
          </a:prstGeom>
          <a:noFill/>
          <a:ln w="9525">
            <a:noFill/>
            <a:miter lim="800000"/>
            <a:headEnd/>
            <a:tailEnd/>
          </a:ln>
        </p:spPr>
        <p:txBody>
          <a:bodyPr wrap="none">
            <a:spAutoFit/>
          </a:bodyPr>
          <a:lstStyle/>
          <a:p>
            <a:pPr>
              <a:lnSpc>
                <a:spcPct val="125000"/>
              </a:lnSpc>
            </a:pPr>
            <a:r>
              <a:rPr lang="en-US" altLang="zh-CN" sz="2800" b="1" dirty="0">
                <a:ea typeface="黑体" pitchFamily="2" charset="-122"/>
              </a:rPr>
              <a:t>1:N</a:t>
            </a:r>
            <a:r>
              <a:rPr lang="zh-CN" altLang="en-US" sz="2800" b="1" dirty="0">
                <a:ea typeface="黑体" pitchFamily="2" charset="-122"/>
              </a:rPr>
              <a:t>联系转换举例：</a:t>
            </a:r>
          </a:p>
        </p:txBody>
      </p:sp>
      <p:sp>
        <p:nvSpPr>
          <p:cNvPr id="10" name="矩形 9"/>
          <p:cNvSpPr/>
          <p:nvPr/>
        </p:nvSpPr>
        <p:spPr>
          <a:xfrm>
            <a:off x="3829274" y="5886734"/>
            <a:ext cx="2452916" cy="492443"/>
          </a:xfrm>
          <a:prstGeom prst="rect">
            <a:avLst/>
          </a:prstGeom>
          <a:solidFill>
            <a:srgbClr val="FFFF00"/>
          </a:solidFill>
          <a:ln>
            <a:solidFill>
              <a:schemeClr val="accent2"/>
            </a:solidFill>
          </a:ln>
        </p:spPr>
        <p:txBody>
          <a:bodyPr wrap="none">
            <a:spAutoFit/>
          </a:bodyPr>
          <a:lstStyle/>
          <a:p>
            <a:r>
              <a:rPr lang="zh-CN" altLang="en-US" sz="2600" b="1" dirty="0">
                <a:solidFill>
                  <a:srgbClr val="FF0000"/>
                </a:solidFill>
              </a:rPr>
              <a:t>外键不取null值</a:t>
            </a:r>
          </a:p>
        </p:txBody>
      </p:sp>
      <p:sp>
        <p:nvSpPr>
          <p:cNvPr id="11" name="矩形 10"/>
          <p:cNvSpPr/>
          <p:nvPr/>
        </p:nvSpPr>
        <p:spPr>
          <a:xfrm>
            <a:off x="6432031" y="5902123"/>
            <a:ext cx="2440092" cy="477054"/>
          </a:xfrm>
          <a:prstGeom prst="rect">
            <a:avLst/>
          </a:prstGeom>
          <a:solidFill>
            <a:srgbClr val="FFFF00"/>
          </a:solidFill>
          <a:ln>
            <a:solidFill>
              <a:schemeClr val="accent2"/>
            </a:solidFill>
          </a:ln>
        </p:spPr>
        <p:txBody>
          <a:bodyPr wrap="none">
            <a:spAutoFit/>
          </a:bodyPr>
          <a:lstStyle/>
          <a:p>
            <a:r>
              <a:rPr lang="zh-CN" altLang="en-US" sz="2500" b="1" dirty="0">
                <a:solidFill>
                  <a:srgbClr val="FF0000"/>
                </a:solidFill>
              </a:rPr>
              <a:t>模式个数尽量少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68964" name="Rectangle 4"/>
          <p:cNvSpPr>
            <a:spLocks noGrp="1" noChangeArrowheads="1"/>
          </p:cNvSpPr>
          <p:nvPr>
            <p:ph type="title"/>
          </p:nvPr>
        </p:nvSpPr>
        <p:spPr/>
        <p:txBody>
          <a:bodyPr/>
          <a:lstStyle/>
          <a:p>
            <a:r>
              <a:rPr lang="zh-CN" altLang="en-US"/>
              <a:t>11.1 概述 </a:t>
            </a:r>
            <a:endParaRPr lang="zh-CN" altLang="en-US" dirty="0"/>
          </a:p>
        </p:txBody>
      </p:sp>
      <p:sp>
        <p:nvSpPr>
          <p:cNvPr id="15366" name="Rectangle 5"/>
          <p:cNvSpPr>
            <a:spLocks noGrp="1" noChangeArrowheads="1"/>
          </p:cNvSpPr>
          <p:nvPr>
            <p:ph type="body" idx="1"/>
          </p:nvPr>
        </p:nvSpPr>
        <p:spPr/>
        <p:txBody>
          <a:bodyPr/>
          <a:lstStyle/>
          <a:p>
            <a:r>
              <a:rPr lang="zh-CN" altLang="en-US" dirty="0"/>
              <a:t>概念回顾：</a:t>
            </a:r>
            <a:endParaRPr lang="en-US" altLang="zh-CN" dirty="0"/>
          </a:p>
          <a:p>
            <a:pPr lvl="1"/>
            <a:r>
              <a:rPr lang="zh-CN" altLang="en-US" sz="2200" dirty="0"/>
              <a:t>数据库生命周期</a:t>
            </a:r>
          </a:p>
        </p:txBody>
      </p:sp>
      <p:sp>
        <p:nvSpPr>
          <p:cNvPr id="64"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65"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66"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3</a:t>
            </a:fld>
            <a:endParaRPr lang="en-US" altLang="zh-CN"/>
          </a:p>
        </p:txBody>
      </p:sp>
      <p:grpSp>
        <p:nvGrpSpPr>
          <p:cNvPr id="15367" name="Group 45"/>
          <p:cNvGrpSpPr>
            <a:grpSpLocks noChangeAspect="1"/>
          </p:cNvGrpSpPr>
          <p:nvPr/>
        </p:nvGrpSpPr>
        <p:grpSpPr bwMode="auto">
          <a:xfrm>
            <a:off x="3880187" y="1276468"/>
            <a:ext cx="4967288" cy="5103812"/>
            <a:chOff x="2039" y="5655"/>
            <a:chExt cx="7824" cy="8037"/>
          </a:xfrm>
        </p:grpSpPr>
        <p:sp>
          <p:nvSpPr>
            <p:cNvPr id="15383" name="AutoShape 46"/>
            <p:cNvSpPr>
              <a:spLocks noChangeAspect="1" noChangeArrowheads="1"/>
            </p:cNvSpPr>
            <p:nvPr/>
          </p:nvSpPr>
          <p:spPr bwMode="auto">
            <a:xfrm>
              <a:off x="2039" y="5655"/>
              <a:ext cx="7824" cy="8037"/>
            </a:xfrm>
            <a:prstGeom prst="rect">
              <a:avLst/>
            </a:prstGeom>
            <a:solidFill>
              <a:srgbClr val="FFFF99"/>
            </a:solidFill>
            <a:ln w="9525">
              <a:noFill/>
              <a:miter lim="800000"/>
              <a:headEnd/>
              <a:tailEnd/>
            </a:ln>
          </p:spPr>
          <p:txBody>
            <a:bodyPr/>
            <a:lstStyle/>
            <a:p>
              <a:endParaRPr lang="zh-CN" altLang="en-US" b="1"/>
            </a:p>
          </p:txBody>
        </p:sp>
        <p:grpSp>
          <p:nvGrpSpPr>
            <p:cNvPr id="15384" name="Group 47"/>
            <p:cNvGrpSpPr>
              <a:grpSpLocks/>
            </p:cNvGrpSpPr>
            <p:nvPr/>
          </p:nvGrpSpPr>
          <p:grpSpPr bwMode="auto">
            <a:xfrm>
              <a:off x="2503" y="5883"/>
              <a:ext cx="6960" cy="7570"/>
              <a:chOff x="2295" y="6155"/>
              <a:chExt cx="6960" cy="7570"/>
            </a:xfrm>
          </p:grpSpPr>
          <p:sp>
            <p:nvSpPr>
              <p:cNvPr id="15385" name="Text Box 48"/>
              <p:cNvSpPr txBox="1">
                <a:spLocks noChangeArrowheads="1"/>
              </p:cNvSpPr>
              <p:nvPr/>
            </p:nvSpPr>
            <p:spPr bwMode="auto">
              <a:xfrm>
                <a:off x="4735" y="8595"/>
                <a:ext cx="2384" cy="2370"/>
              </a:xfrm>
              <a:prstGeom prst="rect">
                <a:avLst/>
              </a:prstGeom>
              <a:noFill/>
              <a:ln w="9525">
                <a:solidFill>
                  <a:srgbClr val="000000"/>
                </a:solidFill>
                <a:miter lim="800000"/>
                <a:headEnd/>
                <a:tailEnd/>
              </a:ln>
            </p:spPr>
            <p:txBody>
              <a:bodyPr/>
              <a:lstStyle/>
              <a:p>
                <a:pPr algn="just"/>
                <a:endParaRPr lang="en-US" altLang="zh-CN" sz="1000" b="1" dirty="0">
                  <a:latin typeface="Times New Roman" pitchFamily="18" charset="0"/>
                </a:endParaRPr>
              </a:p>
              <a:p>
                <a:pPr algn="r"/>
                <a:endParaRPr lang="en-US" altLang="zh-CN" sz="1000" b="1" dirty="0">
                  <a:latin typeface="Times New Roman" pitchFamily="18" charset="0"/>
                </a:endParaRPr>
              </a:p>
              <a:p>
                <a:pPr algn="r"/>
                <a:r>
                  <a:rPr lang="zh-CN" altLang="en-US" sz="1000" b="1" dirty="0">
                    <a:latin typeface="Times New Roman" pitchFamily="18" charset="0"/>
                  </a:rPr>
                  <a:t>数</a:t>
                </a:r>
              </a:p>
              <a:p>
                <a:pPr algn="r"/>
                <a:r>
                  <a:rPr lang="zh-CN" altLang="en-US" sz="1000" b="1" dirty="0">
                    <a:latin typeface="Times New Roman" pitchFamily="18" charset="0"/>
                  </a:rPr>
                  <a:t>据</a:t>
                </a:r>
              </a:p>
              <a:p>
                <a:pPr algn="r"/>
                <a:r>
                  <a:rPr lang="zh-CN" altLang="en-US" sz="1000" b="1" dirty="0">
                    <a:latin typeface="Times New Roman" pitchFamily="18" charset="0"/>
                  </a:rPr>
                  <a:t>库</a:t>
                </a:r>
              </a:p>
              <a:p>
                <a:pPr algn="r"/>
                <a:r>
                  <a:rPr lang="zh-CN" altLang="en-US" sz="1000" b="1" dirty="0">
                    <a:latin typeface="Times New Roman" pitchFamily="18" charset="0"/>
                  </a:rPr>
                  <a:t>设</a:t>
                </a:r>
              </a:p>
              <a:p>
                <a:pPr algn="r"/>
                <a:r>
                  <a:rPr lang="zh-CN" altLang="en-US" sz="1000" b="1" dirty="0">
                    <a:latin typeface="Times New Roman" pitchFamily="18" charset="0"/>
                  </a:rPr>
                  <a:t>计</a:t>
                </a:r>
                <a:endParaRPr lang="zh-CN" altLang="en-US" b="1" dirty="0"/>
              </a:p>
            </p:txBody>
          </p:sp>
          <p:sp>
            <p:nvSpPr>
              <p:cNvPr id="15386" name="Rectangle 49"/>
              <p:cNvSpPr>
                <a:spLocks noChangeArrowheads="1"/>
              </p:cNvSpPr>
              <p:nvPr/>
            </p:nvSpPr>
            <p:spPr bwMode="auto">
              <a:xfrm>
                <a:off x="5246" y="6155"/>
                <a:ext cx="1366" cy="419"/>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数据库规划</a:t>
                </a:r>
                <a:endParaRPr lang="zh-CN" altLang="en-US" b="1"/>
              </a:p>
            </p:txBody>
          </p:sp>
          <p:sp>
            <p:nvSpPr>
              <p:cNvPr id="15387" name="Rectangle 50"/>
              <p:cNvSpPr>
                <a:spLocks noChangeArrowheads="1"/>
              </p:cNvSpPr>
              <p:nvPr/>
            </p:nvSpPr>
            <p:spPr bwMode="auto">
              <a:xfrm>
                <a:off x="5247" y="6932"/>
                <a:ext cx="1366" cy="419"/>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系统定义</a:t>
                </a:r>
                <a:endParaRPr lang="zh-CN" altLang="en-US" b="1"/>
              </a:p>
            </p:txBody>
          </p:sp>
          <p:sp>
            <p:nvSpPr>
              <p:cNvPr id="15388" name="Rectangle 51"/>
              <p:cNvSpPr>
                <a:spLocks noChangeArrowheads="1"/>
              </p:cNvSpPr>
              <p:nvPr/>
            </p:nvSpPr>
            <p:spPr bwMode="auto">
              <a:xfrm>
                <a:off x="5029" y="7710"/>
                <a:ext cx="1774" cy="417"/>
              </a:xfrm>
              <a:prstGeom prst="rect">
                <a:avLst/>
              </a:prstGeom>
              <a:solidFill>
                <a:srgbClr val="FFFFFF"/>
              </a:solidFill>
              <a:ln w="9525">
                <a:solidFill>
                  <a:srgbClr val="000000"/>
                </a:solidFill>
                <a:miter lim="800000"/>
                <a:headEnd/>
                <a:tailEnd/>
              </a:ln>
            </p:spPr>
            <p:txBody>
              <a:bodyPr/>
              <a:lstStyle/>
              <a:p>
                <a:pPr algn="just"/>
                <a:r>
                  <a:rPr lang="zh-CN" altLang="en-US" sz="1000" b="1">
                    <a:latin typeface="Times New Roman" pitchFamily="18" charset="0"/>
                  </a:rPr>
                  <a:t>需求收集与分析</a:t>
                </a:r>
                <a:endParaRPr lang="zh-CN" altLang="en-US" b="1"/>
              </a:p>
            </p:txBody>
          </p:sp>
          <p:sp>
            <p:nvSpPr>
              <p:cNvPr id="15389" name="Rectangle 52"/>
              <p:cNvSpPr>
                <a:spLocks noChangeArrowheads="1"/>
              </p:cNvSpPr>
              <p:nvPr/>
            </p:nvSpPr>
            <p:spPr bwMode="auto">
              <a:xfrm>
                <a:off x="5245" y="8790"/>
                <a:ext cx="1367" cy="419"/>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概念设计</a:t>
                </a:r>
                <a:endParaRPr lang="zh-CN" altLang="en-US" b="1"/>
              </a:p>
            </p:txBody>
          </p:sp>
          <p:sp>
            <p:nvSpPr>
              <p:cNvPr id="15390" name="Rectangle 53"/>
              <p:cNvSpPr>
                <a:spLocks noChangeArrowheads="1"/>
              </p:cNvSpPr>
              <p:nvPr/>
            </p:nvSpPr>
            <p:spPr bwMode="auto">
              <a:xfrm>
                <a:off x="7672" y="9567"/>
                <a:ext cx="1365" cy="419"/>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应用设计</a:t>
                </a:r>
                <a:endParaRPr lang="zh-CN" altLang="en-US" b="1"/>
              </a:p>
            </p:txBody>
          </p:sp>
          <p:sp>
            <p:nvSpPr>
              <p:cNvPr id="15391" name="Rectangle 54"/>
              <p:cNvSpPr>
                <a:spLocks noChangeArrowheads="1"/>
              </p:cNvSpPr>
              <p:nvPr/>
            </p:nvSpPr>
            <p:spPr bwMode="auto">
              <a:xfrm>
                <a:off x="2818" y="9567"/>
                <a:ext cx="1366" cy="419"/>
              </a:xfrm>
              <a:prstGeom prst="rect">
                <a:avLst/>
              </a:prstGeom>
              <a:solidFill>
                <a:srgbClr val="FFFFFF"/>
              </a:solidFill>
              <a:ln w="9525">
                <a:solidFill>
                  <a:srgbClr val="000000"/>
                </a:solidFill>
                <a:miter lim="800000"/>
                <a:headEnd/>
                <a:tailEnd/>
              </a:ln>
            </p:spPr>
            <p:txBody>
              <a:bodyPr/>
              <a:lstStyle/>
              <a:p>
                <a:pPr algn="just"/>
                <a:r>
                  <a:rPr lang="en-US" altLang="zh-CN" sz="1000" b="1">
                    <a:latin typeface="Times New Roman" pitchFamily="18" charset="0"/>
                  </a:rPr>
                  <a:t>DBMS</a:t>
                </a:r>
                <a:r>
                  <a:rPr lang="zh-CN" altLang="en-US" sz="1000" b="1">
                    <a:latin typeface="Times New Roman" pitchFamily="18" charset="0"/>
                  </a:rPr>
                  <a:t>选择</a:t>
                </a:r>
                <a:endParaRPr lang="zh-CN" altLang="en-US" b="1"/>
              </a:p>
            </p:txBody>
          </p:sp>
          <p:sp>
            <p:nvSpPr>
              <p:cNvPr id="15392" name="Rectangle 55"/>
              <p:cNvSpPr>
                <a:spLocks noChangeArrowheads="1"/>
              </p:cNvSpPr>
              <p:nvPr/>
            </p:nvSpPr>
            <p:spPr bwMode="auto">
              <a:xfrm>
                <a:off x="2713" y="11703"/>
                <a:ext cx="1576" cy="417"/>
              </a:xfrm>
              <a:prstGeom prst="rect">
                <a:avLst/>
              </a:prstGeom>
              <a:solidFill>
                <a:srgbClr val="FFFFFF"/>
              </a:solidFill>
              <a:ln w="9525">
                <a:solidFill>
                  <a:srgbClr val="000000"/>
                </a:solidFill>
                <a:miter lim="800000"/>
                <a:headEnd/>
                <a:tailEnd/>
              </a:ln>
            </p:spPr>
            <p:txBody>
              <a:bodyPr/>
              <a:lstStyle/>
              <a:p>
                <a:pPr algn="just"/>
                <a:r>
                  <a:rPr lang="zh-CN" altLang="en-US" sz="1000" b="1">
                    <a:latin typeface="Times New Roman" pitchFamily="18" charset="0"/>
                  </a:rPr>
                  <a:t>建立原型系统</a:t>
                </a:r>
                <a:endParaRPr lang="zh-CN" altLang="en-US" b="1"/>
              </a:p>
            </p:txBody>
          </p:sp>
          <p:sp>
            <p:nvSpPr>
              <p:cNvPr id="15393" name="Rectangle 56"/>
              <p:cNvSpPr>
                <a:spLocks noChangeArrowheads="1"/>
              </p:cNvSpPr>
              <p:nvPr/>
            </p:nvSpPr>
            <p:spPr bwMode="auto">
              <a:xfrm>
                <a:off x="7671" y="11701"/>
                <a:ext cx="1366" cy="419"/>
              </a:xfrm>
              <a:prstGeom prst="rect">
                <a:avLst/>
              </a:prstGeom>
              <a:solidFill>
                <a:srgbClr val="FFFFFF"/>
              </a:solidFill>
              <a:ln w="9525">
                <a:solidFill>
                  <a:srgbClr val="000000"/>
                </a:solidFill>
                <a:miter lim="800000"/>
                <a:headEnd/>
                <a:tailEnd/>
              </a:ln>
            </p:spPr>
            <p:txBody>
              <a:bodyPr/>
              <a:lstStyle/>
              <a:p>
                <a:pPr algn="ctr"/>
                <a:r>
                  <a:rPr lang="zh-CN" altLang="en-US" sz="1000" b="1" dirty="0">
                    <a:latin typeface="Times New Roman" pitchFamily="18" charset="0"/>
                  </a:rPr>
                  <a:t>实现</a:t>
                </a:r>
                <a:endParaRPr lang="zh-CN" altLang="en-US" b="1" dirty="0"/>
              </a:p>
            </p:txBody>
          </p:sp>
          <p:sp>
            <p:nvSpPr>
              <p:cNvPr id="15394" name="Rectangle 57"/>
              <p:cNvSpPr>
                <a:spLocks noChangeArrowheads="1"/>
              </p:cNvSpPr>
              <p:nvPr/>
            </p:nvSpPr>
            <p:spPr bwMode="auto">
              <a:xfrm>
                <a:off x="7453" y="12543"/>
                <a:ext cx="1802" cy="420"/>
              </a:xfrm>
              <a:prstGeom prst="rect">
                <a:avLst/>
              </a:prstGeom>
              <a:solidFill>
                <a:srgbClr val="FFFFFF"/>
              </a:solidFill>
              <a:ln w="9525">
                <a:solidFill>
                  <a:srgbClr val="000000"/>
                </a:solidFill>
                <a:miter lim="800000"/>
                <a:headEnd/>
                <a:tailEnd/>
              </a:ln>
            </p:spPr>
            <p:txBody>
              <a:bodyPr/>
              <a:lstStyle/>
              <a:p>
                <a:pPr algn="just"/>
                <a:r>
                  <a:rPr lang="zh-CN" altLang="en-US" sz="1000" b="1" dirty="0">
                    <a:latin typeface="Times New Roman" pitchFamily="18" charset="0"/>
                  </a:rPr>
                  <a:t>数据转换与加载</a:t>
                </a:r>
                <a:endParaRPr lang="zh-CN" altLang="en-US" b="1" dirty="0"/>
              </a:p>
            </p:txBody>
          </p:sp>
          <p:sp>
            <p:nvSpPr>
              <p:cNvPr id="15395" name="Rectangle 58"/>
              <p:cNvSpPr>
                <a:spLocks noChangeArrowheads="1"/>
              </p:cNvSpPr>
              <p:nvPr/>
            </p:nvSpPr>
            <p:spPr bwMode="auto">
              <a:xfrm>
                <a:off x="7670" y="13306"/>
                <a:ext cx="1367" cy="419"/>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系统测试</a:t>
                </a:r>
                <a:endParaRPr lang="zh-CN" altLang="en-US" b="1"/>
              </a:p>
            </p:txBody>
          </p:sp>
          <p:sp>
            <p:nvSpPr>
              <p:cNvPr id="15396" name="Rectangle 59"/>
              <p:cNvSpPr>
                <a:spLocks noChangeArrowheads="1"/>
              </p:cNvSpPr>
              <p:nvPr/>
            </p:nvSpPr>
            <p:spPr bwMode="auto">
              <a:xfrm>
                <a:off x="5245" y="9568"/>
                <a:ext cx="1368" cy="418"/>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逻辑设计</a:t>
                </a:r>
                <a:endParaRPr lang="zh-CN" altLang="en-US" b="1"/>
              </a:p>
            </p:txBody>
          </p:sp>
          <p:sp>
            <p:nvSpPr>
              <p:cNvPr id="15397" name="Rectangle 60"/>
              <p:cNvSpPr>
                <a:spLocks noChangeArrowheads="1"/>
              </p:cNvSpPr>
              <p:nvPr/>
            </p:nvSpPr>
            <p:spPr bwMode="auto">
              <a:xfrm>
                <a:off x="5246" y="10344"/>
                <a:ext cx="1368" cy="420"/>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物理设计</a:t>
                </a:r>
                <a:endParaRPr lang="zh-CN" altLang="en-US" b="1"/>
              </a:p>
            </p:txBody>
          </p:sp>
          <p:sp>
            <p:nvSpPr>
              <p:cNvPr id="15398" name="Rectangle 61"/>
              <p:cNvSpPr>
                <a:spLocks noChangeArrowheads="1"/>
              </p:cNvSpPr>
              <p:nvPr/>
            </p:nvSpPr>
            <p:spPr bwMode="auto">
              <a:xfrm>
                <a:off x="5219" y="13306"/>
                <a:ext cx="1367" cy="419"/>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运行维护</a:t>
                </a:r>
                <a:endParaRPr lang="zh-CN" altLang="en-US" b="1"/>
              </a:p>
            </p:txBody>
          </p:sp>
          <p:sp>
            <p:nvSpPr>
              <p:cNvPr id="15399" name="Line 62"/>
              <p:cNvSpPr>
                <a:spLocks noChangeShapeType="1"/>
              </p:cNvSpPr>
              <p:nvPr/>
            </p:nvSpPr>
            <p:spPr bwMode="auto">
              <a:xfrm>
                <a:off x="5925" y="6570"/>
                <a:ext cx="0" cy="360"/>
              </a:xfrm>
              <a:prstGeom prst="line">
                <a:avLst/>
              </a:prstGeom>
              <a:noFill/>
              <a:ln w="9525">
                <a:solidFill>
                  <a:srgbClr val="000000"/>
                </a:solidFill>
                <a:round/>
                <a:headEnd/>
                <a:tailEnd type="triangle" w="med" len="med"/>
              </a:ln>
            </p:spPr>
            <p:txBody>
              <a:bodyPr/>
              <a:lstStyle/>
              <a:p>
                <a:endParaRPr lang="zh-CN" altLang="en-US" b="1"/>
              </a:p>
            </p:txBody>
          </p:sp>
          <p:sp>
            <p:nvSpPr>
              <p:cNvPr id="15400" name="Line 63"/>
              <p:cNvSpPr>
                <a:spLocks noChangeShapeType="1"/>
              </p:cNvSpPr>
              <p:nvPr/>
            </p:nvSpPr>
            <p:spPr bwMode="auto">
              <a:xfrm>
                <a:off x="5914" y="7350"/>
                <a:ext cx="1" cy="360"/>
              </a:xfrm>
              <a:prstGeom prst="line">
                <a:avLst/>
              </a:prstGeom>
              <a:noFill/>
              <a:ln w="9525">
                <a:solidFill>
                  <a:srgbClr val="000000"/>
                </a:solidFill>
                <a:round/>
                <a:headEnd/>
                <a:tailEnd type="triangle" w="med" len="med"/>
              </a:ln>
            </p:spPr>
            <p:txBody>
              <a:bodyPr/>
              <a:lstStyle/>
              <a:p>
                <a:endParaRPr lang="zh-CN" altLang="en-US" b="1"/>
              </a:p>
            </p:txBody>
          </p:sp>
          <p:sp>
            <p:nvSpPr>
              <p:cNvPr id="15401" name="Line 64"/>
              <p:cNvSpPr>
                <a:spLocks noChangeShapeType="1"/>
              </p:cNvSpPr>
              <p:nvPr/>
            </p:nvSpPr>
            <p:spPr bwMode="auto">
              <a:xfrm>
                <a:off x="5895" y="8115"/>
                <a:ext cx="0" cy="675"/>
              </a:xfrm>
              <a:prstGeom prst="line">
                <a:avLst/>
              </a:prstGeom>
              <a:noFill/>
              <a:ln w="9525">
                <a:solidFill>
                  <a:srgbClr val="000000"/>
                </a:solidFill>
                <a:round/>
                <a:headEnd/>
                <a:tailEnd type="triangle" w="med" len="med"/>
              </a:ln>
            </p:spPr>
            <p:txBody>
              <a:bodyPr/>
              <a:lstStyle/>
              <a:p>
                <a:endParaRPr lang="zh-CN" altLang="en-US" b="1"/>
              </a:p>
            </p:txBody>
          </p:sp>
          <p:sp>
            <p:nvSpPr>
              <p:cNvPr id="15402" name="Line 65"/>
              <p:cNvSpPr>
                <a:spLocks noChangeShapeType="1"/>
              </p:cNvSpPr>
              <p:nvPr/>
            </p:nvSpPr>
            <p:spPr bwMode="auto">
              <a:xfrm>
                <a:off x="5900" y="9210"/>
                <a:ext cx="1" cy="345"/>
              </a:xfrm>
              <a:prstGeom prst="line">
                <a:avLst/>
              </a:prstGeom>
              <a:noFill/>
              <a:ln w="9525">
                <a:solidFill>
                  <a:srgbClr val="000000"/>
                </a:solidFill>
                <a:round/>
                <a:headEnd/>
                <a:tailEnd type="triangle" w="med" len="med"/>
              </a:ln>
            </p:spPr>
            <p:txBody>
              <a:bodyPr/>
              <a:lstStyle/>
              <a:p>
                <a:endParaRPr lang="zh-CN" altLang="en-US" b="1"/>
              </a:p>
            </p:txBody>
          </p:sp>
          <p:sp>
            <p:nvSpPr>
              <p:cNvPr id="15403" name="Line 66"/>
              <p:cNvSpPr>
                <a:spLocks noChangeShapeType="1"/>
              </p:cNvSpPr>
              <p:nvPr/>
            </p:nvSpPr>
            <p:spPr bwMode="auto">
              <a:xfrm>
                <a:off x="5902" y="9975"/>
                <a:ext cx="1" cy="360"/>
              </a:xfrm>
              <a:prstGeom prst="line">
                <a:avLst/>
              </a:prstGeom>
              <a:noFill/>
              <a:ln w="9525">
                <a:solidFill>
                  <a:srgbClr val="000000"/>
                </a:solidFill>
                <a:round/>
                <a:headEnd/>
                <a:tailEnd type="triangle" w="med" len="med"/>
              </a:ln>
            </p:spPr>
            <p:txBody>
              <a:bodyPr/>
              <a:lstStyle/>
              <a:p>
                <a:endParaRPr lang="zh-CN" altLang="en-US" b="1"/>
              </a:p>
            </p:txBody>
          </p:sp>
          <p:sp>
            <p:nvSpPr>
              <p:cNvPr id="15404" name="Line 67"/>
              <p:cNvSpPr>
                <a:spLocks noChangeShapeType="1"/>
              </p:cNvSpPr>
              <p:nvPr/>
            </p:nvSpPr>
            <p:spPr bwMode="auto">
              <a:xfrm>
                <a:off x="4169" y="9780"/>
                <a:ext cx="1066" cy="0"/>
              </a:xfrm>
              <a:prstGeom prst="line">
                <a:avLst/>
              </a:prstGeom>
              <a:noFill/>
              <a:ln w="9525">
                <a:solidFill>
                  <a:srgbClr val="000000"/>
                </a:solidFill>
                <a:round/>
                <a:headEnd type="triangle" w="med" len="med"/>
                <a:tailEnd type="triangle" w="med" len="med"/>
              </a:ln>
            </p:spPr>
            <p:txBody>
              <a:bodyPr/>
              <a:lstStyle/>
              <a:p>
                <a:endParaRPr lang="zh-CN" altLang="en-US" b="1"/>
              </a:p>
            </p:txBody>
          </p:sp>
          <p:sp>
            <p:nvSpPr>
              <p:cNvPr id="15405" name="Line 68"/>
              <p:cNvSpPr>
                <a:spLocks noChangeShapeType="1"/>
              </p:cNvSpPr>
              <p:nvPr/>
            </p:nvSpPr>
            <p:spPr bwMode="auto">
              <a:xfrm>
                <a:off x="7109" y="9780"/>
                <a:ext cx="556" cy="0"/>
              </a:xfrm>
              <a:prstGeom prst="line">
                <a:avLst/>
              </a:prstGeom>
              <a:noFill/>
              <a:ln w="9525">
                <a:solidFill>
                  <a:srgbClr val="000000"/>
                </a:solidFill>
                <a:round/>
                <a:headEnd type="triangle" w="med" len="med"/>
                <a:tailEnd type="triangle" w="med" len="med"/>
              </a:ln>
            </p:spPr>
            <p:txBody>
              <a:bodyPr/>
              <a:lstStyle/>
              <a:p>
                <a:endParaRPr lang="zh-CN" altLang="en-US" b="1"/>
              </a:p>
            </p:txBody>
          </p:sp>
          <p:sp>
            <p:nvSpPr>
              <p:cNvPr id="15406" name="Line 69"/>
              <p:cNvSpPr>
                <a:spLocks noChangeShapeType="1"/>
              </p:cNvSpPr>
              <p:nvPr/>
            </p:nvSpPr>
            <p:spPr bwMode="auto">
              <a:xfrm>
                <a:off x="5909" y="10965"/>
                <a:ext cx="0" cy="240"/>
              </a:xfrm>
              <a:prstGeom prst="line">
                <a:avLst/>
              </a:prstGeom>
              <a:noFill/>
              <a:ln w="9525">
                <a:solidFill>
                  <a:srgbClr val="000000"/>
                </a:solidFill>
                <a:round/>
                <a:headEnd/>
                <a:tailEnd/>
              </a:ln>
            </p:spPr>
            <p:txBody>
              <a:bodyPr/>
              <a:lstStyle/>
              <a:p>
                <a:endParaRPr lang="zh-CN" altLang="en-US" b="1"/>
              </a:p>
            </p:txBody>
          </p:sp>
          <p:sp>
            <p:nvSpPr>
              <p:cNvPr id="15407" name="Line 70"/>
              <p:cNvSpPr>
                <a:spLocks noChangeShapeType="1"/>
              </p:cNvSpPr>
              <p:nvPr/>
            </p:nvSpPr>
            <p:spPr bwMode="auto">
              <a:xfrm>
                <a:off x="5895" y="11220"/>
                <a:ext cx="2430" cy="480"/>
              </a:xfrm>
              <a:prstGeom prst="line">
                <a:avLst/>
              </a:prstGeom>
              <a:noFill/>
              <a:ln w="9525">
                <a:solidFill>
                  <a:srgbClr val="000000"/>
                </a:solidFill>
                <a:round/>
                <a:headEnd/>
                <a:tailEnd type="triangle" w="med" len="med"/>
              </a:ln>
            </p:spPr>
            <p:txBody>
              <a:bodyPr/>
              <a:lstStyle/>
              <a:p>
                <a:endParaRPr lang="zh-CN" altLang="en-US" b="1"/>
              </a:p>
            </p:txBody>
          </p:sp>
          <p:sp>
            <p:nvSpPr>
              <p:cNvPr id="15408" name="Line 71"/>
              <p:cNvSpPr>
                <a:spLocks noChangeShapeType="1"/>
              </p:cNvSpPr>
              <p:nvPr/>
            </p:nvSpPr>
            <p:spPr bwMode="auto">
              <a:xfrm flipH="1">
                <a:off x="3479" y="11235"/>
                <a:ext cx="2416" cy="465"/>
              </a:xfrm>
              <a:prstGeom prst="line">
                <a:avLst/>
              </a:prstGeom>
              <a:noFill/>
              <a:ln w="9525">
                <a:solidFill>
                  <a:srgbClr val="000000"/>
                </a:solidFill>
                <a:round/>
                <a:headEnd/>
                <a:tailEnd type="triangle" w="med" len="med"/>
              </a:ln>
            </p:spPr>
            <p:txBody>
              <a:bodyPr/>
              <a:lstStyle/>
              <a:p>
                <a:endParaRPr lang="zh-CN" altLang="en-US" b="1"/>
              </a:p>
            </p:txBody>
          </p:sp>
          <p:sp>
            <p:nvSpPr>
              <p:cNvPr id="15409" name="Line 72"/>
              <p:cNvSpPr>
                <a:spLocks noChangeShapeType="1"/>
              </p:cNvSpPr>
              <p:nvPr/>
            </p:nvSpPr>
            <p:spPr bwMode="auto">
              <a:xfrm>
                <a:off x="5895" y="11102"/>
                <a:ext cx="2416" cy="1"/>
              </a:xfrm>
              <a:prstGeom prst="line">
                <a:avLst/>
              </a:prstGeom>
              <a:noFill/>
              <a:ln w="9525">
                <a:solidFill>
                  <a:srgbClr val="000000"/>
                </a:solidFill>
                <a:round/>
                <a:headEnd type="triangle" w="med" len="med"/>
                <a:tailEnd/>
              </a:ln>
            </p:spPr>
            <p:txBody>
              <a:bodyPr/>
              <a:lstStyle/>
              <a:p>
                <a:endParaRPr lang="zh-CN" altLang="en-US" b="1"/>
              </a:p>
            </p:txBody>
          </p:sp>
          <p:sp>
            <p:nvSpPr>
              <p:cNvPr id="15410" name="Line 73"/>
              <p:cNvSpPr>
                <a:spLocks noChangeShapeType="1"/>
              </p:cNvSpPr>
              <p:nvPr/>
            </p:nvSpPr>
            <p:spPr bwMode="auto">
              <a:xfrm>
                <a:off x="8325" y="9975"/>
                <a:ext cx="1" cy="1123"/>
              </a:xfrm>
              <a:prstGeom prst="line">
                <a:avLst/>
              </a:prstGeom>
              <a:noFill/>
              <a:ln w="9525">
                <a:solidFill>
                  <a:srgbClr val="000000"/>
                </a:solidFill>
                <a:round/>
                <a:headEnd/>
                <a:tailEnd/>
              </a:ln>
            </p:spPr>
            <p:txBody>
              <a:bodyPr/>
              <a:lstStyle/>
              <a:p>
                <a:endParaRPr lang="zh-CN" altLang="en-US" b="1"/>
              </a:p>
            </p:txBody>
          </p:sp>
          <p:sp>
            <p:nvSpPr>
              <p:cNvPr id="15411" name="Line 74"/>
              <p:cNvSpPr>
                <a:spLocks noChangeShapeType="1"/>
              </p:cNvSpPr>
              <p:nvPr/>
            </p:nvSpPr>
            <p:spPr bwMode="auto">
              <a:xfrm>
                <a:off x="6795" y="7935"/>
                <a:ext cx="1544" cy="0"/>
              </a:xfrm>
              <a:prstGeom prst="line">
                <a:avLst/>
              </a:prstGeom>
              <a:noFill/>
              <a:ln w="9525">
                <a:solidFill>
                  <a:srgbClr val="000000"/>
                </a:solidFill>
                <a:round/>
                <a:headEnd/>
                <a:tailEnd/>
              </a:ln>
            </p:spPr>
            <p:txBody>
              <a:bodyPr/>
              <a:lstStyle/>
              <a:p>
                <a:endParaRPr lang="zh-CN" altLang="en-US" b="1"/>
              </a:p>
            </p:txBody>
          </p:sp>
          <p:sp>
            <p:nvSpPr>
              <p:cNvPr id="15412" name="Line 75"/>
              <p:cNvSpPr>
                <a:spLocks noChangeShapeType="1"/>
              </p:cNvSpPr>
              <p:nvPr/>
            </p:nvSpPr>
            <p:spPr bwMode="auto">
              <a:xfrm>
                <a:off x="8325" y="7935"/>
                <a:ext cx="0" cy="1620"/>
              </a:xfrm>
              <a:prstGeom prst="line">
                <a:avLst/>
              </a:prstGeom>
              <a:noFill/>
              <a:ln w="9525">
                <a:solidFill>
                  <a:srgbClr val="000000"/>
                </a:solidFill>
                <a:round/>
                <a:headEnd/>
                <a:tailEnd type="triangle" w="med" len="med"/>
              </a:ln>
            </p:spPr>
            <p:txBody>
              <a:bodyPr/>
              <a:lstStyle/>
              <a:p>
                <a:endParaRPr lang="zh-CN" altLang="en-US" b="1"/>
              </a:p>
            </p:txBody>
          </p:sp>
          <p:sp>
            <p:nvSpPr>
              <p:cNvPr id="15413" name="Line 76"/>
              <p:cNvSpPr>
                <a:spLocks noChangeShapeType="1"/>
              </p:cNvSpPr>
              <p:nvPr/>
            </p:nvSpPr>
            <p:spPr bwMode="auto">
              <a:xfrm flipH="1">
                <a:off x="6599" y="13515"/>
                <a:ext cx="1066" cy="0"/>
              </a:xfrm>
              <a:prstGeom prst="line">
                <a:avLst/>
              </a:prstGeom>
              <a:noFill/>
              <a:ln w="9525">
                <a:solidFill>
                  <a:srgbClr val="000000"/>
                </a:solidFill>
                <a:round/>
                <a:headEnd/>
                <a:tailEnd type="triangle" w="med" len="med"/>
              </a:ln>
            </p:spPr>
            <p:txBody>
              <a:bodyPr/>
              <a:lstStyle/>
              <a:p>
                <a:endParaRPr lang="zh-CN" altLang="en-US" b="1"/>
              </a:p>
            </p:txBody>
          </p:sp>
          <p:sp>
            <p:nvSpPr>
              <p:cNvPr id="15414" name="Line 77"/>
              <p:cNvSpPr>
                <a:spLocks noChangeShapeType="1"/>
              </p:cNvSpPr>
              <p:nvPr/>
            </p:nvSpPr>
            <p:spPr bwMode="auto">
              <a:xfrm>
                <a:off x="2535" y="11925"/>
                <a:ext cx="164" cy="0"/>
              </a:xfrm>
              <a:prstGeom prst="line">
                <a:avLst/>
              </a:prstGeom>
              <a:noFill/>
              <a:ln w="9525">
                <a:solidFill>
                  <a:srgbClr val="000000"/>
                </a:solidFill>
                <a:round/>
                <a:headEnd/>
                <a:tailEnd/>
              </a:ln>
            </p:spPr>
            <p:txBody>
              <a:bodyPr/>
              <a:lstStyle/>
              <a:p>
                <a:endParaRPr lang="zh-CN" altLang="en-US" b="1"/>
              </a:p>
            </p:txBody>
          </p:sp>
          <p:sp>
            <p:nvSpPr>
              <p:cNvPr id="15415" name="Line 78"/>
              <p:cNvSpPr>
                <a:spLocks noChangeShapeType="1"/>
              </p:cNvSpPr>
              <p:nvPr/>
            </p:nvSpPr>
            <p:spPr bwMode="auto">
              <a:xfrm flipV="1">
                <a:off x="2519" y="7914"/>
                <a:ext cx="1" cy="4020"/>
              </a:xfrm>
              <a:prstGeom prst="line">
                <a:avLst/>
              </a:prstGeom>
              <a:noFill/>
              <a:ln w="9525">
                <a:solidFill>
                  <a:srgbClr val="000000"/>
                </a:solidFill>
                <a:round/>
                <a:headEnd/>
                <a:tailEnd/>
              </a:ln>
            </p:spPr>
            <p:txBody>
              <a:bodyPr/>
              <a:lstStyle/>
              <a:p>
                <a:endParaRPr lang="zh-CN" altLang="en-US" b="1"/>
              </a:p>
            </p:txBody>
          </p:sp>
          <p:sp>
            <p:nvSpPr>
              <p:cNvPr id="15416" name="Line 79"/>
              <p:cNvSpPr>
                <a:spLocks noChangeShapeType="1"/>
              </p:cNvSpPr>
              <p:nvPr/>
            </p:nvSpPr>
            <p:spPr bwMode="auto">
              <a:xfrm>
                <a:off x="2505" y="7932"/>
                <a:ext cx="2520" cy="1"/>
              </a:xfrm>
              <a:prstGeom prst="line">
                <a:avLst/>
              </a:prstGeom>
              <a:noFill/>
              <a:ln w="9525">
                <a:solidFill>
                  <a:srgbClr val="000000"/>
                </a:solidFill>
                <a:round/>
                <a:headEnd/>
                <a:tailEnd type="triangle" w="med" len="med"/>
              </a:ln>
            </p:spPr>
            <p:txBody>
              <a:bodyPr/>
              <a:lstStyle/>
              <a:p>
                <a:endParaRPr lang="zh-CN" altLang="en-US" b="1"/>
              </a:p>
            </p:txBody>
          </p:sp>
          <p:sp>
            <p:nvSpPr>
              <p:cNvPr id="15417" name="Line 80"/>
              <p:cNvSpPr>
                <a:spLocks noChangeShapeType="1"/>
              </p:cNvSpPr>
              <p:nvPr/>
            </p:nvSpPr>
            <p:spPr bwMode="auto">
              <a:xfrm>
                <a:off x="2295" y="13520"/>
                <a:ext cx="2931" cy="1"/>
              </a:xfrm>
              <a:prstGeom prst="line">
                <a:avLst/>
              </a:prstGeom>
              <a:noFill/>
              <a:ln w="9525">
                <a:solidFill>
                  <a:srgbClr val="000000"/>
                </a:solidFill>
                <a:round/>
                <a:headEnd/>
                <a:tailEnd/>
              </a:ln>
            </p:spPr>
            <p:txBody>
              <a:bodyPr/>
              <a:lstStyle/>
              <a:p>
                <a:endParaRPr lang="zh-CN" altLang="en-US" b="1"/>
              </a:p>
            </p:txBody>
          </p:sp>
          <p:sp>
            <p:nvSpPr>
              <p:cNvPr id="15418" name="Line 81"/>
              <p:cNvSpPr>
                <a:spLocks noChangeShapeType="1"/>
              </p:cNvSpPr>
              <p:nvPr/>
            </p:nvSpPr>
            <p:spPr bwMode="auto">
              <a:xfrm flipV="1">
                <a:off x="2309" y="6351"/>
                <a:ext cx="1" cy="7185"/>
              </a:xfrm>
              <a:prstGeom prst="line">
                <a:avLst/>
              </a:prstGeom>
              <a:noFill/>
              <a:ln w="9525">
                <a:solidFill>
                  <a:srgbClr val="000000"/>
                </a:solidFill>
                <a:round/>
                <a:headEnd/>
                <a:tailEnd/>
              </a:ln>
            </p:spPr>
            <p:txBody>
              <a:bodyPr/>
              <a:lstStyle/>
              <a:p>
                <a:endParaRPr lang="zh-CN" altLang="en-US" b="1"/>
              </a:p>
            </p:txBody>
          </p:sp>
          <p:sp>
            <p:nvSpPr>
              <p:cNvPr id="15419" name="Line 82"/>
              <p:cNvSpPr>
                <a:spLocks noChangeShapeType="1"/>
              </p:cNvSpPr>
              <p:nvPr/>
            </p:nvSpPr>
            <p:spPr bwMode="auto">
              <a:xfrm>
                <a:off x="2295" y="6362"/>
                <a:ext cx="2940" cy="1"/>
              </a:xfrm>
              <a:prstGeom prst="line">
                <a:avLst/>
              </a:prstGeom>
              <a:noFill/>
              <a:ln w="9525">
                <a:solidFill>
                  <a:srgbClr val="000000"/>
                </a:solidFill>
                <a:round/>
                <a:headEnd/>
                <a:tailEnd type="triangle" w="med" len="med"/>
              </a:ln>
            </p:spPr>
            <p:txBody>
              <a:bodyPr/>
              <a:lstStyle/>
              <a:p>
                <a:endParaRPr lang="zh-CN" altLang="en-US" b="1"/>
              </a:p>
            </p:txBody>
          </p:sp>
          <p:sp>
            <p:nvSpPr>
              <p:cNvPr id="15420" name="Line 83"/>
              <p:cNvSpPr>
                <a:spLocks noChangeShapeType="1"/>
              </p:cNvSpPr>
              <p:nvPr/>
            </p:nvSpPr>
            <p:spPr bwMode="auto">
              <a:xfrm>
                <a:off x="8325" y="12120"/>
                <a:ext cx="0" cy="420"/>
              </a:xfrm>
              <a:prstGeom prst="line">
                <a:avLst/>
              </a:prstGeom>
              <a:noFill/>
              <a:ln w="9525">
                <a:solidFill>
                  <a:srgbClr val="000000"/>
                </a:solidFill>
                <a:round/>
                <a:headEnd/>
                <a:tailEnd type="triangle" w="med" len="med"/>
              </a:ln>
            </p:spPr>
            <p:txBody>
              <a:bodyPr/>
              <a:lstStyle/>
              <a:p>
                <a:endParaRPr lang="zh-CN" altLang="en-US" b="1"/>
              </a:p>
            </p:txBody>
          </p:sp>
          <p:sp>
            <p:nvSpPr>
              <p:cNvPr id="15421" name="Line 84"/>
              <p:cNvSpPr>
                <a:spLocks noChangeShapeType="1"/>
              </p:cNvSpPr>
              <p:nvPr/>
            </p:nvSpPr>
            <p:spPr bwMode="auto">
              <a:xfrm>
                <a:off x="8328" y="12960"/>
                <a:ext cx="1" cy="345"/>
              </a:xfrm>
              <a:prstGeom prst="line">
                <a:avLst/>
              </a:prstGeom>
              <a:noFill/>
              <a:ln w="9525">
                <a:solidFill>
                  <a:srgbClr val="000000"/>
                </a:solidFill>
                <a:round/>
                <a:headEnd/>
                <a:tailEnd type="triangle" w="med" len="med"/>
              </a:ln>
            </p:spPr>
            <p:txBody>
              <a:bodyPr/>
              <a:lstStyle/>
              <a:p>
                <a:endParaRPr lang="zh-CN" altLang="en-US" b="1"/>
              </a:p>
            </p:txBody>
          </p:sp>
        </p:grpSp>
      </p:grpSp>
      <p:grpSp>
        <p:nvGrpSpPr>
          <p:cNvPr id="4" name="组合 57"/>
          <p:cNvGrpSpPr>
            <a:grpSpLocks/>
          </p:cNvGrpSpPr>
          <p:nvPr/>
        </p:nvGrpSpPr>
        <p:grpSpPr bwMode="auto">
          <a:xfrm>
            <a:off x="1156037" y="2402005"/>
            <a:ext cx="7292975" cy="1951038"/>
            <a:chOff x="971600" y="2330285"/>
            <a:chExt cx="7292799" cy="1950497"/>
          </a:xfrm>
        </p:grpSpPr>
        <p:sp>
          <p:nvSpPr>
            <p:cNvPr id="47" name="Rectangle 52"/>
            <p:cNvSpPr>
              <a:spLocks noChangeArrowheads="1"/>
            </p:cNvSpPr>
            <p:nvPr/>
          </p:nvSpPr>
          <p:spPr bwMode="auto">
            <a:xfrm>
              <a:off x="5864157" y="3023831"/>
              <a:ext cx="868342" cy="266626"/>
            </a:xfrm>
            <a:prstGeom prst="rect">
              <a:avLst/>
            </a:prstGeom>
            <a:solidFill>
              <a:schemeClr val="accent2">
                <a:lumMod val="20000"/>
                <a:lumOff val="80000"/>
              </a:schemeClr>
            </a:solidFill>
            <a:ln w="9525">
              <a:solidFill>
                <a:srgbClr val="000000"/>
              </a:solidFill>
              <a:miter lim="800000"/>
              <a:headEnd/>
              <a:tailEnd/>
            </a:ln>
          </p:spPr>
          <p:txBody>
            <a:bodyPr/>
            <a:lstStyle/>
            <a:p>
              <a:pPr algn="ctr">
                <a:defRPr/>
              </a:pPr>
              <a:r>
                <a:rPr lang="zh-CN" altLang="en-US" sz="1000" b="1" dirty="0">
                  <a:latin typeface="Times New Roman" pitchFamily="18" charset="0"/>
                </a:rPr>
                <a:t>概念设计</a:t>
              </a:r>
              <a:endParaRPr lang="zh-CN" altLang="en-US" b="1" dirty="0"/>
            </a:p>
          </p:txBody>
        </p:sp>
        <p:sp>
          <p:nvSpPr>
            <p:cNvPr id="48" name="Rectangle 59"/>
            <p:cNvSpPr>
              <a:spLocks noChangeArrowheads="1"/>
            </p:cNvSpPr>
            <p:nvPr/>
          </p:nvSpPr>
          <p:spPr bwMode="auto">
            <a:xfrm>
              <a:off x="5864157" y="3518993"/>
              <a:ext cx="868342" cy="265038"/>
            </a:xfrm>
            <a:prstGeom prst="rect">
              <a:avLst/>
            </a:prstGeom>
            <a:solidFill>
              <a:schemeClr val="accent2">
                <a:lumMod val="20000"/>
                <a:lumOff val="80000"/>
              </a:schemeClr>
            </a:solidFill>
            <a:ln w="9525">
              <a:solidFill>
                <a:srgbClr val="000000"/>
              </a:solidFill>
              <a:miter lim="800000"/>
              <a:headEnd/>
              <a:tailEnd/>
            </a:ln>
          </p:spPr>
          <p:txBody>
            <a:bodyPr/>
            <a:lstStyle/>
            <a:p>
              <a:pPr algn="ctr">
                <a:defRPr/>
              </a:pPr>
              <a:r>
                <a:rPr lang="zh-CN" altLang="en-US" sz="1000" b="1" dirty="0">
                  <a:latin typeface="Times New Roman" pitchFamily="18" charset="0"/>
                </a:rPr>
                <a:t>逻辑设计</a:t>
              </a:r>
              <a:endParaRPr lang="zh-CN" altLang="en-US" b="1" dirty="0"/>
            </a:p>
          </p:txBody>
        </p:sp>
        <p:sp>
          <p:nvSpPr>
            <p:cNvPr id="49" name="Rectangle 60"/>
            <p:cNvSpPr>
              <a:spLocks noChangeArrowheads="1"/>
            </p:cNvSpPr>
            <p:nvPr/>
          </p:nvSpPr>
          <p:spPr bwMode="auto">
            <a:xfrm>
              <a:off x="5864157" y="4014156"/>
              <a:ext cx="868342" cy="266626"/>
            </a:xfrm>
            <a:prstGeom prst="rect">
              <a:avLst/>
            </a:prstGeom>
            <a:solidFill>
              <a:schemeClr val="accent2">
                <a:lumMod val="20000"/>
                <a:lumOff val="80000"/>
              </a:schemeClr>
            </a:solidFill>
            <a:ln w="9525">
              <a:solidFill>
                <a:srgbClr val="000000"/>
              </a:solidFill>
              <a:miter lim="800000"/>
              <a:headEnd/>
              <a:tailEnd/>
            </a:ln>
          </p:spPr>
          <p:txBody>
            <a:bodyPr/>
            <a:lstStyle/>
            <a:p>
              <a:pPr algn="ctr">
                <a:defRPr/>
              </a:pPr>
              <a:r>
                <a:rPr lang="zh-CN" altLang="en-US" sz="1000" b="1" dirty="0">
                  <a:latin typeface="Times New Roman" pitchFamily="18" charset="0"/>
                </a:rPr>
                <a:t>物理设计</a:t>
              </a:r>
              <a:endParaRPr lang="zh-CN" altLang="en-US" b="1" dirty="0"/>
            </a:p>
          </p:txBody>
        </p:sp>
        <p:sp>
          <p:nvSpPr>
            <p:cNvPr id="50" name="Rectangle 53"/>
            <p:cNvSpPr>
              <a:spLocks noChangeArrowheads="1"/>
            </p:cNvSpPr>
            <p:nvPr/>
          </p:nvSpPr>
          <p:spPr bwMode="auto">
            <a:xfrm>
              <a:off x="7397645" y="3512645"/>
              <a:ext cx="866754" cy="266626"/>
            </a:xfrm>
            <a:prstGeom prst="rect">
              <a:avLst/>
            </a:prstGeom>
            <a:solidFill>
              <a:schemeClr val="accent2">
                <a:lumMod val="20000"/>
                <a:lumOff val="80000"/>
              </a:schemeClr>
            </a:solidFill>
            <a:ln w="9525">
              <a:solidFill>
                <a:srgbClr val="000000"/>
              </a:solidFill>
              <a:miter lim="800000"/>
              <a:headEnd/>
              <a:tailEnd/>
            </a:ln>
          </p:spPr>
          <p:txBody>
            <a:bodyPr/>
            <a:lstStyle/>
            <a:p>
              <a:pPr algn="ctr">
                <a:defRPr/>
              </a:pPr>
              <a:r>
                <a:rPr lang="zh-CN" altLang="en-US" sz="1000" b="1" dirty="0">
                  <a:latin typeface="Times New Roman" pitchFamily="18" charset="0"/>
                </a:rPr>
                <a:t>应用设计</a:t>
              </a:r>
              <a:endParaRPr lang="zh-CN" altLang="en-US" b="1" dirty="0"/>
            </a:p>
          </p:txBody>
        </p:sp>
        <p:sp>
          <p:nvSpPr>
            <p:cNvPr id="51" name="Rectangle 51"/>
            <p:cNvSpPr>
              <a:spLocks noChangeArrowheads="1"/>
            </p:cNvSpPr>
            <p:nvPr/>
          </p:nvSpPr>
          <p:spPr bwMode="auto">
            <a:xfrm>
              <a:off x="5726048" y="2330285"/>
              <a:ext cx="1127098" cy="265039"/>
            </a:xfrm>
            <a:prstGeom prst="rect">
              <a:avLst/>
            </a:prstGeom>
            <a:solidFill>
              <a:schemeClr val="accent2">
                <a:lumMod val="20000"/>
                <a:lumOff val="80000"/>
              </a:schemeClr>
            </a:solidFill>
            <a:ln w="9525">
              <a:solidFill>
                <a:srgbClr val="000000"/>
              </a:solidFill>
              <a:miter lim="800000"/>
              <a:headEnd/>
              <a:tailEnd/>
            </a:ln>
          </p:spPr>
          <p:txBody>
            <a:bodyPr/>
            <a:lstStyle/>
            <a:p>
              <a:pPr algn="ctr">
                <a:defRPr/>
              </a:pPr>
              <a:r>
                <a:rPr lang="zh-CN" altLang="en-US" sz="1000" b="1" dirty="0">
                  <a:latin typeface="Times New Roman" pitchFamily="18" charset="0"/>
                </a:rPr>
                <a:t>需求收集与分析</a:t>
              </a:r>
              <a:endParaRPr lang="zh-CN" altLang="en-US" b="1" dirty="0"/>
            </a:p>
          </p:txBody>
        </p:sp>
        <p:sp>
          <p:nvSpPr>
            <p:cNvPr id="53" name="Rectangle 54"/>
            <p:cNvSpPr>
              <a:spLocks noChangeArrowheads="1"/>
            </p:cNvSpPr>
            <p:nvPr/>
          </p:nvSpPr>
          <p:spPr bwMode="auto">
            <a:xfrm>
              <a:off x="4322732" y="3512645"/>
              <a:ext cx="868341" cy="266626"/>
            </a:xfrm>
            <a:prstGeom prst="rect">
              <a:avLst/>
            </a:prstGeom>
            <a:solidFill>
              <a:schemeClr val="accent2">
                <a:lumMod val="20000"/>
                <a:lumOff val="80000"/>
              </a:schemeClr>
            </a:solidFill>
            <a:ln w="9525">
              <a:solidFill>
                <a:srgbClr val="000000"/>
              </a:solidFill>
              <a:miter lim="800000"/>
              <a:headEnd/>
              <a:tailEnd/>
            </a:ln>
          </p:spPr>
          <p:txBody>
            <a:bodyPr/>
            <a:lstStyle/>
            <a:p>
              <a:pPr algn="ctr">
                <a:defRPr/>
              </a:pPr>
              <a:r>
                <a:rPr lang="en-US" altLang="zh-CN" sz="1000" b="1" dirty="0">
                  <a:latin typeface="Times New Roman" pitchFamily="18" charset="0"/>
                </a:rPr>
                <a:t>DBMS</a:t>
              </a:r>
              <a:r>
                <a:rPr lang="zh-CN" altLang="en-US" sz="1000" b="1" dirty="0">
                  <a:latin typeface="Times New Roman" pitchFamily="18" charset="0"/>
                </a:rPr>
                <a:t>选择</a:t>
              </a:r>
              <a:endParaRPr lang="zh-CN" altLang="en-US" b="1" dirty="0"/>
            </a:p>
          </p:txBody>
        </p:sp>
        <p:sp>
          <p:nvSpPr>
            <p:cNvPr id="15381" name="Rectangle 51"/>
            <p:cNvSpPr>
              <a:spLocks noChangeArrowheads="1"/>
            </p:cNvSpPr>
            <p:nvPr/>
          </p:nvSpPr>
          <p:spPr bwMode="auto">
            <a:xfrm>
              <a:off x="971600" y="2494819"/>
              <a:ext cx="2025225" cy="1654261"/>
            </a:xfrm>
            <a:prstGeom prst="rect">
              <a:avLst/>
            </a:prstGeom>
            <a:noFill/>
            <a:ln w="9525">
              <a:noFill/>
              <a:miter lim="800000"/>
              <a:headEnd/>
              <a:tailEnd/>
            </a:ln>
          </p:spPr>
          <p:txBody>
            <a:bodyPr/>
            <a:lstStyle/>
            <a:p>
              <a:pPr algn="just"/>
              <a:r>
                <a:rPr lang="zh-CN" altLang="en-US" sz="2000" b="1" dirty="0">
                  <a:solidFill>
                    <a:srgbClr val="FF0000"/>
                  </a:solidFill>
                  <a:latin typeface="Times New Roman" pitchFamily="18" charset="0"/>
                </a:rPr>
                <a:t>数据库设计 </a:t>
              </a:r>
              <a:endParaRPr lang="en-US" altLang="zh-CN" sz="2000" b="1" dirty="0">
                <a:solidFill>
                  <a:srgbClr val="FF0000"/>
                </a:solidFill>
                <a:latin typeface="Times New Roman" pitchFamily="18" charset="0"/>
              </a:endParaRPr>
            </a:p>
            <a:p>
              <a:pPr algn="just">
                <a:buFont typeface="Arial" charset="0"/>
                <a:buChar char="•"/>
              </a:pPr>
              <a:r>
                <a:rPr lang="zh-CN" altLang="en-US" sz="2000" b="1" dirty="0">
                  <a:solidFill>
                    <a:srgbClr val="FF0000"/>
                  </a:solidFill>
                  <a:latin typeface="Times New Roman" pitchFamily="18" charset="0"/>
                </a:rPr>
                <a:t> 需求分析</a:t>
              </a:r>
              <a:endParaRPr lang="en-US" altLang="zh-CN" sz="2000" b="1" dirty="0">
                <a:solidFill>
                  <a:srgbClr val="FF0000"/>
                </a:solidFill>
                <a:latin typeface="Times New Roman" pitchFamily="18" charset="0"/>
              </a:endParaRPr>
            </a:p>
            <a:p>
              <a:pPr algn="just">
                <a:buFont typeface="Arial" charset="0"/>
                <a:buChar char="•"/>
              </a:pPr>
              <a:r>
                <a:rPr lang="en-US" altLang="zh-CN" sz="2000" b="1" dirty="0">
                  <a:solidFill>
                    <a:srgbClr val="FF0000"/>
                  </a:solidFill>
                  <a:latin typeface="Times New Roman" pitchFamily="18" charset="0"/>
                </a:rPr>
                <a:t> </a:t>
              </a:r>
              <a:r>
                <a:rPr lang="zh-CN" altLang="en-US" sz="2000" b="1" dirty="0">
                  <a:solidFill>
                    <a:srgbClr val="FF0000"/>
                  </a:solidFill>
                  <a:latin typeface="Times New Roman" pitchFamily="18" charset="0"/>
                </a:rPr>
                <a:t>概念设计</a:t>
              </a:r>
              <a:endParaRPr lang="en-US" altLang="zh-CN" sz="2000" b="1" dirty="0">
                <a:solidFill>
                  <a:srgbClr val="FF0000"/>
                </a:solidFill>
                <a:latin typeface="Times New Roman" pitchFamily="18" charset="0"/>
              </a:endParaRPr>
            </a:p>
            <a:p>
              <a:pPr algn="just">
                <a:buFont typeface="Arial" charset="0"/>
                <a:buChar char="•"/>
              </a:pPr>
              <a:r>
                <a:rPr lang="en-US" altLang="zh-CN" sz="2000" b="1" dirty="0">
                  <a:solidFill>
                    <a:srgbClr val="FF0000"/>
                  </a:solidFill>
                  <a:latin typeface="Times New Roman" pitchFamily="18" charset="0"/>
                </a:rPr>
                <a:t> </a:t>
              </a:r>
              <a:r>
                <a:rPr lang="zh-CN" altLang="en-US" sz="2000" b="1" dirty="0">
                  <a:solidFill>
                    <a:srgbClr val="FF0000"/>
                  </a:solidFill>
                  <a:latin typeface="Times New Roman" pitchFamily="18" charset="0"/>
                </a:rPr>
                <a:t>逻辑设计</a:t>
              </a:r>
              <a:endParaRPr lang="en-US" altLang="zh-CN" sz="2000" b="1" dirty="0">
                <a:solidFill>
                  <a:srgbClr val="FF0000"/>
                </a:solidFill>
                <a:latin typeface="Times New Roman" pitchFamily="18" charset="0"/>
              </a:endParaRPr>
            </a:p>
            <a:p>
              <a:pPr algn="just">
                <a:buFont typeface="Arial" charset="0"/>
                <a:buChar char="•"/>
              </a:pPr>
              <a:r>
                <a:rPr lang="en-US" altLang="zh-CN" sz="2000" b="1" dirty="0">
                  <a:solidFill>
                    <a:srgbClr val="FF0000"/>
                  </a:solidFill>
                  <a:latin typeface="Times New Roman" pitchFamily="18" charset="0"/>
                </a:rPr>
                <a:t> </a:t>
              </a:r>
              <a:r>
                <a:rPr lang="zh-CN" altLang="en-US" sz="2000" b="1" dirty="0">
                  <a:solidFill>
                    <a:srgbClr val="FF0000"/>
                  </a:solidFill>
                  <a:latin typeface="Times New Roman" pitchFamily="18" charset="0"/>
                </a:rPr>
                <a:t>物理设计</a:t>
              </a:r>
              <a:endParaRPr lang="en-US" altLang="zh-CN" sz="2000" b="1" dirty="0">
                <a:solidFill>
                  <a:srgbClr val="FF0000"/>
                </a:solidFill>
                <a:latin typeface="Times New Roman" pitchFamily="18" charset="0"/>
              </a:endParaRPr>
            </a:p>
          </p:txBody>
        </p:sp>
        <p:sp>
          <p:nvSpPr>
            <p:cNvPr id="56" name="左右箭头 55"/>
            <p:cNvSpPr/>
            <p:nvPr/>
          </p:nvSpPr>
          <p:spPr>
            <a:xfrm>
              <a:off x="2501912" y="3204755"/>
              <a:ext cx="1175361" cy="4047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 name="组合 58"/>
          <p:cNvGrpSpPr>
            <a:grpSpLocks/>
          </p:cNvGrpSpPr>
          <p:nvPr/>
        </p:nvGrpSpPr>
        <p:grpSpPr bwMode="auto">
          <a:xfrm>
            <a:off x="1160800" y="5120360"/>
            <a:ext cx="5740400" cy="1323975"/>
            <a:chOff x="977050" y="5138308"/>
            <a:chExt cx="5739395" cy="1323439"/>
          </a:xfrm>
        </p:grpSpPr>
        <p:sp>
          <p:nvSpPr>
            <p:cNvPr id="52" name="Rectangle 61"/>
            <p:cNvSpPr>
              <a:spLocks noChangeArrowheads="1"/>
            </p:cNvSpPr>
            <p:nvPr/>
          </p:nvSpPr>
          <p:spPr bwMode="auto">
            <a:xfrm>
              <a:off x="5848234" y="5976125"/>
              <a:ext cx="868211" cy="265006"/>
            </a:xfrm>
            <a:prstGeom prst="rect">
              <a:avLst/>
            </a:prstGeom>
            <a:solidFill>
              <a:schemeClr val="accent2">
                <a:lumMod val="20000"/>
                <a:lumOff val="80000"/>
              </a:schemeClr>
            </a:solidFill>
            <a:ln w="9525">
              <a:solidFill>
                <a:srgbClr val="000000"/>
              </a:solidFill>
              <a:miter lim="800000"/>
              <a:headEnd/>
              <a:tailEnd/>
            </a:ln>
          </p:spPr>
          <p:txBody>
            <a:bodyPr/>
            <a:lstStyle/>
            <a:p>
              <a:pPr algn="ctr">
                <a:defRPr/>
              </a:pPr>
              <a:r>
                <a:rPr lang="zh-CN" altLang="en-US" sz="1000" b="1" dirty="0">
                  <a:latin typeface="Times New Roman" pitchFamily="18" charset="0"/>
                </a:rPr>
                <a:t>运行维护</a:t>
              </a:r>
              <a:endParaRPr lang="zh-CN" altLang="en-US" b="1" dirty="0"/>
            </a:p>
          </p:txBody>
        </p:sp>
        <p:sp>
          <p:nvSpPr>
            <p:cNvPr id="15373" name="矩形 54"/>
            <p:cNvSpPr>
              <a:spLocks noChangeArrowheads="1"/>
            </p:cNvSpPr>
            <p:nvPr/>
          </p:nvSpPr>
          <p:spPr bwMode="auto">
            <a:xfrm>
              <a:off x="977050" y="5138308"/>
              <a:ext cx="1704740" cy="1323439"/>
            </a:xfrm>
            <a:prstGeom prst="rect">
              <a:avLst/>
            </a:prstGeom>
            <a:noFill/>
            <a:ln w="9525">
              <a:noFill/>
              <a:miter lim="800000"/>
              <a:headEnd/>
              <a:tailEnd/>
            </a:ln>
          </p:spPr>
          <p:txBody>
            <a:bodyPr>
              <a:spAutoFit/>
            </a:bodyPr>
            <a:lstStyle/>
            <a:p>
              <a:pPr algn="just"/>
              <a:r>
                <a:rPr lang="zh-CN" altLang="en-US" sz="2000" b="1" dirty="0">
                  <a:solidFill>
                    <a:srgbClr val="FF0000"/>
                  </a:solidFill>
                  <a:latin typeface="Times New Roman" pitchFamily="18" charset="0"/>
                </a:rPr>
                <a:t>相关问题</a:t>
              </a:r>
              <a:endParaRPr lang="en-US" altLang="zh-CN" sz="2000" b="1" dirty="0">
                <a:solidFill>
                  <a:srgbClr val="FF0000"/>
                </a:solidFill>
                <a:latin typeface="Times New Roman" pitchFamily="18" charset="0"/>
              </a:endParaRPr>
            </a:p>
            <a:p>
              <a:pPr algn="just">
                <a:buFont typeface="Arial" charset="0"/>
                <a:buChar char="•"/>
              </a:pPr>
              <a:r>
                <a:rPr lang="zh-CN" altLang="en-US" sz="2000" b="1" dirty="0">
                  <a:solidFill>
                    <a:srgbClr val="FF0000"/>
                  </a:solidFill>
                  <a:latin typeface="Times New Roman" pitchFamily="18" charset="0"/>
                </a:rPr>
                <a:t> 数据库调整</a:t>
              </a:r>
              <a:endParaRPr lang="en-US" altLang="zh-CN" sz="2000" b="1" dirty="0">
                <a:solidFill>
                  <a:srgbClr val="FF0000"/>
                </a:solidFill>
                <a:latin typeface="Times New Roman" pitchFamily="18" charset="0"/>
              </a:endParaRPr>
            </a:p>
            <a:p>
              <a:pPr algn="just">
                <a:buFont typeface="Arial" charset="0"/>
                <a:buChar char="•"/>
              </a:pPr>
              <a:r>
                <a:rPr lang="en-US" altLang="zh-CN" sz="2000" b="1" dirty="0">
                  <a:solidFill>
                    <a:srgbClr val="FF0000"/>
                  </a:solidFill>
                </a:rPr>
                <a:t> </a:t>
              </a:r>
              <a:r>
                <a:rPr lang="zh-CN" altLang="en-US" sz="2000" b="1" dirty="0">
                  <a:solidFill>
                    <a:srgbClr val="FF0000"/>
                  </a:solidFill>
                </a:rPr>
                <a:t>数据库重组</a:t>
              </a:r>
              <a:endParaRPr lang="en-US" altLang="zh-CN" sz="2000" b="1" dirty="0">
                <a:solidFill>
                  <a:srgbClr val="FF0000"/>
                </a:solidFill>
              </a:endParaRPr>
            </a:p>
            <a:p>
              <a:pPr algn="just">
                <a:buFont typeface="Arial" charset="0"/>
                <a:buChar char="•"/>
              </a:pPr>
              <a:r>
                <a:rPr lang="en-US" altLang="zh-CN" sz="2000" b="1" dirty="0">
                  <a:solidFill>
                    <a:srgbClr val="FF0000"/>
                  </a:solidFill>
                </a:rPr>
                <a:t> </a:t>
              </a:r>
              <a:r>
                <a:rPr lang="zh-CN" altLang="en-US" sz="2000" b="1" dirty="0">
                  <a:solidFill>
                    <a:srgbClr val="FF0000"/>
                  </a:solidFill>
                </a:rPr>
                <a:t>数据库重构</a:t>
              </a:r>
            </a:p>
          </p:txBody>
        </p:sp>
        <p:sp>
          <p:nvSpPr>
            <p:cNvPr id="57" name="左右箭头 56"/>
            <p:cNvSpPr/>
            <p:nvPr/>
          </p:nvSpPr>
          <p:spPr>
            <a:xfrm>
              <a:off x="2616650" y="5869094"/>
              <a:ext cx="1079311" cy="4046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 name="燕尾形 8"/>
          <p:cNvSpPr/>
          <p:nvPr/>
        </p:nvSpPr>
        <p:spPr>
          <a:xfrm>
            <a:off x="3491880" y="1716737"/>
            <a:ext cx="343994" cy="26643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48209" name="Rectangle 49"/>
          <p:cNvSpPr>
            <a:spLocks noGrp="1" noChangeArrowheads="1"/>
          </p:cNvSpPr>
          <p:nvPr>
            <p:ph type="title"/>
          </p:nvPr>
        </p:nvSpPr>
        <p:spPr/>
        <p:txBody>
          <a:bodyPr/>
          <a:lstStyle/>
          <a:p>
            <a:r>
              <a:rPr lang="zh-CN" altLang="en-US"/>
              <a:t>11.4 逻辑设计 </a:t>
            </a:r>
            <a:endParaRPr lang="zh-CN" altLang="en-US" dirty="0"/>
          </a:p>
        </p:txBody>
      </p:sp>
      <p:sp>
        <p:nvSpPr>
          <p:cNvPr id="3078" name="Rectangle 2"/>
          <p:cNvSpPr>
            <a:spLocks noGrp="1" noChangeArrowheads="1"/>
          </p:cNvSpPr>
          <p:nvPr>
            <p:ph type="body" idx="1"/>
          </p:nvPr>
        </p:nvSpPr>
        <p:spPr>
          <a:xfrm>
            <a:off x="701570" y="1133745"/>
            <a:ext cx="8145905" cy="535204"/>
          </a:xfrm>
        </p:spPr>
        <p:txBody>
          <a:bodyPr/>
          <a:lstStyle/>
          <a:p>
            <a:pPr lvl="1"/>
            <a:r>
              <a:rPr lang="en-US" altLang="zh-CN" b="1" dirty="0"/>
              <a:t>M:N</a:t>
            </a:r>
            <a:r>
              <a:rPr lang="zh-CN" altLang="en-US" b="1" dirty="0"/>
              <a:t>联系的转换： </a:t>
            </a:r>
          </a:p>
        </p:txBody>
      </p:sp>
      <p:sp>
        <p:nvSpPr>
          <p:cNvPr id="25"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26"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27"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30</a:t>
            </a:fld>
            <a:endParaRPr lang="en-US" altLang="zh-CN"/>
          </a:p>
        </p:txBody>
      </p:sp>
      <p:sp>
        <p:nvSpPr>
          <p:cNvPr id="308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074" name="Object 3"/>
          <p:cNvGraphicFramePr>
            <a:graphicFrameLocks noChangeAspect="1"/>
          </p:cNvGraphicFramePr>
          <p:nvPr>
            <p:extLst>
              <p:ext uri="{D42A27DB-BD31-4B8C-83A1-F6EECF244321}">
                <p14:modId xmlns:p14="http://schemas.microsoft.com/office/powerpoint/2010/main" val="3625808078"/>
              </p:ext>
            </p:extLst>
          </p:nvPr>
        </p:nvGraphicFramePr>
        <p:xfrm>
          <a:off x="951917" y="1589727"/>
          <a:ext cx="7999412" cy="2281237"/>
        </p:xfrm>
        <a:graphic>
          <a:graphicData uri="http://schemas.openxmlformats.org/presentationml/2006/ole">
            <mc:AlternateContent xmlns:mc="http://schemas.openxmlformats.org/markup-compatibility/2006">
              <mc:Choice xmlns:v="urn:schemas-microsoft-com:vml" Requires="v">
                <p:oleObj spid="_x0000_s3190" name="Visio" r:id="rId4" imgW="3981342" imgH="1295336" progId="Visio.Drawing.11">
                  <p:embed/>
                </p:oleObj>
              </mc:Choice>
              <mc:Fallback>
                <p:oleObj name="Visio" r:id="rId4" imgW="3981342" imgH="1295336" progId="Visio.Drawing.11">
                  <p:embed/>
                  <p:pic>
                    <p:nvPicPr>
                      <p:cNvPr id="0" name="Object 3"/>
                      <p:cNvPicPr>
                        <a:picLocks noChangeAspect="1" noChangeArrowheads="1"/>
                      </p:cNvPicPr>
                      <p:nvPr/>
                    </p:nvPicPr>
                    <p:blipFill>
                      <a:blip r:embed="rId5"/>
                      <a:srcRect/>
                      <a:stretch>
                        <a:fillRect/>
                      </a:stretch>
                    </p:blipFill>
                    <p:spPr bwMode="auto">
                      <a:xfrm>
                        <a:off x="951917" y="1589727"/>
                        <a:ext cx="7999412" cy="228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Group 31"/>
          <p:cNvGraphicFramePr>
            <a:graphicFrameLocks noGrp="1"/>
          </p:cNvGraphicFramePr>
          <p:nvPr>
            <p:extLst>
              <p:ext uri="{D42A27DB-BD31-4B8C-83A1-F6EECF244321}">
                <p14:modId xmlns:p14="http://schemas.microsoft.com/office/powerpoint/2010/main" val="723754089"/>
              </p:ext>
            </p:extLst>
          </p:nvPr>
        </p:nvGraphicFramePr>
        <p:xfrm>
          <a:off x="1635126" y="3689993"/>
          <a:ext cx="6672290" cy="2799347"/>
        </p:xfrm>
        <a:graphic>
          <a:graphicData uri="http://schemas.openxmlformats.org/drawingml/2006/table">
            <a:tbl>
              <a:tblPr/>
              <a:tblGrid>
                <a:gridCol w="6672290">
                  <a:extLst>
                    <a:ext uri="{9D8B030D-6E8A-4147-A177-3AD203B41FA5}">
                      <a16:colId xmlns:a16="http://schemas.microsoft.com/office/drawing/2014/main" val="20000"/>
                    </a:ext>
                  </a:extLst>
                </a:gridCol>
              </a:tblGrid>
              <a:tr h="452598">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zh-CN" altLang="en-US" sz="2200" b="1" i="0" u="none" strike="noStrike" cap="none" normalizeH="0" baseline="0" dirty="0">
                          <a:ln>
                            <a:noFill/>
                          </a:ln>
                          <a:solidFill>
                            <a:schemeClr val="tx1"/>
                          </a:solidFill>
                          <a:effectLst/>
                          <a:latin typeface="黑体" pitchFamily="2" charset="-122"/>
                          <a:ea typeface="黑体" pitchFamily="2" charset="-122"/>
                        </a:rPr>
                        <a:t>不管</a:t>
                      </a:r>
                      <a:r>
                        <a:rPr kumimoji="0" lang="en-US" altLang="zh-CN" sz="2200" b="1" i="0" u="none" strike="noStrike" cap="none" normalizeH="0" baseline="0" dirty="0">
                          <a:ln>
                            <a:noFill/>
                          </a:ln>
                          <a:solidFill>
                            <a:schemeClr val="tx1"/>
                          </a:solidFill>
                          <a:effectLst/>
                          <a:latin typeface="黑体" pitchFamily="2" charset="-122"/>
                          <a:ea typeface="黑体" pitchFamily="2" charset="-122"/>
                        </a:rPr>
                        <a:t>E1</a:t>
                      </a:r>
                      <a:r>
                        <a:rPr kumimoji="0" lang="zh-CN" altLang="en-US" sz="2200" b="1" i="0" u="none" strike="noStrike" cap="none" normalizeH="0" baseline="0" dirty="0">
                          <a:ln>
                            <a:noFill/>
                          </a:ln>
                          <a:solidFill>
                            <a:schemeClr val="tx1"/>
                          </a:solidFill>
                          <a:effectLst/>
                          <a:latin typeface="黑体" pitchFamily="2" charset="-122"/>
                          <a:ea typeface="黑体" pitchFamily="2" charset="-122"/>
                        </a:rPr>
                        <a:t>、</a:t>
                      </a:r>
                      <a:r>
                        <a:rPr kumimoji="0" lang="en-US" altLang="zh-CN" sz="2200" b="1" i="0" u="none" strike="noStrike" cap="none" normalizeH="0" baseline="0" dirty="0">
                          <a:ln>
                            <a:noFill/>
                          </a:ln>
                          <a:solidFill>
                            <a:schemeClr val="tx1"/>
                          </a:solidFill>
                          <a:effectLst/>
                          <a:latin typeface="黑体" pitchFamily="2" charset="-122"/>
                          <a:ea typeface="黑体" pitchFamily="2" charset="-122"/>
                        </a:rPr>
                        <a:t>E2</a:t>
                      </a:r>
                      <a:r>
                        <a:rPr kumimoji="0" lang="zh-CN" altLang="en-US" sz="2200" b="1" i="0" u="none" strike="noStrike" cap="none" normalizeH="0" baseline="0" dirty="0">
                          <a:ln>
                            <a:noFill/>
                          </a:ln>
                          <a:solidFill>
                            <a:schemeClr val="tx1"/>
                          </a:solidFill>
                          <a:effectLst/>
                          <a:latin typeface="黑体" pitchFamily="2" charset="-122"/>
                          <a:ea typeface="黑体" pitchFamily="2" charset="-122"/>
                        </a:rPr>
                        <a:t>是否全参与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0000"/>
                      </a:schemeClr>
                    </a:solidFill>
                  </a:tcPr>
                </a:tc>
                <a:extLst>
                  <a:ext uri="{0D108BD9-81ED-4DB2-BD59-A6C34878D82A}">
                    <a16:rowId xmlns:a16="http://schemas.microsoft.com/office/drawing/2014/main" val="10000"/>
                  </a:ext>
                </a:extLst>
              </a:tr>
              <a:tr h="561611">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R1</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k</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a</a:t>
                      </a:r>
                      <a:r>
                        <a:rPr kumimoji="0" lang="en-US" altLang="zh-CN" sz="2200" b="1" i="0" u="none" strike="noStrike" cap="none" normalizeH="0" baseline="0" dirty="0">
                          <a:ln>
                            <a:noFill/>
                          </a:ln>
                          <a:solidFill>
                            <a:schemeClr val="tx1"/>
                          </a:solidFill>
                          <a:effectLst/>
                          <a:latin typeface="+mn-lt"/>
                          <a:ea typeface="宋体" pitchFamily="2" charset="-122"/>
                        </a:rPr>
                        <a:t>)</a:t>
                      </a:r>
                      <a:r>
                        <a:rPr kumimoji="0" lang="en-US" altLang="zh-CN" sz="2200" b="1" i="0" u="none" strike="noStrike" cap="none" normalizeH="0" baseline="0" dirty="0">
                          <a:ln>
                            <a:noFill/>
                          </a:ln>
                          <a:solidFill>
                            <a:schemeClr val="tx1"/>
                          </a:solidFill>
                          <a:effectLst/>
                          <a:latin typeface="+mn-lt"/>
                          <a:ea typeface="黑体" pitchFamily="2" charset="-122"/>
                        </a:rPr>
                        <a:t> </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5075">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R12</a:t>
                      </a:r>
                      <a:r>
                        <a:rPr kumimoji="0" lang="en-US" altLang="zh-CN" sz="2200" b="1" i="0" u="none" strike="noStrike" cap="none" normalizeH="0" baseline="0" dirty="0">
                          <a:ln>
                            <a:noFill/>
                          </a:ln>
                          <a:solidFill>
                            <a:schemeClr val="tx1"/>
                          </a:solidFill>
                          <a:effectLst/>
                          <a:latin typeface="+mn-lt"/>
                          <a:ea typeface="宋体" pitchFamily="2" charset="-122"/>
                          <a:cs typeface="+mn-cs"/>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h</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k</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s</a:t>
                      </a:r>
                      <a:r>
                        <a:rPr kumimoji="0" lang="en-US" altLang="zh-CN" sz="2200" b="1" i="0" u="none" strike="noStrike" cap="none" normalizeH="0" baseline="0" dirty="0">
                          <a:ln>
                            <a:noFill/>
                          </a:ln>
                          <a:solidFill>
                            <a:schemeClr val="tx1"/>
                          </a:solidFill>
                          <a:effectLst/>
                          <a:latin typeface="+mn-lt"/>
                          <a:ea typeface="宋体" pitchFamily="2" charset="-122"/>
                        </a:rPr>
                        <a:t>)</a:t>
                      </a:r>
                      <a:r>
                        <a:rPr kumimoji="0" lang="en-US" altLang="zh-CN" sz="2200" b="1" i="0" u="none" strike="noStrike" cap="none" normalizeH="0" baseline="0" dirty="0">
                          <a:ln>
                            <a:noFill/>
                          </a:ln>
                          <a:solidFill>
                            <a:schemeClr val="tx1"/>
                          </a:solidFill>
                          <a:effectLst/>
                          <a:latin typeface="+mn-lt"/>
                          <a:ea typeface="黑体" pitchFamily="2" charset="-122"/>
                        </a:rPr>
                        <a:t> </a:t>
                      </a:r>
                      <a:r>
                        <a:rPr kumimoji="0" lang="en-US" altLang="zh-CN" sz="2200" b="1" i="0" u="none" strike="noStrike" cap="none" normalizeH="0" baseline="0" dirty="0">
                          <a:ln>
                            <a:noFill/>
                          </a:ln>
                          <a:solidFill>
                            <a:schemeClr val="accent2"/>
                          </a:solidFill>
                          <a:effectLst/>
                          <a:latin typeface="+mn-lt"/>
                          <a:ea typeface="黑体" pitchFamily="2" charset="-122"/>
                        </a:rPr>
                        <a:t>【</a:t>
                      </a:r>
                      <a:r>
                        <a:rPr kumimoji="0" lang="zh-CN" altLang="en-US" sz="2200" b="1" i="0" u="none" strike="noStrike" cap="none" normalizeH="0" baseline="0" dirty="0">
                          <a:ln>
                            <a:noFill/>
                          </a:ln>
                          <a:solidFill>
                            <a:schemeClr val="accent2"/>
                          </a:solidFill>
                          <a:effectLst/>
                          <a:latin typeface="+mn-lt"/>
                          <a:ea typeface="黑体" pitchFamily="2" charset="-122"/>
                        </a:rPr>
                        <a:t>表示了联系</a:t>
                      </a:r>
                      <a:r>
                        <a:rPr kumimoji="0" lang="en-US" altLang="zh-CN" sz="2200" b="1" i="0" u="none" strike="noStrike" cap="none" normalizeH="0" baseline="0" dirty="0">
                          <a:ln>
                            <a:noFill/>
                          </a:ln>
                          <a:solidFill>
                            <a:schemeClr val="accent2"/>
                          </a:solidFill>
                          <a:effectLst/>
                          <a:latin typeface="+mn-lt"/>
                          <a:ea typeface="黑体" pitchFamily="2" charset="-122"/>
                        </a:rPr>
                        <a:t>】</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5768">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R2</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h</a:t>
                      </a:r>
                      <a:r>
                        <a:rPr kumimoji="0" lang="en-US" altLang="zh-CN" sz="2200" b="1" i="0" u="none" strike="noStrike" cap="none" normalizeH="0" baseline="0" dirty="0">
                          <a:ln>
                            <a:noFill/>
                          </a:ln>
                          <a:solidFill>
                            <a:schemeClr val="tx1"/>
                          </a:solidFill>
                          <a:effectLst/>
                          <a:latin typeface="+mn-lt"/>
                          <a:ea typeface="宋体" pitchFamily="2" charset="-122"/>
                          <a:cs typeface="+mn-cs"/>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b</a:t>
                      </a:r>
                      <a:r>
                        <a:rPr kumimoji="0" lang="en-US" altLang="zh-CN" sz="2200" b="1" i="0" u="none" strike="noStrike" cap="none" normalizeH="0" baseline="0" dirty="0">
                          <a:ln>
                            <a:noFill/>
                          </a:ln>
                          <a:solidFill>
                            <a:schemeClr val="tx1"/>
                          </a:solidFill>
                          <a:effectLst/>
                          <a:latin typeface="+mn-lt"/>
                          <a:ea typeface="宋体" pitchFamily="2" charset="-122"/>
                          <a:cs typeface="+mn-cs"/>
                        </a:rPr>
                        <a:t>)</a:t>
                      </a:r>
                      <a:r>
                        <a:rPr kumimoji="0" lang="en-US" altLang="zh-CN" sz="2200" b="1" i="0" u="none" strike="noStrike" cap="none" normalizeH="0" baseline="0" dirty="0">
                          <a:ln>
                            <a:noFill/>
                          </a:ln>
                          <a:solidFill>
                            <a:schemeClr val="tx1"/>
                          </a:solidFill>
                          <a:effectLst/>
                          <a:latin typeface="+mn-lt"/>
                          <a:ea typeface="黑体" pitchFamily="2" charset="-122"/>
                        </a:rPr>
                        <a:t> </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4295">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zh-CN" altLang="en-US" sz="2200" b="1" i="0" u="none" strike="noStrike" cap="none" normalizeH="0" baseline="0" dirty="0">
                          <a:ln>
                            <a:noFill/>
                          </a:ln>
                          <a:solidFill>
                            <a:schemeClr val="tx1"/>
                          </a:solidFill>
                          <a:effectLst/>
                          <a:latin typeface="+mn-lt"/>
                          <a:ea typeface="宋体" pitchFamily="2" charset="-122"/>
                        </a:rPr>
                        <a:t>注：</a:t>
                      </a:r>
                      <a:r>
                        <a:rPr kumimoji="0" lang="zh-CN" altLang="en-US" sz="2200" b="1" i="0" u="none" strike="noStrike" cap="none" normalizeH="0" baseline="0" dirty="0">
                          <a:ln>
                            <a:noFill/>
                          </a:ln>
                          <a:solidFill>
                            <a:schemeClr val="tx1"/>
                          </a:solidFill>
                          <a:effectLst/>
                          <a:latin typeface="+mn-lt"/>
                          <a:ea typeface="宋体" pitchFamily="2" charset="-122"/>
                          <a:cs typeface="Times New Roman" pitchFamily="18" charset="0"/>
                        </a:rPr>
                        <a:t>       </a:t>
                      </a:r>
                      <a:r>
                        <a:rPr kumimoji="0" lang="en-US" altLang="zh-CN" sz="2200" b="1" i="0" u="none" strike="noStrike" cap="none" normalizeH="0" baseline="0" dirty="0">
                          <a:ln>
                            <a:noFill/>
                          </a:ln>
                          <a:solidFill>
                            <a:srgbClr val="0000FF"/>
                          </a:solidFill>
                          <a:effectLst/>
                          <a:latin typeface="+mn-lt"/>
                          <a:ea typeface="宋体" pitchFamily="2" charset="-122"/>
                          <a:cs typeface="Times New Roman" pitchFamily="18" charset="0"/>
                        </a:rPr>
                        <a:t>PK</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              </a:t>
                      </a:r>
                      <a:r>
                        <a:rPr kumimoji="0" lang="en-US" altLang="zh-CN" sz="2200" b="1" i="0" u="none" strike="noStrike" cap="none" normalizeH="0" baseline="0" dirty="0">
                          <a:ln>
                            <a:noFill/>
                          </a:ln>
                          <a:solidFill>
                            <a:srgbClr val="FF0000"/>
                          </a:solidFill>
                          <a:effectLst/>
                          <a:latin typeface="+mn-lt"/>
                          <a:ea typeface="宋体" pitchFamily="2" charset="-122"/>
                          <a:cs typeface="Times New Roman" pitchFamily="18" charset="0"/>
                        </a:rPr>
                        <a:t>FK</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          </a:t>
                      </a:r>
                      <a:r>
                        <a:rPr kumimoji="0" lang="zh-CN" altLang="en-US" sz="2200" b="1" i="0" u="none" strike="noStrike" cap="none" normalizeH="0" baseline="0" dirty="0">
                          <a:ln>
                            <a:noFill/>
                          </a:ln>
                          <a:solidFill>
                            <a:srgbClr val="FF00FF"/>
                          </a:solidFill>
                          <a:effectLst/>
                          <a:latin typeface="+mn-lt"/>
                          <a:ea typeface="宋体" pitchFamily="2" charset="-122"/>
                        </a:rPr>
                        <a:t>       </a:t>
                      </a:r>
                      <a:r>
                        <a:rPr kumimoji="0" lang="zh-CN" altLang="en-US" sz="2200" b="1" i="0" u="none" strike="noStrike" cap="none" normalizeH="0" baseline="0" dirty="0">
                          <a:ln>
                            <a:noFill/>
                          </a:ln>
                          <a:solidFill>
                            <a:schemeClr val="accent2"/>
                          </a:solidFill>
                          <a:effectLst/>
                          <a:latin typeface="+mn-lt"/>
                          <a:ea typeface="宋体" pitchFamily="2" charset="-122"/>
                        </a:rPr>
                        <a:t>键引用</a:t>
                      </a:r>
                      <a:endParaRPr kumimoji="0" lang="zh-CN" altLang="en-US" sz="2200" b="1" i="0" u="none" strike="noStrike" cap="none" normalizeH="0" baseline="0" dirty="0">
                        <a:ln>
                          <a:noFill/>
                        </a:ln>
                        <a:solidFill>
                          <a:schemeClr val="accent2"/>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097" name="Line 56"/>
          <p:cNvSpPr>
            <a:spLocks noChangeShapeType="1"/>
          </p:cNvSpPr>
          <p:nvPr/>
        </p:nvSpPr>
        <p:spPr bwMode="auto">
          <a:xfrm>
            <a:off x="2231740" y="4541182"/>
            <a:ext cx="228600" cy="0"/>
          </a:xfrm>
          <a:prstGeom prst="line">
            <a:avLst/>
          </a:prstGeom>
          <a:noFill/>
          <a:ln w="28575">
            <a:solidFill>
              <a:srgbClr val="3366FF"/>
            </a:solidFill>
            <a:round/>
            <a:headEnd/>
            <a:tailEnd/>
          </a:ln>
        </p:spPr>
        <p:txBody>
          <a:bodyPr/>
          <a:lstStyle/>
          <a:p>
            <a:endParaRPr lang="zh-CN" altLang="en-US"/>
          </a:p>
        </p:txBody>
      </p:sp>
      <p:sp>
        <p:nvSpPr>
          <p:cNvPr id="3098" name="Line 54"/>
          <p:cNvSpPr>
            <a:spLocks noChangeShapeType="1"/>
          </p:cNvSpPr>
          <p:nvPr/>
        </p:nvSpPr>
        <p:spPr bwMode="auto">
          <a:xfrm>
            <a:off x="2393950" y="5109218"/>
            <a:ext cx="603250" cy="0"/>
          </a:xfrm>
          <a:prstGeom prst="line">
            <a:avLst/>
          </a:prstGeom>
          <a:noFill/>
          <a:ln w="28575">
            <a:solidFill>
              <a:srgbClr val="3366FF"/>
            </a:solidFill>
            <a:round/>
            <a:headEnd/>
            <a:tailEnd/>
          </a:ln>
        </p:spPr>
        <p:txBody>
          <a:bodyPr/>
          <a:lstStyle/>
          <a:p>
            <a:endParaRPr lang="zh-CN" altLang="en-US"/>
          </a:p>
        </p:txBody>
      </p:sp>
      <p:sp>
        <p:nvSpPr>
          <p:cNvPr id="3099" name="Freeform 56"/>
          <p:cNvSpPr>
            <a:spLocks/>
          </p:cNvSpPr>
          <p:nvPr/>
        </p:nvSpPr>
        <p:spPr bwMode="auto">
          <a:xfrm flipV="1">
            <a:off x="2349500" y="5153668"/>
            <a:ext cx="287338" cy="46038"/>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3100" name="Freeform 56"/>
          <p:cNvSpPr>
            <a:spLocks/>
          </p:cNvSpPr>
          <p:nvPr/>
        </p:nvSpPr>
        <p:spPr bwMode="auto">
          <a:xfrm flipV="1">
            <a:off x="2709863" y="5153668"/>
            <a:ext cx="287337" cy="46038"/>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3101" name="Line 56"/>
          <p:cNvSpPr>
            <a:spLocks noChangeShapeType="1"/>
          </p:cNvSpPr>
          <p:nvPr/>
        </p:nvSpPr>
        <p:spPr bwMode="auto">
          <a:xfrm>
            <a:off x="2240541" y="5767742"/>
            <a:ext cx="228600" cy="0"/>
          </a:xfrm>
          <a:prstGeom prst="line">
            <a:avLst/>
          </a:prstGeom>
          <a:noFill/>
          <a:ln w="28575">
            <a:solidFill>
              <a:srgbClr val="3366FF"/>
            </a:solidFill>
            <a:round/>
            <a:headEnd/>
            <a:tailEnd/>
          </a:ln>
        </p:spPr>
        <p:txBody>
          <a:bodyPr/>
          <a:lstStyle/>
          <a:p>
            <a:endParaRPr lang="zh-CN" altLang="en-US"/>
          </a:p>
        </p:txBody>
      </p:sp>
      <p:sp>
        <p:nvSpPr>
          <p:cNvPr id="3102" name="Line 63"/>
          <p:cNvSpPr>
            <a:spLocks noChangeShapeType="1"/>
          </p:cNvSpPr>
          <p:nvPr/>
        </p:nvSpPr>
        <p:spPr bwMode="auto">
          <a:xfrm flipH="1" flipV="1">
            <a:off x="2439988" y="4588518"/>
            <a:ext cx="269875" cy="233363"/>
          </a:xfrm>
          <a:prstGeom prst="line">
            <a:avLst/>
          </a:prstGeom>
          <a:noFill/>
          <a:ln w="28575">
            <a:solidFill>
              <a:schemeClr val="accent2"/>
            </a:solidFill>
            <a:round/>
            <a:headEnd w="sm" len="sm"/>
            <a:tailEnd type="triangle" w="med" len="lg"/>
          </a:ln>
        </p:spPr>
        <p:txBody>
          <a:bodyPr/>
          <a:lstStyle/>
          <a:p>
            <a:endParaRPr lang="zh-CN" altLang="en-US"/>
          </a:p>
        </p:txBody>
      </p:sp>
      <p:sp>
        <p:nvSpPr>
          <p:cNvPr id="3103" name="Line 63"/>
          <p:cNvSpPr>
            <a:spLocks noChangeShapeType="1"/>
          </p:cNvSpPr>
          <p:nvPr/>
        </p:nvSpPr>
        <p:spPr bwMode="auto">
          <a:xfrm flipH="1">
            <a:off x="2349500" y="5199706"/>
            <a:ext cx="168275" cy="314325"/>
          </a:xfrm>
          <a:prstGeom prst="line">
            <a:avLst/>
          </a:prstGeom>
          <a:noFill/>
          <a:ln w="28575">
            <a:solidFill>
              <a:schemeClr val="accent2"/>
            </a:solidFill>
            <a:round/>
            <a:headEnd w="sm" len="sm"/>
            <a:tailEnd type="triangle" w="med" len="lg"/>
          </a:ln>
        </p:spPr>
        <p:txBody>
          <a:bodyPr/>
          <a:lstStyle/>
          <a:p>
            <a:endParaRPr lang="zh-CN" altLang="en-US"/>
          </a:p>
        </p:txBody>
      </p:sp>
      <p:sp>
        <p:nvSpPr>
          <p:cNvPr id="3104" name="Line 54"/>
          <p:cNvSpPr>
            <a:spLocks noChangeShapeType="1"/>
          </p:cNvSpPr>
          <p:nvPr/>
        </p:nvSpPr>
        <p:spPr bwMode="auto">
          <a:xfrm>
            <a:off x="2457450" y="6099818"/>
            <a:ext cx="231775" cy="0"/>
          </a:xfrm>
          <a:prstGeom prst="line">
            <a:avLst/>
          </a:prstGeom>
          <a:noFill/>
          <a:ln w="28575">
            <a:solidFill>
              <a:srgbClr val="3366FF"/>
            </a:solidFill>
            <a:round/>
            <a:headEnd/>
            <a:tailEnd/>
          </a:ln>
        </p:spPr>
        <p:txBody>
          <a:bodyPr/>
          <a:lstStyle/>
          <a:p>
            <a:endParaRPr lang="zh-CN" altLang="en-US"/>
          </a:p>
        </p:txBody>
      </p:sp>
      <p:sp>
        <p:nvSpPr>
          <p:cNvPr id="3105" name="Freeform 56"/>
          <p:cNvSpPr>
            <a:spLocks/>
          </p:cNvSpPr>
          <p:nvPr/>
        </p:nvSpPr>
        <p:spPr bwMode="auto">
          <a:xfrm flipV="1">
            <a:off x="3941763" y="6098231"/>
            <a:ext cx="287337" cy="46037"/>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3106" name="Line 63"/>
          <p:cNvSpPr>
            <a:spLocks noChangeShapeType="1"/>
          </p:cNvSpPr>
          <p:nvPr/>
        </p:nvSpPr>
        <p:spPr bwMode="auto">
          <a:xfrm flipV="1">
            <a:off x="5381625" y="6144268"/>
            <a:ext cx="538163" cy="0"/>
          </a:xfrm>
          <a:prstGeom prst="line">
            <a:avLst/>
          </a:prstGeom>
          <a:noFill/>
          <a:ln w="28575">
            <a:solidFill>
              <a:schemeClr val="accent2"/>
            </a:solidFill>
            <a:round/>
            <a:headEnd w="sm" len="sm"/>
            <a:tailEnd type="triangle" w="med" len="lg"/>
          </a:ln>
        </p:spPr>
        <p:txBody>
          <a:bodyPr/>
          <a:lstStyle/>
          <a:p>
            <a:endParaRPr lang="zh-CN" altLang="en-US"/>
          </a:p>
        </p:txBody>
      </p:sp>
      <p:sp>
        <p:nvSpPr>
          <p:cNvPr id="28" name="Line 3"/>
          <p:cNvSpPr>
            <a:spLocks noChangeShapeType="1"/>
          </p:cNvSpPr>
          <p:nvPr/>
        </p:nvSpPr>
        <p:spPr bwMode="auto">
          <a:xfrm>
            <a:off x="4887035" y="2933945"/>
            <a:ext cx="0" cy="629670"/>
          </a:xfrm>
          <a:prstGeom prst="line">
            <a:avLst/>
          </a:prstGeom>
          <a:noFill/>
          <a:ln w="76200">
            <a:solidFill>
              <a:srgbClr val="006600"/>
            </a:solidFill>
            <a:round/>
            <a:headEnd/>
            <a:tailEnd type="stealth" w="lg" len="lg"/>
          </a:ln>
        </p:spPr>
        <p:txBody>
          <a:bodyPr/>
          <a:lstStyle/>
          <a:p>
            <a:endParaRPr lang="zh-CN" altLang="en-US"/>
          </a:p>
        </p:txBody>
      </p:sp>
      <p:sp>
        <p:nvSpPr>
          <p:cNvPr id="29" name="矩形 28"/>
          <p:cNvSpPr/>
          <p:nvPr/>
        </p:nvSpPr>
        <p:spPr>
          <a:xfrm>
            <a:off x="5734304" y="4785635"/>
            <a:ext cx="2452916" cy="492443"/>
          </a:xfrm>
          <a:prstGeom prst="rect">
            <a:avLst/>
          </a:prstGeom>
          <a:solidFill>
            <a:srgbClr val="FFFF00"/>
          </a:solidFill>
          <a:ln>
            <a:solidFill>
              <a:schemeClr val="accent2"/>
            </a:solidFill>
          </a:ln>
        </p:spPr>
        <p:txBody>
          <a:bodyPr wrap="none">
            <a:spAutoFit/>
          </a:bodyPr>
          <a:lstStyle/>
          <a:p>
            <a:r>
              <a:rPr lang="zh-CN" altLang="en-US" sz="2600" b="1" dirty="0">
                <a:solidFill>
                  <a:srgbClr val="FF0000"/>
                </a:solidFill>
              </a:rPr>
              <a:t>外键不取null值</a:t>
            </a:r>
          </a:p>
        </p:txBody>
      </p:sp>
      <p:sp>
        <p:nvSpPr>
          <p:cNvPr id="31" name="矩形 30"/>
          <p:cNvSpPr/>
          <p:nvPr/>
        </p:nvSpPr>
        <p:spPr>
          <a:xfrm>
            <a:off x="5726695" y="4185553"/>
            <a:ext cx="2440092" cy="477054"/>
          </a:xfrm>
          <a:prstGeom prst="rect">
            <a:avLst/>
          </a:prstGeom>
          <a:solidFill>
            <a:srgbClr val="FFFF00"/>
          </a:solidFill>
          <a:ln>
            <a:solidFill>
              <a:schemeClr val="accent2"/>
            </a:solidFill>
          </a:ln>
        </p:spPr>
        <p:txBody>
          <a:bodyPr wrap="none">
            <a:spAutoFit/>
          </a:bodyPr>
          <a:lstStyle/>
          <a:p>
            <a:r>
              <a:rPr lang="zh-CN" altLang="en-US" sz="2500" b="1" dirty="0">
                <a:solidFill>
                  <a:srgbClr val="FF0000"/>
                </a:solidFill>
              </a:rPr>
              <a:t>模式个数尽量少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50301" name="Rectangle 93"/>
          <p:cNvSpPr>
            <a:spLocks noGrp="1" noChangeArrowheads="1"/>
          </p:cNvSpPr>
          <p:nvPr>
            <p:ph type="title"/>
          </p:nvPr>
        </p:nvSpPr>
        <p:spPr/>
        <p:txBody>
          <a:bodyPr/>
          <a:lstStyle/>
          <a:p>
            <a:r>
              <a:rPr lang="zh-CN" altLang="en-US" dirty="0"/>
              <a:t>11.4 逻辑设计 </a:t>
            </a:r>
          </a:p>
        </p:txBody>
      </p:sp>
      <p:sp>
        <p:nvSpPr>
          <p:cNvPr id="4102" name="Rectangle 3"/>
          <p:cNvSpPr>
            <a:spLocks noGrp="1" noChangeArrowheads="1"/>
          </p:cNvSpPr>
          <p:nvPr>
            <p:ph type="body" idx="1"/>
          </p:nvPr>
        </p:nvSpPr>
        <p:spPr>
          <a:xfrm>
            <a:off x="701570" y="1133744"/>
            <a:ext cx="8442430" cy="5355595"/>
          </a:xfrm>
        </p:spPr>
        <p:txBody>
          <a:bodyPr/>
          <a:lstStyle/>
          <a:p>
            <a:pPr lvl="1"/>
            <a:r>
              <a:rPr lang="en-US" altLang="zh-CN" b="1" dirty="0"/>
              <a:t>M:N:P</a:t>
            </a:r>
            <a:r>
              <a:rPr lang="zh-CN" altLang="en-US" b="1" dirty="0"/>
              <a:t>三元联系的转换</a:t>
            </a:r>
            <a:r>
              <a:rPr lang="zh-CN" altLang="en-US" sz="2000" dirty="0">
                <a:solidFill>
                  <a:srgbClr val="FF0000"/>
                </a:solidFill>
              </a:rPr>
              <a:t>（如果不是</a:t>
            </a:r>
            <a:r>
              <a:rPr lang="en-US" altLang="zh-CN" sz="2000" dirty="0">
                <a:solidFill>
                  <a:srgbClr val="FF0000"/>
                </a:solidFill>
              </a:rPr>
              <a:t>1:1:P</a:t>
            </a:r>
            <a:r>
              <a:rPr lang="zh-CN" altLang="en-US" sz="2000" dirty="0">
                <a:solidFill>
                  <a:srgbClr val="FF0000"/>
                </a:solidFill>
              </a:rPr>
              <a:t>且</a:t>
            </a:r>
            <a:r>
              <a:rPr lang="en-US" altLang="zh-CN" sz="2000" dirty="0">
                <a:solidFill>
                  <a:srgbClr val="FF0000"/>
                </a:solidFill>
              </a:rPr>
              <a:t>P</a:t>
            </a:r>
            <a:r>
              <a:rPr lang="zh-CN" altLang="en-US" sz="2000" dirty="0">
                <a:solidFill>
                  <a:srgbClr val="FF0000"/>
                </a:solidFill>
              </a:rPr>
              <a:t>端全参与的话）</a:t>
            </a:r>
            <a:r>
              <a:rPr lang="zh-CN" altLang="en-US" sz="2000" dirty="0"/>
              <a:t>： </a:t>
            </a:r>
          </a:p>
          <a:p>
            <a:pPr lvl="1"/>
            <a:endParaRPr lang="zh-CN" altLang="en-US" dirty="0"/>
          </a:p>
        </p:txBody>
      </p:sp>
      <p:sp>
        <p:nvSpPr>
          <p:cNvPr id="25"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26"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27"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31</a:t>
            </a:fld>
            <a:endParaRPr lang="en-US" altLang="zh-CN"/>
          </a:p>
        </p:txBody>
      </p:sp>
      <p:graphicFrame>
        <p:nvGraphicFramePr>
          <p:cNvPr id="350304" name="Group 96"/>
          <p:cNvGraphicFramePr>
            <a:graphicFrameLocks noGrp="1"/>
          </p:cNvGraphicFramePr>
          <p:nvPr>
            <p:extLst>
              <p:ext uri="{D42A27DB-BD31-4B8C-83A1-F6EECF244321}">
                <p14:modId xmlns:p14="http://schemas.microsoft.com/office/powerpoint/2010/main" val="3159741018"/>
              </p:ext>
            </p:extLst>
          </p:nvPr>
        </p:nvGraphicFramePr>
        <p:xfrm>
          <a:off x="3806825" y="3943007"/>
          <a:ext cx="4765585" cy="2546333"/>
        </p:xfrm>
        <a:graphic>
          <a:graphicData uri="http://schemas.openxmlformats.org/drawingml/2006/table">
            <a:tbl>
              <a:tblPr/>
              <a:tblGrid>
                <a:gridCol w="4765585">
                  <a:extLst>
                    <a:ext uri="{9D8B030D-6E8A-4147-A177-3AD203B41FA5}">
                      <a16:colId xmlns:a16="http://schemas.microsoft.com/office/drawing/2014/main" val="20000"/>
                    </a:ext>
                  </a:extLst>
                </a:gridCol>
              </a:tblGrid>
              <a:tr h="501335">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zh-CN" altLang="en-US" sz="2200" b="1" i="0" u="none" strike="noStrike" kern="1200" cap="none" normalizeH="0" baseline="0" dirty="0">
                          <a:ln>
                            <a:noFill/>
                          </a:ln>
                          <a:solidFill>
                            <a:schemeClr val="tx1"/>
                          </a:solidFill>
                          <a:effectLst/>
                          <a:latin typeface="黑体" pitchFamily="2" charset="-122"/>
                          <a:ea typeface="黑体" pitchFamily="2" charset="-122"/>
                          <a:cs typeface="+mn-cs"/>
                        </a:rPr>
                        <a:t>不管</a:t>
                      </a:r>
                      <a:r>
                        <a:rPr kumimoji="0" lang="en-US" altLang="zh-CN" sz="2200" b="1" i="0" u="none" strike="noStrike" kern="1200" cap="none" normalizeH="0" baseline="0" dirty="0">
                          <a:ln>
                            <a:noFill/>
                          </a:ln>
                          <a:solidFill>
                            <a:schemeClr val="tx1"/>
                          </a:solidFill>
                          <a:effectLst/>
                          <a:latin typeface="黑体" pitchFamily="2" charset="-122"/>
                          <a:ea typeface="黑体" pitchFamily="2" charset="-122"/>
                          <a:cs typeface="+mn-cs"/>
                        </a:rPr>
                        <a:t>E1</a:t>
                      </a:r>
                      <a:r>
                        <a:rPr kumimoji="0" lang="zh-CN" altLang="en-US" sz="2200" b="1" i="0" u="none" strike="noStrike" kern="1200" cap="none" normalizeH="0" baseline="0" dirty="0">
                          <a:ln>
                            <a:noFill/>
                          </a:ln>
                          <a:solidFill>
                            <a:schemeClr val="tx1"/>
                          </a:solidFill>
                          <a:effectLst/>
                          <a:latin typeface="黑体" pitchFamily="2" charset="-122"/>
                          <a:ea typeface="黑体" pitchFamily="2" charset="-122"/>
                          <a:cs typeface="+mn-cs"/>
                        </a:rPr>
                        <a:t>、</a:t>
                      </a:r>
                      <a:r>
                        <a:rPr kumimoji="0" lang="en-US" altLang="zh-CN" sz="2200" b="1" i="0" u="none" strike="noStrike" kern="1200" cap="none" normalizeH="0" baseline="0" dirty="0">
                          <a:ln>
                            <a:noFill/>
                          </a:ln>
                          <a:solidFill>
                            <a:schemeClr val="tx1"/>
                          </a:solidFill>
                          <a:effectLst/>
                          <a:latin typeface="黑体" pitchFamily="2" charset="-122"/>
                          <a:ea typeface="黑体" pitchFamily="2" charset="-122"/>
                          <a:cs typeface="+mn-cs"/>
                        </a:rPr>
                        <a:t>E2</a:t>
                      </a:r>
                      <a:r>
                        <a:rPr kumimoji="0" lang="zh-CN" altLang="en-US" sz="2200" b="1" i="0" u="none" strike="noStrike" kern="1200" cap="none" normalizeH="0" baseline="0" dirty="0">
                          <a:ln>
                            <a:noFill/>
                          </a:ln>
                          <a:solidFill>
                            <a:schemeClr val="tx1"/>
                          </a:solidFill>
                          <a:effectLst/>
                          <a:latin typeface="黑体" pitchFamily="2" charset="-122"/>
                          <a:ea typeface="黑体" pitchFamily="2" charset="-122"/>
                          <a:cs typeface="+mn-cs"/>
                        </a:rPr>
                        <a:t>、</a:t>
                      </a:r>
                      <a:r>
                        <a:rPr kumimoji="0" lang="en-US" altLang="zh-CN" sz="2200" b="1" i="0" u="none" strike="noStrike" kern="1200" cap="none" normalizeH="0" baseline="0" dirty="0">
                          <a:ln>
                            <a:noFill/>
                          </a:ln>
                          <a:solidFill>
                            <a:schemeClr val="tx1"/>
                          </a:solidFill>
                          <a:effectLst/>
                          <a:latin typeface="黑体" pitchFamily="2" charset="-122"/>
                          <a:ea typeface="黑体" pitchFamily="2" charset="-122"/>
                          <a:cs typeface="+mn-cs"/>
                        </a:rPr>
                        <a:t>E3</a:t>
                      </a:r>
                      <a:r>
                        <a:rPr kumimoji="0" lang="zh-CN" altLang="en-US" sz="2200" b="1" i="0" u="none" strike="noStrike" kern="1200" cap="none" normalizeH="0" baseline="0" dirty="0">
                          <a:ln>
                            <a:noFill/>
                          </a:ln>
                          <a:solidFill>
                            <a:schemeClr val="tx1"/>
                          </a:solidFill>
                          <a:effectLst/>
                          <a:latin typeface="黑体" pitchFamily="2" charset="-122"/>
                          <a:ea typeface="黑体" pitchFamily="2" charset="-122"/>
                          <a:cs typeface="+mn-cs"/>
                        </a:rPr>
                        <a:t>是否是全参与：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0000"/>
                      </a:schemeClr>
                    </a:solidFill>
                  </a:tcPr>
                </a:tc>
                <a:extLst>
                  <a:ext uri="{0D108BD9-81ED-4DB2-BD59-A6C34878D82A}">
                    <a16:rowId xmlns:a16="http://schemas.microsoft.com/office/drawing/2014/main" val="10000"/>
                  </a:ext>
                </a:extLst>
              </a:tr>
              <a:tr h="495055">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R1</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k</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a</a:t>
                      </a:r>
                      <a:r>
                        <a:rPr kumimoji="0" lang="en-US" altLang="zh-CN" sz="2200" b="1" i="0" u="none" strike="noStrike" cap="none" normalizeH="0" baseline="0" dirty="0">
                          <a:ln>
                            <a:noFill/>
                          </a:ln>
                          <a:solidFill>
                            <a:schemeClr val="tx1"/>
                          </a:solidFill>
                          <a:effectLst/>
                          <a:latin typeface="+mn-lt"/>
                          <a:ea typeface="宋体" pitchFamily="2" charset="-122"/>
                        </a:rPr>
                        <a:t>)</a:t>
                      </a:r>
                      <a:r>
                        <a:rPr kumimoji="0" lang="en-US" altLang="zh-CN" sz="2200" b="1" i="0" u="none" strike="noStrike" cap="none" normalizeH="0" baseline="0" dirty="0">
                          <a:ln>
                            <a:noFill/>
                          </a:ln>
                          <a:solidFill>
                            <a:schemeClr val="tx1"/>
                          </a:solidFill>
                          <a:effectLst/>
                          <a:latin typeface="+mn-lt"/>
                          <a:ea typeface="黑体" pitchFamily="2" charset="-122"/>
                        </a:rPr>
                        <a:t> </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050">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           R2</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h</a:t>
                      </a:r>
                      <a:r>
                        <a:rPr kumimoji="0" lang="en-US" altLang="zh-CN" sz="2200" b="1" i="0" u="none" strike="noStrike" cap="none" normalizeH="0" baseline="0" dirty="0">
                          <a:ln>
                            <a:noFill/>
                          </a:ln>
                          <a:solidFill>
                            <a:schemeClr val="tx1"/>
                          </a:solidFill>
                          <a:effectLst/>
                          <a:latin typeface="+mn-lt"/>
                          <a:ea typeface="宋体" pitchFamily="2" charset="-122"/>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b</a:t>
                      </a:r>
                      <a:r>
                        <a:rPr kumimoji="0" lang="en-US" altLang="zh-CN" sz="2200" b="1" i="0" u="none" strike="noStrike" cap="none" normalizeH="0" baseline="0" dirty="0">
                          <a:ln>
                            <a:noFill/>
                          </a:ln>
                          <a:solidFill>
                            <a:schemeClr val="tx1"/>
                          </a:solidFill>
                          <a:effectLst/>
                          <a:latin typeface="+mn-lt"/>
                          <a:ea typeface="宋体" pitchFamily="2" charset="-122"/>
                        </a:rPr>
                        <a:t>)</a:t>
                      </a:r>
                      <a:endParaRPr kumimoji="0" lang="zh-CN" altLang="en-US" sz="2200" b="1" i="0" u="none" strike="noStrike" cap="none" normalizeH="0" baseline="0" dirty="0">
                        <a:ln>
                          <a:noFill/>
                        </a:ln>
                        <a:solidFill>
                          <a:schemeClr val="tx1"/>
                        </a:solidFill>
                        <a:effectLst/>
                        <a:latin typeface="+mn-lt"/>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5055">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                        R3 </a:t>
                      </a:r>
                      <a:r>
                        <a:rPr kumimoji="0" lang="en-US" altLang="zh-CN" sz="2200" b="1" i="0" u="none" strike="noStrike" cap="none" normalizeH="0" baseline="0" dirty="0">
                          <a:ln>
                            <a:noFill/>
                          </a:ln>
                          <a:solidFill>
                            <a:schemeClr val="tx1"/>
                          </a:solidFill>
                          <a:effectLst/>
                          <a:latin typeface="+mn-lt"/>
                          <a:ea typeface="宋体" pitchFamily="2" charset="-122"/>
                        </a:rPr>
                        <a:t>(</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j,</a:t>
                      </a:r>
                      <a:r>
                        <a:rPr kumimoji="0" lang="en-US" altLang="zh-CN" sz="2200" b="1" i="0" u="none" strike="noStrike" cap="none" normalizeH="0" baseline="0" dirty="0">
                          <a:ln>
                            <a:noFill/>
                          </a:ln>
                          <a:solidFill>
                            <a:schemeClr val="tx1"/>
                          </a:solidFill>
                          <a:effectLst/>
                          <a:latin typeface="+mn-lt"/>
                          <a:ea typeface="宋体" pitchFamily="2" charset="-122"/>
                          <a:cs typeface="+mn-cs"/>
                        </a:rPr>
                        <a:t> </a:t>
                      </a: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c</a:t>
                      </a:r>
                      <a:r>
                        <a:rPr kumimoji="0" lang="en-US" altLang="zh-CN" sz="2200" b="1" i="0" u="none" strike="noStrike" cap="none" normalizeH="0" baseline="0" dirty="0">
                          <a:ln>
                            <a:noFill/>
                          </a:ln>
                          <a:solidFill>
                            <a:schemeClr val="tx1"/>
                          </a:solidFill>
                          <a:effectLst/>
                          <a:latin typeface="+mn-lt"/>
                          <a:ea typeface="宋体" pitchFamily="2" charset="-122"/>
                        </a:rPr>
                        <a:t>)</a:t>
                      </a:r>
                      <a:endParaRPr kumimoji="0" lang="zh-CN" altLang="en-US" sz="2200" b="1" i="0" u="none" strike="noStrike" cap="none" normalizeH="0" baseline="0" dirty="0">
                        <a:ln>
                          <a:noFill/>
                        </a:ln>
                        <a:solidFill>
                          <a:schemeClr val="tx1"/>
                        </a:solidFill>
                        <a:effectLst/>
                        <a:latin typeface="+mn-lt"/>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4838">
                <a:tc>
                  <a:txBody>
                    <a:bodyPr/>
                    <a:lstStyle/>
                    <a:p>
                      <a:pPr marL="0" marR="0" lvl="0" indent="0" algn="l" defTabSz="914400" rtl="0" eaLnBrk="1" fontAlgn="base" latinLnBrk="0" hangingPunct="1">
                        <a:lnSpc>
                          <a:spcPct val="100000"/>
                        </a:lnSpc>
                        <a:spcBef>
                          <a:spcPct val="20000"/>
                        </a:spcBef>
                        <a:spcAft>
                          <a:spcPct val="0"/>
                        </a:spcAft>
                        <a:buClr>
                          <a:srgbClr val="996633"/>
                        </a:buClr>
                        <a:buSzPct val="90000"/>
                        <a:buFont typeface="Wingdings" pitchFamily="2" charset="2"/>
                        <a:buNone/>
                        <a:tabLst/>
                      </a:pPr>
                      <a:r>
                        <a:rPr kumimoji="0" lang="en-US" altLang="zh-CN" sz="2200" b="1" i="0" u="none" strike="noStrike" cap="none" normalizeH="0" baseline="0" dirty="0">
                          <a:ln>
                            <a:noFill/>
                          </a:ln>
                          <a:solidFill>
                            <a:schemeClr val="tx1"/>
                          </a:solidFill>
                          <a:effectLst/>
                          <a:latin typeface="+mn-lt"/>
                          <a:ea typeface="宋体" pitchFamily="2" charset="-122"/>
                          <a:cs typeface="Times New Roman" pitchFamily="18" charset="0"/>
                        </a:rPr>
                        <a:t>R4</a:t>
                      </a:r>
                      <a:r>
                        <a:rPr kumimoji="0" lang="en-US" altLang="zh-CN" sz="2200" b="1" i="0" u="none" strike="noStrike" cap="none" normalizeH="0" baseline="0" dirty="0">
                          <a:ln>
                            <a:noFill/>
                          </a:ln>
                          <a:solidFill>
                            <a:schemeClr val="tx1"/>
                          </a:solidFill>
                          <a:effectLst/>
                          <a:latin typeface="+mn-lt"/>
                          <a:ea typeface="宋体" pitchFamily="2" charset="-122"/>
                          <a:cs typeface="+mn-cs"/>
                        </a:rPr>
                        <a:t> (</a:t>
                      </a:r>
                      <a:r>
                        <a:rPr kumimoji="0" lang="en-US" altLang="zh-CN" sz="2200" b="1" i="0" u="none" strike="noStrike" cap="none" normalizeH="0" baseline="0" dirty="0">
                          <a:ln>
                            <a:noFill/>
                          </a:ln>
                          <a:solidFill>
                            <a:schemeClr val="tx1"/>
                          </a:solidFill>
                          <a:effectLst/>
                          <a:latin typeface="+mn-lt"/>
                          <a:ea typeface="宋体" pitchFamily="2" charset="-122"/>
                        </a:rPr>
                        <a:t>k,  h,  j,  s)</a:t>
                      </a:r>
                      <a:r>
                        <a:rPr kumimoji="0" lang="en-US" altLang="zh-CN" sz="2200" b="1" i="0" u="none" strike="noStrike" cap="none" normalizeH="0" baseline="0" dirty="0">
                          <a:ln>
                            <a:noFill/>
                          </a:ln>
                          <a:solidFill>
                            <a:schemeClr val="tx1"/>
                          </a:solidFill>
                          <a:effectLst/>
                          <a:latin typeface="+mn-lt"/>
                          <a:ea typeface="黑体" pitchFamily="2" charset="-122"/>
                        </a:rPr>
                        <a:t>      </a:t>
                      </a:r>
                      <a:r>
                        <a:rPr kumimoji="0" lang="en-US" altLang="zh-CN" sz="2200" b="1" i="0" u="none" strike="noStrike" cap="none" normalizeH="0" baseline="0" dirty="0">
                          <a:ln>
                            <a:noFill/>
                          </a:ln>
                          <a:solidFill>
                            <a:schemeClr val="accent2"/>
                          </a:solidFill>
                          <a:effectLst/>
                          <a:latin typeface="+mn-lt"/>
                          <a:ea typeface="黑体" pitchFamily="2" charset="-122"/>
                        </a:rPr>
                        <a:t>【</a:t>
                      </a:r>
                      <a:r>
                        <a:rPr kumimoji="0" lang="zh-CN" altLang="en-US" sz="2200" b="1" i="0" u="none" strike="noStrike" cap="none" normalizeH="0" baseline="0" dirty="0">
                          <a:ln>
                            <a:noFill/>
                          </a:ln>
                          <a:solidFill>
                            <a:schemeClr val="accent2"/>
                          </a:solidFill>
                          <a:effectLst/>
                          <a:latin typeface="+mn-lt"/>
                          <a:ea typeface="黑体" pitchFamily="2" charset="-122"/>
                        </a:rPr>
                        <a:t>表示了联系</a:t>
                      </a:r>
                      <a:r>
                        <a:rPr kumimoji="0" lang="en-US" altLang="zh-CN" sz="2200" b="1" i="0" u="none" strike="noStrike" cap="none" normalizeH="0" baseline="0" dirty="0">
                          <a:ln>
                            <a:noFill/>
                          </a:ln>
                          <a:solidFill>
                            <a:schemeClr val="accent2"/>
                          </a:solidFill>
                          <a:effectLst/>
                          <a:latin typeface="+mn-lt"/>
                          <a:ea typeface="黑体" pitchFamily="2" charset="-122"/>
                        </a:rPr>
                        <a:t>】</a:t>
                      </a:r>
                      <a:endParaRPr kumimoji="0" lang="zh-CN" altLang="en-US" sz="2200" b="1" i="0" u="none" strike="noStrike" cap="none" normalizeH="0" baseline="0" dirty="0">
                        <a:ln>
                          <a:noFill/>
                        </a:ln>
                        <a:solidFill>
                          <a:schemeClr val="tx1"/>
                        </a:solidFill>
                        <a:effectLst/>
                        <a:latin typeface="+mn-lt"/>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098" name="Object 1"/>
          <p:cNvGraphicFramePr>
            <a:graphicFrameLocks noChangeAspect="1"/>
          </p:cNvGraphicFramePr>
          <p:nvPr>
            <p:extLst>
              <p:ext uri="{D42A27DB-BD31-4B8C-83A1-F6EECF244321}">
                <p14:modId xmlns:p14="http://schemas.microsoft.com/office/powerpoint/2010/main" val="4071582420"/>
              </p:ext>
            </p:extLst>
          </p:nvPr>
        </p:nvGraphicFramePr>
        <p:xfrm>
          <a:off x="914400" y="1506370"/>
          <a:ext cx="7991475" cy="2552700"/>
        </p:xfrm>
        <a:graphic>
          <a:graphicData uri="http://schemas.openxmlformats.org/presentationml/2006/ole">
            <mc:AlternateContent xmlns:mc="http://schemas.openxmlformats.org/markup-compatibility/2006">
              <mc:Choice xmlns:v="urn:schemas-microsoft-com:vml" Requires="v">
                <p:oleObj spid="_x0000_s4217" name="Visio" r:id="rId4" imgW="3981342" imgH="1457382" progId="Visio.Drawing.11">
                  <p:embed/>
                </p:oleObj>
              </mc:Choice>
              <mc:Fallback>
                <p:oleObj name="Visio" r:id="rId4" imgW="3981342" imgH="1457382" progId="Visio.Drawing.11">
                  <p:embed/>
                  <p:pic>
                    <p:nvPicPr>
                      <p:cNvPr id="0" name="Object 1"/>
                      <p:cNvPicPr>
                        <a:picLocks noChangeAspect="1" noChangeArrowheads="1"/>
                      </p:cNvPicPr>
                      <p:nvPr/>
                    </p:nvPicPr>
                    <p:blipFill>
                      <a:blip r:embed="rId5"/>
                      <a:srcRect/>
                      <a:stretch>
                        <a:fillRect/>
                      </a:stretch>
                    </p:blipFill>
                    <p:spPr bwMode="auto">
                      <a:xfrm>
                        <a:off x="914400" y="1506370"/>
                        <a:ext cx="7991475" cy="2552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20" name="Line 63"/>
          <p:cNvSpPr>
            <a:spLocks noChangeShapeType="1"/>
          </p:cNvSpPr>
          <p:nvPr/>
        </p:nvSpPr>
        <p:spPr bwMode="auto">
          <a:xfrm flipV="1">
            <a:off x="4524375" y="4868520"/>
            <a:ext cx="0" cy="1150937"/>
          </a:xfrm>
          <a:prstGeom prst="line">
            <a:avLst/>
          </a:prstGeom>
          <a:noFill/>
          <a:ln w="28575">
            <a:solidFill>
              <a:schemeClr val="accent2"/>
            </a:solidFill>
            <a:round/>
            <a:headEnd w="sm" len="sm"/>
            <a:tailEnd type="triangle" w="med" len="lg"/>
          </a:ln>
        </p:spPr>
        <p:txBody>
          <a:bodyPr/>
          <a:lstStyle/>
          <a:p>
            <a:endParaRPr lang="zh-CN" altLang="en-US"/>
          </a:p>
        </p:txBody>
      </p:sp>
      <p:sp>
        <p:nvSpPr>
          <p:cNvPr id="4121" name="Freeform 56"/>
          <p:cNvSpPr>
            <a:spLocks/>
          </p:cNvSpPr>
          <p:nvPr/>
        </p:nvSpPr>
        <p:spPr bwMode="auto">
          <a:xfrm flipV="1">
            <a:off x="4337050" y="6379820"/>
            <a:ext cx="287338" cy="46037"/>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4122" name="Line 54"/>
          <p:cNvSpPr>
            <a:spLocks noChangeShapeType="1"/>
          </p:cNvSpPr>
          <p:nvPr/>
        </p:nvSpPr>
        <p:spPr bwMode="auto">
          <a:xfrm>
            <a:off x="4392613" y="4849470"/>
            <a:ext cx="231775" cy="0"/>
          </a:xfrm>
          <a:prstGeom prst="line">
            <a:avLst/>
          </a:prstGeom>
          <a:noFill/>
          <a:ln w="28575">
            <a:solidFill>
              <a:srgbClr val="3366FF"/>
            </a:solidFill>
            <a:round/>
            <a:headEnd/>
            <a:tailEnd/>
          </a:ln>
        </p:spPr>
        <p:txBody>
          <a:bodyPr/>
          <a:lstStyle/>
          <a:p>
            <a:endParaRPr lang="zh-CN" altLang="en-US"/>
          </a:p>
        </p:txBody>
      </p:sp>
      <p:sp>
        <p:nvSpPr>
          <p:cNvPr id="4123" name="Line 54"/>
          <p:cNvSpPr>
            <a:spLocks noChangeShapeType="1"/>
          </p:cNvSpPr>
          <p:nvPr/>
        </p:nvSpPr>
        <p:spPr bwMode="auto">
          <a:xfrm>
            <a:off x="6192838" y="5821020"/>
            <a:ext cx="231775" cy="0"/>
          </a:xfrm>
          <a:prstGeom prst="line">
            <a:avLst/>
          </a:prstGeom>
          <a:noFill/>
          <a:ln w="28575">
            <a:solidFill>
              <a:srgbClr val="3366FF"/>
            </a:solidFill>
            <a:round/>
            <a:headEnd/>
            <a:tailEnd/>
          </a:ln>
        </p:spPr>
        <p:txBody>
          <a:bodyPr/>
          <a:lstStyle/>
          <a:p>
            <a:endParaRPr lang="zh-CN" altLang="en-US"/>
          </a:p>
        </p:txBody>
      </p:sp>
      <p:sp>
        <p:nvSpPr>
          <p:cNvPr id="4124" name="Line 54"/>
          <p:cNvSpPr>
            <a:spLocks noChangeShapeType="1"/>
          </p:cNvSpPr>
          <p:nvPr/>
        </p:nvSpPr>
        <p:spPr bwMode="auto">
          <a:xfrm>
            <a:off x="4337050" y="6308382"/>
            <a:ext cx="1049338" cy="0"/>
          </a:xfrm>
          <a:prstGeom prst="line">
            <a:avLst/>
          </a:prstGeom>
          <a:noFill/>
          <a:ln w="28575">
            <a:solidFill>
              <a:srgbClr val="3366FF"/>
            </a:solidFill>
            <a:round/>
            <a:headEnd/>
            <a:tailEnd/>
          </a:ln>
        </p:spPr>
        <p:txBody>
          <a:bodyPr/>
          <a:lstStyle/>
          <a:p>
            <a:endParaRPr lang="zh-CN" altLang="en-US"/>
          </a:p>
        </p:txBody>
      </p:sp>
      <p:sp>
        <p:nvSpPr>
          <p:cNvPr id="4125" name="Line 54"/>
          <p:cNvSpPr>
            <a:spLocks noChangeShapeType="1"/>
          </p:cNvSpPr>
          <p:nvPr/>
        </p:nvSpPr>
        <p:spPr bwMode="auto">
          <a:xfrm>
            <a:off x="5246688" y="5344770"/>
            <a:ext cx="231775" cy="0"/>
          </a:xfrm>
          <a:prstGeom prst="line">
            <a:avLst/>
          </a:prstGeom>
          <a:noFill/>
          <a:ln w="28575">
            <a:solidFill>
              <a:srgbClr val="3366FF"/>
            </a:solidFill>
            <a:round/>
            <a:headEnd/>
            <a:tailEnd/>
          </a:ln>
        </p:spPr>
        <p:txBody>
          <a:bodyPr/>
          <a:lstStyle/>
          <a:p>
            <a:endParaRPr lang="zh-CN" altLang="en-US"/>
          </a:p>
        </p:txBody>
      </p:sp>
      <p:sp>
        <p:nvSpPr>
          <p:cNvPr id="4126" name="Freeform 56"/>
          <p:cNvSpPr>
            <a:spLocks/>
          </p:cNvSpPr>
          <p:nvPr/>
        </p:nvSpPr>
        <p:spPr bwMode="auto">
          <a:xfrm flipV="1">
            <a:off x="5099050" y="6378232"/>
            <a:ext cx="287338" cy="46038"/>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4127" name="Freeform 56"/>
          <p:cNvSpPr>
            <a:spLocks/>
          </p:cNvSpPr>
          <p:nvPr/>
        </p:nvSpPr>
        <p:spPr bwMode="auto">
          <a:xfrm flipV="1">
            <a:off x="4689475" y="6379820"/>
            <a:ext cx="287338" cy="46037"/>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4128" name="Line 63"/>
          <p:cNvSpPr>
            <a:spLocks noChangeShapeType="1"/>
          </p:cNvSpPr>
          <p:nvPr/>
        </p:nvSpPr>
        <p:spPr bwMode="auto">
          <a:xfrm flipV="1">
            <a:off x="4976813" y="5344770"/>
            <a:ext cx="371475" cy="674687"/>
          </a:xfrm>
          <a:prstGeom prst="line">
            <a:avLst/>
          </a:prstGeom>
          <a:noFill/>
          <a:ln w="28575">
            <a:solidFill>
              <a:schemeClr val="accent2"/>
            </a:solidFill>
            <a:round/>
            <a:headEnd w="sm" len="sm"/>
            <a:tailEnd type="triangle" w="med" len="lg"/>
          </a:ln>
        </p:spPr>
        <p:txBody>
          <a:bodyPr/>
          <a:lstStyle/>
          <a:p>
            <a:endParaRPr lang="zh-CN" altLang="en-US"/>
          </a:p>
        </p:txBody>
      </p:sp>
      <p:sp>
        <p:nvSpPr>
          <p:cNvPr id="4129" name="Line 63"/>
          <p:cNvSpPr>
            <a:spLocks noChangeShapeType="1"/>
          </p:cNvSpPr>
          <p:nvPr/>
        </p:nvSpPr>
        <p:spPr bwMode="auto">
          <a:xfrm flipV="1">
            <a:off x="5348288" y="5821020"/>
            <a:ext cx="844550" cy="198437"/>
          </a:xfrm>
          <a:prstGeom prst="line">
            <a:avLst/>
          </a:prstGeom>
          <a:noFill/>
          <a:ln w="28575">
            <a:solidFill>
              <a:schemeClr val="accent2"/>
            </a:solidFill>
            <a:round/>
            <a:headEnd w="sm" len="sm"/>
            <a:tailEnd type="triangle" w="med" len="lg"/>
          </a:ln>
        </p:spPr>
        <p:txBody>
          <a:bodyPr/>
          <a:lstStyle/>
          <a:p>
            <a:endParaRPr lang="zh-CN" altLang="en-US"/>
          </a:p>
        </p:txBody>
      </p:sp>
      <p:sp>
        <p:nvSpPr>
          <p:cNvPr id="4130" name="Line 3"/>
          <p:cNvSpPr>
            <a:spLocks noChangeShapeType="1"/>
          </p:cNvSpPr>
          <p:nvPr/>
        </p:nvSpPr>
        <p:spPr bwMode="auto">
          <a:xfrm>
            <a:off x="2681790" y="5192938"/>
            <a:ext cx="630237" cy="0"/>
          </a:xfrm>
          <a:prstGeom prst="line">
            <a:avLst/>
          </a:prstGeom>
          <a:noFill/>
          <a:ln w="76200">
            <a:solidFill>
              <a:srgbClr val="006600"/>
            </a:solidFill>
            <a:round/>
            <a:headEnd/>
            <a:tailEnd type="stealth" w="lg" len="lg"/>
          </a:ln>
        </p:spPr>
        <p:txBody>
          <a:bodyPr/>
          <a:lstStyle/>
          <a:p>
            <a:endParaRPr lang="zh-CN" altLang="en-US"/>
          </a:p>
        </p:txBody>
      </p:sp>
      <p:sp>
        <p:nvSpPr>
          <p:cNvPr id="4131" name="Line 3"/>
          <p:cNvSpPr>
            <a:spLocks noChangeShapeType="1"/>
          </p:cNvSpPr>
          <p:nvPr/>
        </p:nvSpPr>
        <p:spPr bwMode="auto">
          <a:xfrm>
            <a:off x="2651917" y="3881502"/>
            <a:ext cx="0" cy="1342908"/>
          </a:xfrm>
          <a:prstGeom prst="line">
            <a:avLst/>
          </a:prstGeom>
          <a:noFill/>
          <a:ln w="76200">
            <a:solidFill>
              <a:srgbClr val="006600"/>
            </a:solidFill>
            <a:round/>
            <a:headEnd/>
            <a:tailEnd type="none" w="lg" len="lg"/>
          </a:ln>
        </p:spPr>
        <p:txBody>
          <a:bodyPr/>
          <a:lstStyle/>
          <a:p>
            <a:endParaRPr lang="zh-CN" altLang="en-US"/>
          </a:p>
        </p:txBody>
      </p:sp>
      <p:sp>
        <p:nvSpPr>
          <p:cNvPr id="28" name="矩形 27"/>
          <p:cNvSpPr/>
          <p:nvPr/>
        </p:nvSpPr>
        <p:spPr>
          <a:xfrm>
            <a:off x="1204234" y="5949280"/>
            <a:ext cx="2452916" cy="492443"/>
          </a:xfrm>
          <a:prstGeom prst="rect">
            <a:avLst/>
          </a:prstGeom>
          <a:solidFill>
            <a:srgbClr val="FFFF00"/>
          </a:solidFill>
          <a:ln>
            <a:solidFill>
              <a:schemeClr val="accent2"/>
            </a:solidFill>
          </a:ln>
        </p:spPr>
        <p:txBody>
          <a:bodyPr wrap="none">
            <a:spAutoFit/>
          </a:bodyPr>
          <a:lstStyle/>
          <a:p>
            <a:r>
              <a:rPr lang="zh-CN" altLang="en-US" sz="2600" b="1" dirty="0">
                <a:solidFill>
                  <a:srgbClr val="FF0000"/>
                </a:solidFill>
              </a:rPr>
              <a:t>外键不取null值</a:t>
            </a:r>
          </a:p>
        </p:txBody>
      </p:sp>
      <p:sp>
        <p:nvSpPr>
          <p:cNvPr id="29" name="矩形 28"/>
          <p:cNvSpPr/>
          <p:nvPr/>
        </p:nvSpPr>
        <p:spPr>
          <a:xfrm>
            <a:off x="1225394" y="5427221"/>
            <a:ext cx="2440092" cy="477054"/>
          </a:xfrm>
          <a:prstGeom prst="rect">
            <a:avLst/>
          </a:prstGeom>
          <a:solidFill>
            <a:srgbClr val="FFFF00"/>
          </a:solidFill>
          <a:ln>
            <a:solidFill>
              <a:schemeClr val="accent2"/>
            </a:solidFill>
          </a:ln>
        </p:spPr>
        <p:txBody>
          <a:bodyPr wrap="none">
            <a:spAutoFit/>
          </a:bodyPr>
          <a:lstStyle/>
          <a:p>
            <a:r>
              <a:rPr lang="zh-CN" altLang="en-US" sz="2500" b="1" dirty="0">
                <a:solidFill>
                  <a:srgbClr val="FF0000"/>
                </a:solidFill>
              </a:rPr>
              <a:t>模式个数尽量少</a:t>
            </a:r>
          </a:p>
        </p:txBody>
      </p:sp>
      <p:sp>
        <p:nvSpPr>
          <p:cNvPr id="30" name="矩形 29"/>
          <p:cNvSpPr/>
          <p:nvPr/>
        </p:nvSpPr>
        <p:spPr>
          <a:xfrm>
            <a:off x="5099050" y="521677"/>
            <a:ext cx="1795684" cy="477054"/>
          </a:xfrm>
          <a:prstGeom prst="rect">
            <a:avLst/>
          </a:prstGeom>
          <a:solidFill>
            <a:srgbClr val="FFFF00"/>
          </a:solidFill>
          <a:ln>
            <a:solidFill>
              <a:schemeClr val="accent2"/>
            </a:solidFill>
          </a:ln>
        </p:spPr>
        <p:txBody>
          <a:bodyPr wrap="none">
            <a:spAutoFit/>
          </a:bodyPr>
          <a:lstStyle/>
          <a:p>
            <a:r>
              <a:rPr lang="zh-CN" altLang="en-US" sz="2500" b="1" dirty="0">
                <a:solidFill>
                  <a:srgbClr val="FF0000"/>
                </a:solidFill>
              </a:rPr>
              <a:t>小概率事件</a:t>
            </a:r>
          </a:p>
        </p:txBody>
      </p:sp>
      <p:cxnSp>
        <p:nvCxnSpPr>
          <p:cNvPr id="3" name="直接箭头连接符 2"/>
          <p:cNvCxnSpPr/>
          <p:nvPr/>
        </p:nvCxnSpPr>
        <p:spPr>
          <a:xfrm flipV="1">
            <a:off x="5996892" y="998731"/>
            <a:ext cx="0" cy="270029"/>
          </a:xfrm>
          <a:prstGeom prst="straightConnector1">
            <a:avLst/>
          </a:prstGeom>
          <a:ln w="28575">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9" name="Rectangle 3"/>
          <p:cNvSpPr>
            <a:spLocks noGrp="1" noChangeArrowheads="1"/>
          </p:cNvSpPr>
          <p:nvPr>
            <p:ph type="title"/>
          </p:nvPr>
        </p:nvSpPr>
        <p:spPr/>
        <p:txBody>
          <a:bodyPr/>
          <a:lstStyle/>
          <a:p>
            <a:r>
              <a:rPr lang="zh-CN" altLang="en-US"/>
              <a:t>11.4 逻辑设计 </a:t>
            </a:r>
            <a:endParaRPr lang="zh-CN" altLang="en-US" dirty="0"/>
          </a:p>
        </p:txBody>
      </p:sp>
      <p:pic>
        <p:nvPicPr>
          <p:cNvPr id="38916" name="内容占位符 18" descr="Fig-hi.jpg"/>
          <p:cNvPicPr>
            <a:picLocks noGrp="1" noChangeAspect="1"/>
          </p:cNvPicPr>
          <p:nvPr>
            <p:ph idx="1"/>
          </p:nvPr>
        </p:nvPicPr>
        <p:blipFill>
          <a:blip r:embed="rId3" cstate="print"/>
          <a:srcRect/>
          <a:stretch>
            <a:fillRect/>
          </a:stretch>
        </p:blipFill>
        <p:spPr>
          <a:xfrm>
            <a:off x="701675" y="1860968"/>
            <a:ext cx="8145463" cy="4583367"/>
          </a:xfrm>
        </p:spPr>
      </p:pic>
      <p:sp>
        <p:nvSpPr>
          <p:cNvPr id="15"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6"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7"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32</a:t>
            </a:fld>
            <a:endParaRPr lang="en-US" altLang="zh-CN"/>
          </a:p>
        </p:txBody>
      </p:sp>
      <p:sp>
        <p:nvSpPr>
          <p:cNvPr id="38921" name="矩形 12"/>
          <p:cNvSpPr>
            <a:spLocks noChangeArrowheads="1"/>
          </p:cNvSpPr>
          <p:nvPr/>
        </p:nvSpPr>
        <p:spPr bwMode="auto">
          <a:xfrm>
            <a:off x="732881" y="1178750"/>
            <a:ext cx="3389069" cy="654988"/>
          </a:xfrm>
          <a:prstGeom prst="rect">
            <a:avLst/>
          </a:prstGeom>
          <a:solidFill>
            <a:srgbClr val="FFFFFF"/>
          </a:solidFill>
          <a:ln w="9525">
            <a:noFill/>
            <a:miter lim="800000"/>
            <a:headEnd/>
            <a:tailEnd/>
          </a:ln>
        </p:spPr>
        <p:txBody>
          <a:bodyPr wrap="none">
            <a:spAutoFit/>
          </a:bodyPr>
          <a:lstStyle/>
          <a:p>
            <a:pPr>
              <a:lnSpc>
                <a:spcPct val="150000"/>
              </a:lnSpc>
              <a:spcAft>
                <a:spcPts val="3000"/>
              </a:spcAft>
            </a:pPr>
            <a:r>
              <a:rPr lang="en-US" altLang="zh-CN" sz="2800" b="1" dirty="0">
                <a:ea typeface="黑体" pitchFamily="2" charset="-122"/>
              </a:rPr>
              <a:t>M:N</a:t>
            </a:r>
            <a:r>
              <a:rPr lang="zh-CN" altLang="en-US" sz="2800" b="1" dirty="0">
                <a:ea typeface="黑体" pitchFamily="2" charset="-122"/>
              </a:rPr>
              <a:t>联系转换举例：</a:t>
            </a:r>
          </a:p>
        </p:txBody>
      </p:sp>
      <p:sp>
        <p:nvSpPr>
          <p:cNvPr id="38922" name="矩形 14"/>
          <p:cNvSpPr>
            <a:spLocks noChangeArrowheads="1"/>
          </p:cNvSpPr>
          <p:nvPr/>
        </p:nvSpPr>
        <p:spPr bwMode="auto">
          <a:xfrm>
            <a:off x="688897" y="3563847"/>
            <a:ext cx="3748088" cy="630238"/>
          </a:xfrm>
          <a:prstGeom prst="rect">
            <a:avLst/>
          </a:prstGeom>
          <a:noFill/>
          <a:ln w="9525">
            <a:noFill/>
            <a:miter lim="800000"/>
            <a:headEnd/>
            <a:tailEnd/>
          </a:ln>
        </p:spPr>
        <p:txBody>
          <a:bodyPr wrap="none">
            <a:spAutoFit/>
          </a:bodyPr>
          <a:lstStyle/>
          <a:p>
            <a:pPr>
              <a:lnSpc>
                <a:spcPct val="125000"/>
              </a:lnSpc>
            </a:pPr>
            <a:r>
              <a:rPr lang="en-US" altLang="zh-CN" sz="2800" b="1" dirty="0">
                <a:ea typeface="黑体" pitchFamily="2" charset="-122"/>
              </a:rPr>
              <a:t>M:N:P</a:t>
            </a:r>
            <a:r>
              <a:rPr lang="zh-CN" altLang="en-US" sz="2800" b="1" dirty="0">
                <a:ea typeface="黑体" pitchFamily="2" charset="-122"/>
              </a:rPr>
              <a:t>联系转换举例：</a:t>
            </a:r>
          </a:p>
        </p:txBody>
      </p:sp>
      <p:sp>
        <p:nvSpPr>
          <p:cNvPr id="11" name="矩形 10"/>
          <p:cNvSpPr/>
          <p:nvPr/>
        </p:nvSpPr>
        <p:spPr>
          <a:xfrm>
            <a:off x="6061075" y="3947863"/>
            <a:ext cx="2452916" cy="492443"/>
          </a:xfrm>
          <a:prstGeom prst="rect">
            <a:avLst/>
          </a:prstGeom>
          <a:solidFill>
            <a:srgbClr val="FFFF00"/>
          </a:solidFill>
          <a:ln>
            <a:solidFill>
              <a:schemeClr val="accent2"/>
            </a:solidFill>
          </a:ln>
        </p:spPr>
        <p:txBody>
          <a:bodyPr wrap="none">
            <a:spAutoFit/>
          </a:bodyPr>
          <a:lstStyle/>
          <a:p>
            <a:r>
              <a:rPr lang="zh-CN" altLang="en-US" sz="2600" b="1" dirty="0">
                <a:solidFill>
                  <a:srgbClr val="FF0000"/>
                </a:solidFill>
              </a:rPr>
              <a:t>外键不取null值</a:t>
            </a:r>
          </a:p>
        </p:txBody>
      </p:sp>
      <p:sp>
        <p:nvSpPr>
          <p:cNvPr id="13" name="矩形 12"/>
          <p:cNvSpPr/>
          <p:nvPr/>
        </p:nvSpPr>
        <p:spPr>
          <a:xfrm>
            <a:off x="6065804" y="3401912"/>
            <a:ext cx="2440092" cy="477054"/>
          </a:xfrm>
          <a:prstGeom prst="rect">
            <a:avLst/>
          </a:prstGeom>
          <a:solidFill>
            <a:srgbClr val="FFFF00"/>
          </a:solidFill>
          <a:ln>
            <a:solidFill>
              <a:schemeClr val="accent2"/>
            </a:solidFill>
          </a:ln>
        </p:spPr>
        <p:txBody>
          <a:bodyPr wrap="none">
            <a:spAutoFit/>
          </a:bodyPr>
          <a:lstStyle/>
          <a:p>
            <a:r>
              <a:rPr lang="zh-CN" altLang="en-US" sz="2500" b="1" dirty="0">
                <a:solidFill>
                  <a:srgbClr val="FF0000"/>
                </a:solidFill>
              </a:rPr>
              <a:t>模式个数尽量少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9" name="Rectangle 3"/>
          <p:cNvSpPr>
            <a:spLocks noGrp="1" noChangeArrowheads="1"/>
          </p:cNvSpPr>
          <p:nvPr>
            <p:ph type="title"/>
          </p:nvPr>
        </p:nvSpPr>
        <p:spPr/>
        <p:txBody>
          <a:bodyPr/>
          <a:lstStyle/>
          <a:p>
            <a:r>
              <a:rPr lang="zh-CN" altLang="en-US"/>
              <a:t>11.4 逻辑设计 </a:t>
            </a:r>
            <a:endParaRPr lang="zh-CN" altLang="en-US" dirty="0"/>
          </a:p>
        </p:txBody>
      </p:sp>
      <p:sp>
        <p:nvSpPr>
          <p:cNvPr id="16"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7" name="Rectangle 10"/>
          <p:cNvSpPr>
            <a:spLocks noGrp="1" noChangeArrowheads="1"/>
          </p:cNvSpPr>
          <p:nvPr>
            <p:ph type="ftr" sz="quarter" idx="11"/>
          </p:nvPr>
        </p:nvSpPr>
        <p:spPr/>
        <p:txBody>
          <a:bodyPr/>
          <a:lstStyle>
            <a:lvl1pPr>
              <a:defRPr sz="1000" i="0">
                <a:solidFill>
                  <a:srgbClr val="C00000"/>
                </a:solidFill>
              </a:defRPr>
            </a:lvl1pPr>
          </a:lstStyle>
          <a:p>
            <a:r>
              <a:rPr lang="en-US" altLang="zh-CN" dirty="0"/>
              <a:t>《</a:t>
            </a:r>
            <a:r>
              <a:rPr lang="zh-CN" altLang="en-US" dirty="0"/>
              <a:t>数据库系统原理</a:t>
            </a:r>
            <a:r>
              <a:rPr lang="en-US" altLang="zh-CN" dirty="0"/>
              <a:t>》</a:t>
            </a:r>
            <a:r>
              <a:rPr lang="zh-CN" altLang="en-US" dirty="0"/>
              <a:t>第</a:t>
            </a:r>
            <a:r>
              <a:rPr lang="en-US" altLang="zh-CN" dirty="0"/>
              <a:t>11</a:t>
            </a:r>
            <a:r>
              <a:rPr lang="zh-CN" altLang="en-US" dirty="0"/>
              <a:t>章</a:t>
            </a:r>
            <a:r>
              <a:rPr lang="en-US" altLang="zh-CN" dirty="0"/>
              <a:t>—</a:t>
            </a:r>
            <a:r>
              <a:rPr lang="zh-CN" altLang="en-US" dirty="0"/>
              <a:t>数据库设计</a:t>
            </a:r>
            <a:endParaRPr lang="en-US" altLang="zh-CN" dirty="0"/>
          </a:p>
        </p:txBody>
      </p:sp>
      <p:sp>
        <p:nvSpPr>
          <p:cNvPr id="19"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33</a:t>
            </a:fld>
            <a:endParaRPr lang="en-US" altLang="zh-CN"/>
          </a:p>
        </p:txBody>
      </p:sp>
      <p:sp>
        <p:nvSpPr>
          <p:cNvPr id="18" name="Rectangle 3"/>
          <p:cNvSpPr txBox="1">
            <a:spLocks noChangeArrowheads="1"/>
          </p:cNvSpPr>
          <p:nvPr/>
        </p:nvSpPr>
        <p:spPr bwMode="auto">
          <a:xfrm>
            <a:off x="476250" y="1157878"/>
            <a:ext cx="8210550" cy="1069975"/>
          </a:xfrm>
          <a:prstGeom prst="rect">
            <a:avLst/>
          </a:prstGeom>
          <a:noFill/>
          <a:ln w="9525">
            <a:noFill/>
            <a:miter lim="800000"/>
            <a:headEnd/>
            <a:tailEnd/>
          </a:ln>
          <a:effectLst/>
        </p:spPr>
        <p:txBody>
          <a:bodyPr/>
          <a:lstStyle/>
          <a:p>
            <a:pPr marL="742950" lvl="1" indent="-285750">
              <a:spcBef>
                <a:spcPct val="20000"/>
              </a:spcBef>
              <a:buClr>
                <a:srgbClr val="0000FF"/>
              </a:buClr>
              <a:buSzPct val="105000"/>
              <a:buFont typeface="Wingdings" pitchFamily="2" charset="2"/>
              <a:buNone/>
              <a:defRPr/>
            </a:pPr>
            <a:endParaRPr lang="zh-CN" altLang="en-US" sz="2600" kern="0" dirty="0">
              <a:latin typeface="+mn-lt"/>
              <a:ea typeface="+mn-ea"/>
            </a:endParaRPr>
          </a:p>
        </p:txBody>
      </p:sp>
      <p:sp>
        <p:nvSpPr>
          <p:cNvPr id="2" name="内容占位符 1"/>
          <p:cNvSpPr>
            <a:spLocks noGrp="1"/>
          </p:cNvSpPr>
          <p:nvPr>
            <p:ph idx="1"/>
          </p:nvPr>
        </p:nvSpPr>
        <p:spPr>
          <a:xfrm>
            <a:off x="701570" y="1133745"/>
            <a:ext cx="8145905" cy="585066"/>
          </a:xfrm>
        </p:spPr>
        <p:txBody>
          <a:bodyPr/>
          <a:lstStyle/>
          <a:p>
            <a:pPr lvl="1"/>
            <a:r>
              <a:rPr lang="en-US" altLang="zh-CN" b="1" dirty="0">
                <a:latin typeface="黑体" pitchFamily="2" charset="-122"/>
                <a:ea typeface="黑体" pitchFamily="2" charset="-122"/>
              </a:rPr>
              <a:t>EER</a:t>
            </a:r>
            <a:r>
              <a:rPr lang="zh-CN" altLang="en-US" b="1" dirty="0">
                <a:latin typeface="黑体" pitchFamily="2" charset="-122"/>
                <a:ea typeface="黑体" pitchFamily="2" charset="-122"/>
              </a:rPr>
              <a:t>图中特殊化（即：</a:t>
            </a:r>
            <a:r>
              <a:rPr lang="en-US" altLang="zh-CN" b="1" dirty="0">
                <a:ea typeface="黑体" pitchFamily="2" charset="-122"/>
              </a:rPr>
              <a:t>is-a</a:t>
            </a:r>
            <a:r>
              <a:rPr lang="zh-CN" altLang="en-US" b="1" dirty="0">
                <a:latin typeface="黑体" pitchFamily="2" charset="-122"/>
                <a:ea typeface="黑体" pitchFamily="2" charset="-122"/>
              </a:rPr>
              <a:t>关系）的转换：</a:t>
            </a:r>
            <a:r>
              <a:rPr lang="zh-CN" altLang="en-US" dirty="0">
                <a:latin typeface="黑体" pitchFamily="2" charset="-122"/>
                <a:ea typeface="黑体" pitchFamily="2" charset="-122"/>
              </a:rPr>
              <a:t> </a:t>
            </a:r>
          </a:p>
          <a:p>
            <a:pPr marL="0" indent="0">
              <a:buNone/>
            </a:pPr>
            <a:endParaRPr lang="zh-CN" altLang="en-US" dirty="0"/>
          </a:p>
        </p:txBody>
      </p:sp>
      <p:grpSp>
        <p:nvGrpSpPr>
          <p:cNvPr id="14" name="组合 13"/>
          <p:cNvGrpSpPr/>
          <p:nvPr/>
        </p:nvGrpSpPr>
        <p:grpSpPr>
          <a:xfrm>
            <a:off x="827538" y="2343150"/>
            <a:ext cx="7859261" cy="4019550"/>
            <a:chOff x="827538" y="2343150"/>
            <a:chExt cx="7859261" cy="4019550"/>
          </a:xfrm>
        </p:grpSpPr>
        <p:grpSp>
          <p:nvGrpSpPr>
            <p:cNvPr id="15" name="Group 30"/>
            <p:cNvGrpSpPr>
              <a:grpSpLocks/>
            </p:cNvGrpSpPr>
            <p:nvPr/>
          </p:nvGrpSpPr>
          <p:grpSpPr bwMode="auto">
            <a:xfrm>
              <a:off x="827538" y="2343150"/>
              <a:ext cx="7859261" cy="4019550"/>
              <a:chOff x="523" y="1476"/>
              <a:chExt cx="4806" cy="2532"/>
            </a:xfrm>
          </p:grpSpPr>
          <p:sp>
            <p:nvSpPr>
              <p:cNvPr id="25" name="Text Box 5"/>
              <p:cNvSpPr txBox="1">
                <a:spLocks noChangeArrowheads="1"/>
              </p:cNvSpPr>
              <p:nvPr/>
            </p:nvSpPr>
            <p:spPr bwMode="auto">
              <a:xfrm>
                <a:off x="2415" y="1669"/>
                <a:ext cx="728" cy="397"/>
              </a:xfrm>
              <a:prstGeom prst="rect">
                <a:avLst/>
              </a:prstGeom>
              <a:solidFill>
                <a:srgbClr val="FFFFFF"/>
              </a:solidFill>
              <a:ln w="25400">
                <a:solidFill>
                  <a:srgbClr val="000000"/>
                </a:solidFill>
                <a:miter lim="800000"/>
                <a:headEnd/>
                <a:tailEnd/>
              </a:ln>
            </p:spPr>
            <p:txBody>
              <a:bodyPr anchor="ctr" anchorCtr="1"/>
              <a:lstStyle/>
              <a:p>
                <a:pPr algn="ctr"/>
                <a:r>
                  <a:rPr lang="zh-CN" altLang="en-US" sz="2000" b="1">
                    <a:latin typeface="Times New Roman" charset="0"/>
                  </a:rPr>
                  <a:t>超实体</a:t>
                </a:r>
              </a:p>
            </p:txBody>
          </p:sp>
          <p:sp>
            <p:nvSpPr>
              <p:cNvPr id="26" name="Text Box 6"/>
              <p:cNvSpPr txBox="1">
                <a:spLocks noChangeArrowheads="1"/>
              </p:cNvSpPr>
              <p:nvPr/>
            </p:nvSpPr>
            <p:spPr bwMode="auto">
              <a:xfrm>
                <a:off x="1469" y="3600"/>
                <a:ext cx="728" cy="397"/>
              </a:xfrm>
              <a:prstGeom prst="rect">
                <a:avLst/>
              </a:prstGeom>
              <a:solidFill>
                <a:srgbClr val="FFFFFF"/>
              </a:solidFill>
              <a:ln w="25400">
                <a:solidFill>
                  <a:srgbClr val="000000"/>
                </a:solidFill>
                <a:miter lim="800000"/>
                <a:headEnd/>
                <a:tailEnd/>
              </a:ln>
            </p:spPr>
            <p:txBody>
              <a:bodyPr anchor="ctr" anchorCtr="1"/>
              <a:lstStyle/>
              <a:p>
                <a:pPr algn="ctr"/>
                <a:r>
                  <a:rPr lang="zh-CN" altLang="en-US" sz="2000" b="1">
                    <a:latin typeface="Times New Roman" charset="0"/>
                  </a:rPr>
                  <a:t>子实体</a:t>
                </a:r>
                <a:r>
                  <a:rPr lang="en-US" altLang="zh-CN" sz="2000" b="1">
                    <a:latin typeface="Times New Roman" charset="0"/>
                  </a:rPr>
                  <a:t>1</a:t>
                </a:r>
                <a:endParaRPr lang="en-US" altLang="zh-CN" sz="2000" b="1"/>
              </a:p>
            </p:txBody>
          </p:sp>
          <p:sp>
            <p:nvSpPr>
              <p:cNvPr id="27" name="Text Box 7"/>
              <p:cNvSpPr txBox="1">
                <a:spLocks noChangeArrowheads="1"/>
              </p:cNvSpPr>
              <p:nvPr/>
            </p:nvSpPr>
            <p:spPr bwMode="auto">
              <a:xfrm>
                <a:off x="3371" y="3611"/>
                <a:ext cx="824" cy="397"/>
              </a:xfrm>
              <a:prstGeom prst="rect">
                <a:avLst/>
              </a:prstGeom>
              <a:solidFill>
                <a:srgbClr val="FFFFFF"/>
              </a:solidFill>
              <a:ln w="25400">
                <a:solidFill>
                  <a:srgbClr val="000000"/>
                </a:solidFill>
                <a:miter lim="800000"/>
                <a:headEnd/>
                <a:tailEnd/>
              </a:ln>
            </p:spPr>
            <p:txBody>
              <a:bodyPr anchor="ctr" anchorCtr="1"/>
              <a:lstStyle/>
              <a:p>
                <a:pPr algn="ctr"/>
                <a:r>
                  <a:rPr lang="zh-CN" altLang="en-US" sz="2000" b="1">
                    <a:latin typeface="Times New Roman" charset="0"/>
                  </a:rPr>
                  <a:t>子实体</a:t>
                </a:r>
                <a:r>
                  <a:rPr lang="en-US" altLang="zh-CN" sz="2000" b="1">
                    <a:latin typeface="Times New Roman" charset="0"/>
                  </a:rPr>
                  <a:t>n</a:t>
                </a:r>
              </a:p>
            </p:txBody>
          </p:sp>
          <p:sp>
            <p:nvSpPr>
              <p:cNvPr id="28" name="Text Box 8"/>
              <p:cNvSpPr txBox="1">
                <a:spLocks noChangeArrowheads="1"/>
              </p:cNvSpPr>
              <p:nvPr/>
            </p:nvSpPr>
            <p:spPr bwMode="auto">
              <a:xfrm>
                <a:off x="2469" y="2745"/>
                <a:ext cx="630" cy="397"/>
              </a:xfrm>
              <a:prstGeom prst="rect">
                <a:avLst/>
              </a:prstGeom>
              <a:noFill/>
              <a:ln w="25400">
                <a:noFill/>
                <a:miter lim="800000"/>
                <a:headEnd/>
                <a:tailEnd/>
              </a:ln>
            </p:spPr>
            <p:txBody>
              <a:bodyPr anchor="ctr" anchorCtr="1"/>
              <a:lstStyle/>
              <a:p>
                <a:pPr algn="ctr"/>
                <a:r>
                  <a:rPr lang="en-US" altLang="zh-CN" sz="2000" b="1">
                    <a:latin typeface="Times New Roman" charset="0"/>
                  </a:rPr>
                  <a:t>d / o</a:t>
                </a:r>
                <a:endParaRPr lang="en-US" altLang="zh-CN" sz="2000" b="1"/>
              </a:p>
            </p:txBody>
          </p:sp>
          <p:sp>
            <p:nvSpPr>
              <p:cNvPr id="29" name="Oval 9"/>
              <p:cNvSpPr>
                <a:spLocks noChangeArrowheads="1"/>
              </p:cNvSpPr>
              <p:nvPr/>
            </p:nvSpPr>
            <p:spPr bwMode="auto">
              <a:xfrm>
                <a:off x="2520" y="2713"/>
                <a:ext cx="540" cy="471"/>
              </a:xfrm>
              <a:prstGeom prst="ellipse">
                <a:avLst/>
              </a:prstGeom>
              <a:noFill/>
              <a:ln w="25400">
                <a:solidFill>
                  <a:srgbClr val="000000"/>
                </a:solidFill>
                <a:round/>
                <a:headEnd/>
                <a:tailEnd/>
              </a:ln>
            </p:spPr>
            <p:txBody>
              <a:bodyPr/>
              <a:lstStyle/>
              <a:p>
                <a:endParaRPr lang="zh-CN" altLang="en-US"/>
              </a:p>
            </p:txBody>
          </p:sp>
          <p:sp>
            <p:nvSpPr>
              <p:cNvPr id="30" name="Line 10"/>
              <p:cNvSpPr>
                <a:spLocks noChangeShapeType="1"/>
              </p:cNvSpPr>
              <p:nvPr/>
            </p:nvSpPr>
            <p:spPr bwMode="auto">
              <a:xfrm flipH="1">
                <a:off x="2002" y="3169"/>
                <a:ext cx="684" cy="427"/>
              </a:xfrm>
              <a:prstGeom prst="line">
                <a:avLst/>
              </a:prstGeom>
              <a:noFill/>
              <a:ln w="25400">
                <a:solidFill>
                  <a:srgbClr val="000000"/>
                </a:solidFill>
                <a:round/>
                <a:headEnd/>
                <a:tailEnd/>
              </a:ln>
            </p:spPr>
            <p:txBody>
              <a:bodyPr/>
              <a:lstStyle/>
              <a:p>
                <a:endParaRPr lang="zh-CN" altLang="en-US"/>
              </a:p>
            </p:txBody>
          </p:sp>
          <p:sp>
            <p:nvSpPr>
              <p:cNvPr id="31" name="Line 11"/>
              <p:cNvSpPr>
                <a:spLocks noChangeShapeType="1"/>
              </p:cNvSpPr>
              <p:nvPr/>
            </p:nvSpPr>
            <p:spPr bwMode="auto">
              <a:xfrm>
                <a:off x="2925" y="3169"/>
                <a:ext cx="783" cy="441"/>
              </a:xfrm>
              <a:prstGeom prst="line">
                <a:avLst/>
              </a:prstGeom>
              <a:noFill/>
              <a:ln w="25400">
                <a:solidFill>
                  <a:srgbClr val="000000"/>
                </a:solidFill>
                <a:round/>
                <a:headEnd/>
                <a:tailEnd/>
              </a:ln>
            </p:spPr>
            <p:txBody>
              <a:bodyPr/>
              <a:lstStyle/>
              <a:p>
                <a:endParaRPr lang="zh-CN" altLang="en-US"/>
              </a:p>
            </p:txBody>
          </p:sp>
          <p:sp>
            <p:nvSpPr>
              <p:cNvPr id="32" name="Line 12"/>
              <p:cNvSpPr>
                <a:spLocks noChangeShapeType="1"/>
              </p:cNvSpPr>
              <p:nvPr/>
            </p:nvSpPr>
            <p:spPr bwMode="auto">
              <a:xfrm flipV="1">
                <a:off x="2762" y="2066"/>
                <a:ext cx="0" cy="662"/>
              </a:xfrm>
              <a:prstGeom prst="line">
                <a:avLst/>
              </a:prstGeom>
              <a:noFill/>
              <a:ln w="25400">
                <a:solidFill>
                  <a:srgbClr val="000000"/>
                </a:solidFill>
                <a:round/>
                <a:headEnd/>
                <a:tailEnd/>
              </a:ln>
            </p:spPr>
            <p:txBody>
              <a:bodyPr/>
              <a:lstStyle/>
              <a:p>
                <a:endParaRPr lang="zh-CN" altLang="en-US"/>
              </a:p>
            </p:txBody>
          </p:sp>
          <p:sp>
            <p:nvSpPr>
              <p:cNvPr id="33" name="Line 13"/>
              <p:cNvSpPr>
                <a:spLocks noChangeShapeType="1"/>
              </p:cNvSpPr>
              <p:nvPr/>
            </p:nvSpPr>
            <p:spPr bwMode="auto">
              <a:xfrm flipV="1">
                <a:off x="2828" y="2066"/>
                <a:ext cx="0" cy="662"/>
              </a:xfrm>
              <a:prstGeom prst="line">
                <a:avLst/>
              </a:prstGeom>
              <a:noFill/>
              <a:ln w="25400">
                <a:solidFill>
                  <a:srgbClr val="000000"/>
                </a:solidFill>
                <a:round/>
                <a:headEnd/>
                <a:tailEnd/>
              </a:ln>
            </p:spPr>
            <p:txBody>
              <a:bodyPr/>
              <a:lstStyle/>
              <a:p>
                <a:endParaRPr lang="zh-CN" altLang="en-US"/>
              </a:p>
            </p:txBody>
          </p:sp>
          <p:sp>
            <p:nvSpPr>
              <p:cNvPr id="34" name="Freeform 14"/>
              <p:cNvSpPr>
                <a:spLocks/>
              </p:cNvSpPr>
              <p:nvPr/>
            </p:nvSpPr>
            <p:spPr bwMode="auto">
              <a:xfrm>
                <a:off x="2228" y="3209"/>
                <a:ext cx="261" cy="304"/>
              </a:xfrm>
              <a:custGeom>
                <a:avLst/>
                <a:gdLst>
                  <a:gd name="T0" fmla="*/ 0 w 557"/>
                  <a:gd name="T1" fmla="*/ 0 h 513"/>
                  <a:gd name="T2" fmla="*/ 0 w 557"/>
                  <a:gd name="T3" fmla="*/ 1 h 513"/>
                  <a:gd name="T4" fmla="*/ 0 w 557"/>
                  <a:gd name="T5" fmla="*/ 1 h 513"/>
                  <a:gd name="T6" fmla="*/ 0 w 557"/>
                  <a:gd name="T7" fmla="*/ 1 h 513"/>
                  <a:gd name="T8" fmla="*/ 0 60000 65536"/>
                  <a:gd name="T9" fmla="*/ 0 60000 65536"/>
                  <a:gd name="T10" fmla="*/ 0 60000 65536"/>
                  <a:gd name="T11" fmla="*/ 0 60000 65536"/>
                  <a:gd name="T12" fmla="*/ 0 w 557"/>
                  <a:gd name="T13" fmla="*/ 0 h 513"/>
                  <a:gd name="T14" fmla="*/ 557 w 557"/>
                  <a:gd name="T15" fmla="*/ 513 h 513"/>
                </a:gdLst>
                <a:ahLst/>
                <a:cxnLst>
                  <a:cxn ang="T8">
                    <a:pos x="T0" y="T1"/>
                  </a:cxn>
                  <a:cxn ang="T9">
                    <a:pos x="T2" y="T3"/>
                  </a:cxn>
                  <a:cxn ang="T10">
                    <a:pos x="T4" y="T5"/>
                  </a:cxn>
                  <a:cxn ang="T11">
                    <a:pos x="T6" y="T7"/>
                  </a:cxn>
                </a:cxnLst>
                <a:rect l="T12" t="T13" r="T14" b="T15"/>
                <a:pathLst>
                  <a:path w="557" h="513">
                    <a:moveTo>
                      <a:pt x="257" y="0"/>
                    </a:moveTo>
                    <a:cubicBezTo>
                      <a:pt x="145" y="98"/>
                      <a:pt x="34" y="197"/>
                      <a:pt x="17" y="280"/>
                    </a:cubicBezTo>
                    <a:cubicBezTo>
                      <a:pt x="0" y="363"/>
                      <a:pt x="67" y="487"/>
                      <a:pt x="157" y="500"/>
                    </a:cubicBezTo>
                    <a:cubicBezTo>
                      <a:pt x="247" y="513"/>
                      <a:pt x="402" y="436"/>
                      <a:pt x="557" y="360"/>
                    </a:cubicBezTo>
                  </a:path>
                </a:pathLst>
              </a:custGeom>
              <a:noFill/>
              <a:ln w="25400">
                <a:solidFill>
                  <a:srgbClr val="000000"/>
                </a:solidFill>
                <a:round/>
                <a:headEnd/>
                <a:tailEnd/>
              </a:ln>
            </p:spPr>
            <p:txBody>
              <a:bodyPr/>
              <a:lstStyle/>
              <a:p>
                <a:endParaRPr lang="zh-CN" altLang="en-US"/>
              </a:p>
            </p:txBody>
          </p:sp>
          <p:sp>
            <p:nvSpPr>
              <p:cNvPr id="35" name="Freeform 15"/>
              <p:cNvSpPr>
                <a:spLocks/>
              </p:cNvSpPr>
              <p:nvPr/>
            </p:nvSpPr>
            <p:spPr bwMode="auto">
              <a:xfrm flipH="1">
                <a:off x="3175" y="3184"/>
                <a:ext cx="261" cy="303"/>
              </a:xfrm>
              <a:custGeom>
                <a:avLst/>
                <a:gdLst>
                  <a:gd name="T0" fmla="*/ 0 w 557"/>
                  <a:gd name="T1" fmla="*/ 0 h 513"/>
                  <a:gd name="T2" fmla="*/ 0 w 557"/>
                  <a:gd name="T3" fmla="*/ 1 h 513"/>
                  <a:gd name="T4" fmla="*/ 0 w 557"/>
                  <a:gd name="T5" fmla="*/ 1 h 513"/>
                  <a:gd name="T6" fmla="*/ 0 w 557"/>
                  <a:gd name="T7" fmla="*/ 1 h 513"/>
                  <a:gd name="T8" fmla="*/ 0 60000 65536"/>
                  <a:gd name="T9" fmla="*/ 0 60000 65536"/>
                  <a:gd name="T10" fmla="*/ 0 60000 65536"/>
                  <a:gd name="T11" fmla="*/ 0 60000 65536"/>
                  <a:gd name="T12" fmla="*/ 0 w 557"/>
                  <a:gd name="T13" fmla="*/ 0 h 513"/>
                  <a:gd name="T14" fmla="*/ 557 w 557"/>
                  <a:gd name="T15" fmla="*/ 513 h 513"/>
                </a:gdLst>
                <a:ahLst/>
                <a:cxnLst>
                  <a:cxn ang="T8">
                    <a:pos x="T0" y="T1"/>
                  </a:cxn>
                  <a:cxn ang="T9">
                    <a:pos x="T2" y="T3"/>
                  </a:cxn>
                  <a:cxn ang="T10">
                    <a:pos x="T4" y="T5"/>
                  </a:cxn>
                  <a:cxn ang="T11">
                    <a:pos x="T6" y="T7"/>
                  </a:cxn>
                </a:cxnLst>
                <a:rect l="T12" t="T13" r="T14" b="T15"/>
                <a:pathLst>
                  <a:path w="557" h="513">
                    <a:moveTo>
                      <a:pt x="257" y="0"/>
                    </a:moveTo>
                    <a:cubicBezTo>
                      <a:pt x="145" y="98"/>
                      <a:pt x="34" y="197"/>
                      <a:pt x="17" y="280"/>
                    </a:cubicBezTo>
                    <a:cubicBezTo>
                      <a:pt x="0" y="363"/>
                      <a:pt x="67" y="487"/>
                      <a:pt x="157" y="500"/>
                    </a:cubicBezTo>
                    <a:cubicBezTo>
                      <a:pt x="247" y="513"/>
                      <a:pt x="402" y="436"/>
                      <a:pt x="557" y="360"/>
                    </a:cubicBezTo>
                  </a:path>
                </a:pathLst>
              </a:custGeom>
              <a:noFill/>
              <a:ln w="25400">
                <a:solidFill>
                  <a:srgbClr val="000000"/>
                </a:solidFill>
                <a:round/>
                <a:headEnd/>
                <a:tailEnd/>
              </a:ln>
            </p:spPr>
            <p:txBody>
              <a:bodyPr/>
              <a:lstStyle/>
              <a:p>
                <a:endParaRPr lang="zh-CN" altLang="en-US"/>
              </a:p>
            </p:txBody>
          </p:sp>
          <p:sp>
            <p:nvSpPr>
              <p:cNvPr id="36" name="Text Box 16"/>
              <p:cNvSpPr txBox="1">
                <a:spLocks noChangeArrowheads="1"/>
              </p:cNvSpPr>
              <p:nvPr/>
            </p:nvSpPr>
            <p:spPr bwMode="auto">
              <a:xfrm>
                <a:off x="2565" y="3654"/>
                <a:ext cx="391" cy="339"/>
              </a:xfrm>
              <a:prstGeom prst="rect">
                <a:avLst/>
              </a:prstGeom>
              <a:noFill/>
              <a:ln w="25400">
                <a:noFill/>
                <a:miter lim="800000"/>
                <a:headEnd/>
                <a:tailEnd/>
              </a:ln>
            </p:spPr>
            <p:txBody>
              <a:bodyPr/>
              <a:lstStyle/>
              <a:p>
                <a:pPr algn="just"/>
                <a:r>
                  <a:rPr lang="en-US" altLang="zh-CN" sz="2800" b="1">
                    <a:latin typeface="Times New Roman" charset="0"/>
                  </a:rPr>
                  <a:t>. . .</a:t>
                </a:r>
                <a:endParaRPr lang="en-US" altLang="zh-CN" sz="2800"/>
              </a:p>
            </p:txBody>
          </p:sp>
          <p:sp>
            <p:nvSpPr>
              <p:cNvPr id="37" name="Oval 17"/>
              <p:cNvSpPr>
                <a:spLocks noChangeArrowheads="1"/>
              </p:cNvSpPr>
              <p:nvPr/>
            </p:nvSpPr>
            <p:spPr bwMode="auto">
              <a:xfrm>
                <a:off x="2716" y="2169"/>
                <a:ext cx="160" cy="177"/>
              </a:xfrm>
              <a:prstGeom prst="ellipse">
                <a:avLst/>
              </a:prstGeom>
              <a:noFill/>
              <a:ln w="25400">
                <a:solidFill>
                  <a:srgbClr val="FF0000"/>
                </a:solidFill>
                <a:round/>
                <a:headEnd/>
                <a:tailEnd/>
              </a:ln>
            </p:spPr>
            <p:txBody>
              <a:bodyPr/>
              <a:lstStyle/>
              <a:p>
                <a:endParaRPr lang="zh-CN" altLang="en-US"/>
              </a:p>
            </p:txBody>
          </p:sp>
          <p:sp>
            <p:nvSpPr>
              <p:cNvPr id="38" name="Line 18"/>
              <p:cNvSpPr>
                <a:spLocks noChangeShapeType="1"/>
              </p:cNvSpPr>
              <p:nvPr/>
            </p:nvSpPr>
            <p:spPr bwMode="auto">
              <a:xfrm flipV="1">
                <a:off x="2880" y="1758"/>
                <a:ext cx="1078" cy="492"/>
              </a:xfrm>
              <a:prstGeom prst="line">
                <a:avLst/>
              </a:prstGeom>
              <a:noFill/>
              <a:ln w="25400">
                <a:solidFill>
                  <a:srgbClr val="FF0000"/>
                </a:solidFill>
                <a:round/>
                <a:headEnd type="triangle" w="med" len="med"/>
                <a:tailEnd/>
              </a:ln>
            </p:spPr>
            <p:txBody>
              <a:bodyPr/>
              <a:lstStyle/>
              <a:p>
                <a:endParaRPr lang="zh-CN" altLang="en-US"/>
              </a:p>
            </p:txBody>
          </p:sp>
          <p:sp>
            <p:nvSpPr>
              <p:cNvPr id="39" name="Line 19"/>
              <p:cNvSpPr>
                <a:spLocks noChangeShapeType="1"/>
              </p:cNvSpPr>
              <p:nvPr/>
            </p:nvSpPr>
            <p:spPr bwMode="auto">
              <a:xfrm flipH="1" flipV="1">
                <a:off x="1728" y="1825"/>
                <a:ext cx="992" cy="689"/>
              </a:xfrm>
              <a:prstGeom prst="line">
                <a:avLst/>
              </a:prstGeom>
              <a:noFill/>
              <a:ln w="25400">
                <a:solidFill>
                  <a:srgbClr val="FF0000"/>
                </a:solidFill>
                <a:round/>
                <a:headEnd type="triangle" w="med" len="med"/>
                <a:tailEnd/>
              </a:ln>
            </p:spPr>
            <p:txBody>
              <a:bodyPr/>
              <a:lstStyle/>
              <a:p>
                <a:endParaRPr lang="zh-CN" altLang="en-US"/>
              </a:p>
            </p:txBody>
          </p:sp>
          <p:sp>
            <p:nvSpPr>
              <p:cNvPr id="40" name="Text Box 20"/>
              <p:cNvSpPr txBox="1">
                <a:spLocks noChangeArrowheads="1"/>
              </p:cNvSpPr>
              <p:nvPr/>
            </p:nvSpPr>
            <p:spPr bwMode="auto">
              <a:xfrm>
                <a:off x="559" y="1585"/>
                <a:ext cx="1440" cy="240"/>
              </a:xfrm>
              <a:prstGeom prst="rect">
                <a:avLst/>
              </a:prstGeom>
              <a:noFill/>
              <a:ln w="25400">
                <a:noFill/>
                <a:miter lim="800000"/>
                <a:headEnd/>
                <a:tailEnd/>
              </a:ln>
            </p:spPr>
            <p:txBody>
              <a:bodyPr/>
              <a:lstStyle/>
              <a:p>
                <a:pPr algn="ctr"/>
                <a:r>
                  <a:rPr lang="zh-CN" altLang="en-US" sz="2000" b="1" dirty="0">
                    <a:latin typeface="Times New Roman" charset="0"/>
                  </a:rPr>
                  <a:t>单线：</a:t>
                </a:r>
                <a:r>
                  <a:rPr lang="zh-CN" altLang="en-US" sz="2000" b="1" dirty="0">
                    <a:solidFill>
                      <a:srgbClr val="FF0000"/>
                    </a:solidFill>
                    <a:latin typeface="Times New Roman" charset="0"/>
                  </a:rPr>
                  <a:t>部分特殊化</a:t>
                </a:r>
                <a:endParaRPr lang="zh-CN" altLang="en-US" sz="2000" b="1" dirty="0"/>
              </a:p>
            </p:txBody>
          </p:sp>
          <p:sp>
            <p:nvSpPr>
              <p:cNvPr id="41" name="Text Box 21"/>
              <p:cNvSpPr txBox="1">
                <a:spLocks noChangeArrowheads="1"/>
              </p:cNvSpPr>
              <p:nvPr/>
            </p:nvSpPr>
            <p:spPr bwMode="auto">
              <a:xfrm>
                <a:off x="3875" y="1610"/>
                <a:ext cx="1454" cy="279"/>
              </a:xfrm>
              <a:prstGeom prst="rect">
                <a:avLst/>
              </a:prstGeom>
              <a:noFill/>
              <a:ln w="25400">
                <a:noFill/>
                <a:miter lim="800000"/>
                <a:headEnd/>
                <a:tailEnd/>
              </a:ln>
            </p:spPr>
            <p:txBody>
              <a:bodyPr/>
              <a:lstStyle/>
              <a:p>
                <a:pPr algn="ctr"/>
                <a:r>
                  <a:rPr lang="zh-CN" altLang="en-US" sz="2000" b="1" dirty="0">
                    <a:latin typeface="Times New Roman" charset="0"/>
                  </a:rPr>
                  <a:t>双线：</a:t>
                </a:r>
                <a:r>
                  <a:rPr lang="zh-CN" altLang="en-US" sz="2000" b="1" dirty="0">
                    <a:solidFill>
                      <a:srgbClr val="FF0000"/>
                    </a:solidFill>
                    <a:latin typeface="Times New Roman" charset="0"/>
                  </a:rPr>
                  <a:t>全特殊化</a:t>
                </a:r>
                <a:endParaRPr lang="zh-CN" altLang="en-US" sz="2000" b="1" dirty="0"/>
              </a:p>
            </p:txBody>
          </p:sp>
          <p:sp>
            <p:nvSpPr>
              <p:cNvPr id="42" name="Text Box 22"/>
              <p:cNvSpPr txBox="1">
                <a:spLocks noChangeArrowheads="1"/>
              </p:cNvSpPr>
              <p:nvPr/>
            </p:nvSpPr>
            <p:spPr bwMode="auto">
              <a:xfrm>
                <a:off x="523" y="2640"/>
                <a:ext cx="1407" cy="278"/>
              </a:xfrm>
              <a:prstGeom prst="rect">
                <a:avLst/>
              </a:prstGeom>
              <a:noFill/>
              <a:ln w="25400">
                <a:noFill/>
                <a:miter lim="800000"/>
                <a:headEnd/>
                <a:tailEnd/>
              </a:ln>
            </p:spPr>
            <p:txBody>
              <a:bodyPr/>
              <a:lstStyle/>
              <a:p>
                <a:pPr algn="ctr"/>
                <a:r>
                  <a:rPr lang="en-US" altLang="zh-CN" sz="2000" b="1" dirty="0">
                    <a:latin typeface="Times New Roman" charset="0"/>
                  </a:rPr>
                  <a:t>d</a:t>
                </a:r>
                <a:r>
                  <a:rPr lang="zh-CN" altLang="en-US" sz="2000" b="1" dirty="0">
                    <a:latin typeface="Times New Roman" charset="0"/>
                  </a:rPr>
                  <a:t>：</a:t>
                </a:r>
                <a:r>
                  <a:rPr lang="zh-CN" altLang="en-US" sz="2000" b="1" dirty="0">
                    <a:solidFill>
                      <a:srgbClr val="FF0000"/>
                    </a:solidFill>
                    <a:latin typeface="Times New Roman" charset="0"/>
                  </a:rPr>
                  <a:t>不相交特殊化</a:t>
                </a:r>
                <a:endParaRPr lang="zh-CN" altLang="en-US" sz="2000" b="1" dirty="0"/>
              </a:p>
            </p:txBody>
          </p:sp>
          <p:sp>
            <p:nvSpPr>
              <p:cNvPr id="43" name="Line 23"/>
              <p:cNvSpPr>
                <a:spLocks noChangeShapeType="1"/>
              </p:cNvSpPr>
              <p:nvPr/>
            </p:nvSpPr>
            <p:spPr bwMode="auto">
              <a:xfrm>
                <a:off x="1871" y="2816"/>
                <a:ext cx="773" cy="154"/>
              </a:xfrm>
              <a:prstGeom prst="line">
                <a:avLst/>
              </a:prstGeom>
              <a:noFill/>
              <a:ln w="25400">
                <a:solidFill>
                  <a:srgbClr val="FF0000"/>
                </a:solidFill>
                <a:round/>
                <a:headEnd/>
                <a:tailEnd type="triangle" w="med" len="med"/>
              </a:ln>
            </p:spPr>
            <p:txBody>
              <a:bodyPr/>
              <a:lstStyle/>
              <a:p>
                <a:endParaRPr lang="zh-CN" altLang="en-US"/>
              </a:p>
            </p:txBody>
          </p:sp>
          <p:sp>
            <p:nvSpPr>
              <p:cNvPr id="44" name="Text Box 24"/>
              <p:cNvSpPr txBox="1">
                <a:spLocks noChangeArrowheads="1"/>
              </p:cNvSpPr>
              <p:nvPr/>
            </p:nvSpPr>
            <p:spPr bwMode="auto">
              <a:xfrm>
                <a:off x="3903" y="2654"/>
                <a:ext cx="1288" cy="264"/>
              </a:xfrm>
              <a:prstGeom prst="rect">
                <a:avLst/>
              </a:prstGeom>
              <a:noFill/>
              <a:ln w="25400">
                <a:noFill/>
                <a:miter lim="800000"/>
                <a:headEnd/>
                <a:tailEnd/>
              </a:ln>
            </p:spPr>
            <p:txBody>
              <a:bodyPr/>
              <a:lstStyle/>
              <a:p>
                <a:pPr algn="ctr"/>
                <a:r>
                  <a:rPr lang="en-US" altLang="zh-CN" sz="2000" b="1" dirty="0">
                    <a:latin typeface="Times New Roman" charset="0"/>
                  </a:rPr>
                  <a:t>o</a:t>
                </a:r>
                <a:r>
                  <a:rPr lang="zh-CN" altLang="en-US" sz="2000" b="1" dirty="0">
                    <a:latin typeface="Times New Roman" charset="0"/>
                  </a:rPr>
                  <a:t>：</a:t>
                </a:r>
                <a:r>
                  <a:rPr lang="zh-CN" altLang="en-US" sz="2000" b="1" dirty="0">
                    <a:solidFill>
                      <a:srgbClr val="FF0000"/>
                    </a:solidFill>
                    <a:latin typeface="Times New Roman" charset="0"/>
                  </a:rPr>
                  <a:t>重叠特殊化</a:t>
                </a:r>
                <a:endParaRPr lang="zh-CN" altLang="en-US" sz="2000" b="1" dirty="0"/>
              </a:p>
            </p:txBody>
          </p:sp>
          <p:sp>
            <p:nvSpPr>
              <p:cNvPr id="45" name="Line 25"/>
              <p:cNvSpPr>
                <a:spLocks noChangeShapeType="1"/>
              </p:cNvSpPr>
              <p:nvPr/>
            </p:nvSpPr>
            <p:spPr bwMode="auto">
              <a:xfrm flipH="1">
                <a:off x="2914" y="2816"/>
                <a:ext cx="1044" cy="147"/>
              </a:xfrm>
              <a:prstGeom prst="line">
                <a:avLst/>
              </a:prstGeom>
              <a:noFill/>
              <a:ln w="25400">
                <a:solidFill>
                  <a:srgbClr val="FF0000"/>
                </a:solidFill>
                <a:round/>
                <a:headEnd/>
                <a:tailEnd type="triangle" w="med" len="med"/>
              </a:ln>
            </p:spPr>
            <p:txBody>
              <a:bodyPr/>
              <a:lstStyle/>
              <a:p>
                <a:endParaRPr lang="zh-CN" altLang="en-US"/>
              </a:p>
            </p:txBody>
          </p:sp>
          <p:sp>
            <p:nvSpPr>
              <p:cNvPr id="46" name="Freeform 26"/>
              <p:cNvSpPr>
                <a:spLocks/>
              </p:cNvSpPr>
              <p:nvPr/>
            </p:nvSpPr>
            <p:spPr bwMode="auto">
              <a:xfrm>
                <a:off x="1371" y="1699"/>
                <a:ext cx="902" cy="1875"/>
              </a:xfrm>
              <a:custGeom>
                <a:avLst/>
                <a:gdLst>
                  <a:gd name="T0" fmla="*/ 0 w 1660"/>
                  <a:gd name="T1" fmla="*/ 18 h 2550"/>
                  <a:gd name="T2" fmla="*/ 1 w 1660"/>
                  <a:gd name="T3" fmla="*/ 15 h 2550"/>
                  <a:gd name="T4" fmla="*/ 1 w 1660"/>
                  <a:gd name="T5" fmla="*/ 0 h 2550"/>
                  <a:gd name="T6" fmla="*/ 0 60000 65536"/>
                  <a:gd name="T7" fmla="*/ 0 60000 65536"/>
                  <a:gd name="T8" fmla="*/ 0 60000 65536"/>
                  <a:gd name="T9" fmla="*/ 0 w 1660"/>
                  <a:gd name="T10" fmla="*/ 0 h 2550"/>
                  <a:gd name="T11" fmla="*/ 1660 w 1660"/>
                  <a:gd name="T12" fmla="*/ 2550 h 2550"/>
                </a:gdLst>
                <a:ahLst/>
                <a:cxnLst>
                  <a:cxn ang="T6">
                    <a:pos x="T0" y="T1"/>
                  </a:cxn>
                  <a:cxn ang="T7">
                    <a:pos x="T2" y="T3"/>
                  </a:cxn>
                  <a:cxn ang="T8">
                    <a:pos x="T4" y="T5"/>
                  </a:cxn>
                </a:cxnLst>
                <a:rect l="T9" t="T10" r="T11" b="T12"/>
                <a:pathLst>
                  <a:path w="1660" h="2550">
                    <a:moveTo>
                      <a:pt x="0" y="2460"/>
                    </a:moveTo>
                    <a:cubicBezTo>
                      <a:pt x="401" y="2505"/>
                      <a:pt x="803" y="2550"/>
                      <a:pt x="1080" y="2140"/>
                    </a:cubicBezTo>
                    <a:cubicBezTo>
                      <a:pt x="1357" y="1730"/>
                      <a:pt x="1563" y="357"/>
                      <a:pt x="1660" y="0"/>
                    </a:cubicBezTo>
                  </a:path>
                </a:pathLst>
              </a:custGeom>
              <a:noFill/>
              <a:ln w="25400">
                <a:solidFill>
                  <a:srgbClr val="3366FF"/>
                </a:solidFill>
                <a:round/>
                <a:headEnd type="triangle" w="med" len="med"/>
                <a:tailEnd/>
              </a:ln>
            </p:spPr>
            <p:txBody>
              <a:bodyPr/>
              <a:lstStyle/>
              <a:p>
                <a:endParaRPr lang="zh-CN" altLang="en-US"/>
              </a:p>
            </p:txBody>
          </p:sp>
          <p:sp>
            <p:nvSpPr>
              <p:cNvPr id="47" name="Freeform 27"/>
              <p:cNvSpPr>
                <a:spLocks/>
              </p:cNvSpPr>
              <p:nvPr/>
            </p:nvSpPr>
            <p:spPr bwMode="auto">
              <a:xfrm flipH="1">
                <a:off x="3327" y="1699"/>
                <a:ext cx="902" cy="1875"/>
              </a:xfrm>
              <a:custGeom>
                <a:avLst/>
                <a:gdLst>
                  <a:gd name="T0" fmla="*/ 0 w 1660"/>
                  <a:gd name="T1" fmla="*/ 18 h 2550"/>
                  <a:gd name="T2" fmla="*/ 1 w 1660"/>
                  <a:gd name="T3" fmla="*/ 15 h 2550"/>
                  <a:gd name="T4" fmla="*/ 1 w 1660"/>
                  <a:gd name="T5" fmla="*/ 0 h 2550"/>
                  <a:gd name="T6" fmla="*/ 0 60000 65536"/>
                  <a:gd name="T7" fmla="*/ 0 60000 65536"/>
                  <a:gd name="T8" fmla="*/ 0 60000 65536"/>
                  <a:gd name="T9" fmla="*/ 0 w 1660"/>
                  <a:gd name="T10" fmla="*/ 0 h 2550"/>
                  <a:gd name="T11" fmla="*/ 1660 w 1660"/>
                  <a:gd name="T12" fmla="*/ 2550 h 2550"/>
                </a:gdLst>
                <a:ahLst/>
                <a:cxnLst>
                  <a:cxn ang="T6">
                    <a:pos x="T0" y="T1"/>
                  </a:cxn>
                  <a:cxn ang="T7">
                    <a:pos x="T2" y="T3"/>
                  </a:cxn>
                  <a:cxn ang="T8">
                    <a:pos x="T4" y="T5"/>
                  </a:cxn>
                </a:cxnLst>
                <a:rect l="T9" t="T10" r="T11" b="T12"/>
                <a:pathLst>
                  <a:path w="1660" h="2550">
                    <a:moveTo>
                      <a:pt x="0" y="2460"/>
                    </a:moveTo>
                    <a:cubicBezTo>
                      <a:pt x="401" y="2505"/>
                      <a:pt x="803" y="2550"/>
                      <a:pt x="1080" y="2140"/>
                    </a:cubicBezTo>
                    <a:cubicBezTo>
                      <a:pt x="1357" y="1730"/>
                      <a:pt x="1563" y="357"/>
                      <a:pt x="1660" y="0"/>
                    </a:cubicBezTo>
                  </a:path>
                </a:pathLst>
              </a:custGeom>
              <a:noFill/>
              <a:ln w="25400">
                <a:solidFill>
                  <a:srgbClr val="3366FF"/>
                </a:solidFill>
                <a:round/>
                <a:headEnd/>
                <a:tailEnd type="triangle" w="med" len="med"/>
              </a:ln>
            </p:spPr>
            <p:txBody>
              <a:bodyPr/>
              <a:lstStyle/>
              <a:p>
                <a:endParaRPr lang="zh-CN" altLang="en-US"/>
              </a:p>
            </p:txBody>
          </p:sp>
          <p:sp>
            <p:nvSpPr>
              <p:cNvPr id="48" name="Text Box 28"/>
              <p:cNvSpPr txBox="1">
                <a:spLocks noChangeArrowheads="1"/>
              </p:cNvSpPr>
              <p:nvPr/>
            </p:nvSpPr>
            <p:spPr bwMode="auto">
              <a:xfrm>
                <a:off x="657" y="3316"/>
                <a:ext cx="769" cy="397"/>
              </a:xfrm>
              <a:prstGeom prst="rect">
                <a:avLst/>
              </a:prstGeom>
              <a:noFill/>
              <a:ln w="25400">
                <a:noFill/>
                <a:miter lim="800000"/>
                <a:headEnd/>
                <a:tailEnd/>
              </a:ln>
            </p:spPr>
            <p:txBody>
              <a:bodyPr/>
              <a:lstStyle/>
              <a:p>
                <a:pPr algn="ctr"/>
                <a:r>
                  <a:rPr lang="zh-CN" altLang="en-US" sz="2000" b="1">
                    <a:solidFill>
                      <a:srgbClr val="0000FF"/>
                    </a:solidFill>
                    <a:latin typeface="Times New Roman" charset="0"/>
                  </a:rPr>
                  <a:t>特殊化</a:t>
                </a:r>
                <a:endParaRPr lang="zh-CN" altLang="en-US" sz="2000" b="1"/>
              </a:p>
            </p:txBody>
          </p:sp>
          <p:sp>
            <p:nvSpPr>
              <p:cNvPr id="49" name="Text Box 29"/>
              <p:cNvSpPr txBox="1">
                <a:spLocks noChangeArrowheads="1"/>
              </p:cNvSpPr>
              <p:nvPr/>
            </p:nvSpPr>
            <p:spPr bwMode="auto">
              <a:xfrm>
                <a:off x="3180" y="1476"/>
                <a:ext cx="724" cy="272"/>
              </a:xfrm>
              <a:prstGeom prst="rect">
                <a:avLst/>
              </a:prstGeom>
              <a:noFill/>
              <a:ln w="25400">
                <a:noFill/>
                <a:miter lim="800000"/>
                <a:headEnd/>
                <a:tailEnd/>
              </a:ln>
            </p:spPr>
            <p:txBody>
              <a:bodyPr/>
              <a:lstStyle/>
              <a:p>
                <a:pPr algn="ctr"/>
                <a:r>
                  <a:rPr lang="zh-CN" altLang="en-US" sz="2000" b="1">
                    <a:solidFill>
                      <a:srgbClr val="0000FF"/>
                    </a:solidFill>
                    <a:latin typeface="Times New Roman" charset="0"/>
                  </a:rPr>
                  <a:t>普遍化</a:t>
                </a:r>
                <a:endParaRPr lang="zh-CN" altLang="en-US" sz="2000" b="1"/>
              </a:p>
            </p:txBody>
          </p:sp>
        </p:grpSp>
        <p:sp>
          <p:nvSpPr>
            <p:cNvPr id="20" name="Text Box 20"/>
            <p:cNvSpPr txBox="1">
              <a:spLocks noChangeArrowheads="1"/>
            </p:cNvSpPr>
            <p:nvPr/>
          </p:nvSpPr>
          <p:spPr bwMode="auto">
            <a:xfrm>
              <a:off x="1771107" y="2805114"/>
              <a:ext cx="1337678" cy="381000"/>
            </a:xfrm>
            <a:prstGeom prst="rect">
              <a:avLst/>
            </a:prstGeom>
            <a:noFill/>
            <a:ln w="25400">
              <a:noFill/>
              <a:miter lim="800000"/>
              <a:headEnd/>
              <a:tailEnd/>
            </a:ln>
          </p:spPr>
          <p:txBody>
            <a:bodyPr/>
            <a:lstStyle/>
            <a:p>
              <a:r>
                <a:rPr lang="en-US" altLang="zh-CN" sz="2000" b="1" dirty="0">
                  <a:solidFill>
                    <a:srgbClr val="FF0000"/>
                  </a:solidFill>
                  <a:latin typeface="Times New Roman" charset="0"/>
                </a:rPr>
                <a:t>(partial)</a:t>
              </a:r>
              <a:endParaRPr lang="zh-CN" altLang="en-US" sz="2000" b="1" dirty="0"/>
            </a:p>
          </p:txBody>
        </p:sp>
        <p:sp>
          <p:nvSpPr>
            <p:cNvPr id="21" name="Text Box 20"/>
            <p:cNvSpPr txBox="1">
              <a:spLocks noChangeArrowheads="1"/>
            </p:cNvSpPr>
            <p:nvPr/>
          </p:nvSpPr>
          <p:spPr bwMode="auto">
            <a:xfrm>
              <a:off x="7380312" y="2867025"/>
              <a:ext cx="1033502" cy="381000"/>
            </a:xfrm>
            <a:prstGeom prst="rect">
              <a:avLst/>
            </a:prstGeom>
            <a:noFill/>
            <a:ln w="25400">
              <a:noFill/>
              <a:miter lim="800000"/>
              <a:headEnd/>
              <a:tailEnd/>
            </a:ln>
          </p:spPr>
          <p:txBody>
            <a:bodyPr/>
            <a:lstStyle/>
            <a:p>
              <a:r>
                <a:rPr lang="en-US" altLang="zh-CN" sz="2000" b="1" dirty="0">
                  <a:solidFill>
                    <a:srgbClr val="FF0000"/>
                  </a:solidFill>
                  <a:latin typeface="Times New Roman" charset="0"/>
                </a:rPr>
                <a:t>(total)</a:t>
              </a:r>
              <a:endParaRPr lang="zh-CN" altLang="en-US" sz="2000" b="1" dirty="0"/>
            </a:p>
          </p:txBody>
        </p:sp>
        <p:sp>
          <p:nvSpPr>
            <p:cNvPr id="22" name="Text Box 20"/>
            <p:cNvSpPr txBox="1">
              <a:spLocks noChangeArrowheads="1"/>
            </p:cNvSpPr>
            <p:nvPr/>
          </p:nvSpPr>
          <p:spPr bwMode="auto">
            <a:xfrm>
              <a:off x="1361476" y="4509120"/>
              <a:ext cx="1606671" cy="381000"/>
            </a:xfrm>
            <a:prstGeom prst="rect">
              <a:avLst/>
            </a:prstGeom>
            <a:noFill/>
            <a:ln w="25400">
              <a:noFill/>
              <a:miter lim="800000"/>
              <a:headEnd/>
              <a:tailEnd/>
            </a:ln>
          </p:spPr>
          <p:txBody>
            <a:bodyPr/>
            <a:lstStyle/>
            <a:p>
              <a:r>
                <a:rPr lang="en-US" altLang="zh-CN" sz="2000" b="1" dirty="0">
                  <a:solidFill>
                    <a:srgbClr val="FF0000"/>
                  </a:solidFill>
                  <a:latin typeface="Times New Roman" charset="0"/>
                </a:rPr>
                <a:t>(disjoint)</a:t>
              </a:r>
              <a:endParaRPr lang="zh-CN" altLang="en-US" sz="2000" b="1" dirty="0"/>
            </a:p>
          </p:txBody>
        </p:sp>
        <p:sp>
          <p:nvSpPr>
            <p:cNvPr id="23" name="Text Box 20"/>
            <p:cNvSpPr txBox="1">
              <a:spLocks noChangeArrowheads="1"/>
            </p:cNvSpPr>
            <p:nvPr/>
          </p:nvSpPr>
          <p:spPr bwMode="auto">
            <a:xfrm>
              <a:off x="6869981" y="4509120"/>
              <a:ext cx="1734467" cy="381000"/>
            </a:xfrm>
            <a:prstGeom prst="rect">
              <a:avLst/>
            </a:prstGeom>
            <a:noFill/>
            <a:ln w="25400">
              <a:noFill/>
              <a:miter lim="800000"/>
              <a:headEnd/>
              <a:tailEnd/>
            </a:ln>
          </p:spPr>
          <p:txBody>
            <a:bodyPr/>
            <a:lstStyle/>
            <a:p>
              <a:r>
                <a:rPr lang="en-US" altLang="zh-CN" sz="2000" b="1" dirty="0">
                  <a:solidFill>
                    <a:srgbClr val="FF0000"/>
                  </a:solidFill>
                  <a:latin typeface="Times New Roman" charset="0"/>
                </a:rPr>
                <a:t>(overlapping)</a:t>
              </a:r>
              <a:endParaRPr lang="zh-CN" altLang="en-US" sz="2000" b="1" dirty="0"/>
            </a:p>
          </p:txBody>
        </p:sp>
        <p:sp>
          <p:nvSpPr>
            <p:cNvPr id="24" name="Oval 17"/>
            <p:cNvSpPr>
              <a:spLocks noChangeArrowheads="1"/>
            </p:cNvSpPr>
            <p:nvPr/>
          </p:nvSpPr>
          <p:spPr bwMode="auto">
            <a:xfrm>
              <a:off x="4420059" y="3875088"/>
              <a:ext cx="122055" cy="190502"/>
            </a:xfrm>
            <a:prstGeom prst="ellipse">
              <a:avLst/>
            </a:prstGeom>
            <a:noFill/>
            <a:ln w="25400">
              <a:solidFill>
                <a:srgbClr val="FF0000"/>
              </a:solidFill>
              <a:round/>
              <a:headEnd/>
              <a:tailEnd/>
            </a:ln>
          </p:spPr>
          <p:txBody>
            <a:bodyPr/>
            <a:lstStyle/>
            <a:p>
              <a:endParaRPr lang="zh-CN" altLang="en-US"/>
            </a:p>
          </p:txBody>
        </p:sp>
      </p:grpSp>
      <p:sp>
        <p:nvSpPr>
          <p:cNvPr id="3" name="矩形 2"/>
          <p:cNvSpPr/>
          <p:nvPr/>
        </p:nvSpPr>
        <p:spPr>
          <a:xfrm>
            <a:off x="836585" y="1763815"/>
            <a:ext cx="8100900" cy="492443"/>
          </a:xfrm>
          <a:prstGeom prst="rect">
            <a:avLst/>
          </a:prstGeom>
        </p:spPr>
        <p:txBody>
          <a:bodyPr wrap="square">
            <a:spAutoFit/>
          </a:bodyPr>
          <a:lstStyle/>
          <a:p>
            <a:pPr marL="0" lvl="1" eaLnBrk="1" hangingPunct="1"/>
            <a:r>
              <a:rPr lang="zh-CN" altLang="en-US" sz="2600" b="1" dirty="0">
                <a:solidFill>
                  <a:srgbClr val="0000CC"/>
                </a:solidFill>
                <a:ea typeface="黑体" pitchFamily="2" charset="-122"/>
              </a:rPr>
              <a:t>回忆：</a:t>
            </a:r>
            <a:r>
              <a:rPr lang="zh-CN" altLang="en-US" sz="2200" b="1" dirty="0">
                <a:solidFill>
                  <a:srgbClr val="0000CC"/>
                </a:solidFill>
                <a:ea typeface="黑体" pitchFamily="2" charset="-122"/>
              </a:rPr>
              <a:t>特殊化（</a:t>
            </a:r>
            <a:r>
              <a:rPr lang="en-US" altLang="zh-CN" sz="2200" b="1" dirty="0">
                <a:solidFill>
                  <a:srgbClr val="0000CC"/>
                </a:solidFill>
                <a:ea typeface="黑体" pitchFamily="2" charset="-122"/>
              </a:rPr>
              <a:t>specialization</a:t>
            </a:r>
            <a:r>
              <a:rPr lang="zh-CN" altLang="en-US" sz="2200" b="1" dirty="0">
                <a:solidFill>
                  <a:srgbClr val="0000CC"/>
                </a:solidFill>
                <a:ea typeface="黑体" pitchFamily="2" charset="-122"/>
              </a:rPr>
              <a:t>）与普遍化（</a:t>
            </a:r>
            <a:r>
              <a:rPr lang="en-US" altLang="zh-CN" sz="2200" b="1" dirty="0">
                <a:solidFill>
                  <a:srgbClr val="0000CC"/>
                </a:solidFill>
                <a:ea typeface="黑体" pitchFamily="2" charset="-122"/>
              </a:rPr>
              <a:t>generalization</a:t>
            </a:r>
            <a:r>
              <a:rPr lang="zh-CN" altLang="en-US" sz="2200" b="1" dirty="0">
                <a:solidFill>
                  <a:srgbClr val="0000CC"/>
                </a:solidFill>
                <a:ea typeface="黑体" pitchFamily="2" charset="-122"/>
              </a:rPr>
              <a:t>）</a:t>
            </a:r>
            <a:r>
              <a:rPr lang="en-US" altLang="zh-CN" sz="2200" b="1" dirty="0">
                <a:solidFill>
                  <a:srgbClr val="0000CC"/>
                </a:solidFill>
                <a:ea typeface="黑体" pitchFamily="2" charset="-122"/>
              </a:rPr>
              <a:t>:</a:t>
            </a:r>
            <a:r>
              <a:rPr lang="en-US" altLang="zh-CN" sz="2200" dirty="0">
                <a:ea typeface="黑体" pitchFamily="2" charset="-122"/>
              </a:rPr>
              <a:t> </a:t>
            </a:r>
          </a:p>
        </p:txBody>
      </p:sp>
    </p:spTree>
    <p:extLst>
      <p:ext uri="{BB962C8B-B14F-4D97-AF65-F5344CB8AC3E}">
        <p14:creationId xmlns:p14="http://schemas.microsoft.com/office/powerpoint/2010/main" val="3784821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5" name="页脚占位符 4"/>
          <p:cNvSpPr>
            <a:spLocks noGrp="1"/>
          </p:cNvSpPr>
          <p:nvPr>
            <p:ph type="ftr" sz="quarter" idx="11"/>
          </p:nvPr>
        </p:nvSpPr>
        <p:spPr/>
        <p:txBody>
          <a:bodyPr/>
          <a:lstStyle/>
          <a:p>
            <a:pPr>
              <a:defRPr/>
            </a:pPr>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6" name="灯片编号占位符 5"/>
          <p:cNvSpPr>
            <a:spLocks noGrp="1"/>
          </p:cNvSpPr>
          <p:nvPr>
            <p:ph type="sldNum" sz="quarter" idx="12"/>
          </p:nvPr>
        </p:nvSpPr>
        <p:spPr/>
        <p:txBody>
          <a:bodyPr/>
          <a:lstStyle/>
          <a:p>
            <a:pPr>
              <a:defRPr/>
            </a:pPr>
            <a:fld id="{F2D644F3-1A4B-4607-9F43-407974847A2B}" type="slidenum">
              <a:rPr lang="zh-CN" altLang="en-US" smtClean="0"/>
              <a:pPr>
                <a:defRPr/>
              </a:pPr>
              <a:t>34</a:t>
            </a:fld>
            <a:endParaRPr lang="en-US" altLang="zh-CN"/>
          </a:p>
        </p:txBody>
      </p:sp>
      <p:pic>
        <p:nvPicPr>
          <p:cNvPr id="18" name="图片 17"/>
          <p:cNvPicPr>
            <a:picLocks noChangeAspect="1"/>
          </p:cNvPicPr>
          <p:nvPr/>
        </p:nvPicPr>
        <p:blipFill>
          <a:blip r:embed="rId2"/>
          <a:stretch>
            <a:fillRect/>
          </a:stretch>
        </p:blipFill>
        <p:spPr>
          <a:xfrm>
            <a:off x="497415" y="145876"/>
            <a:ext cx="8505825" cy="6667500"/>
          </a:xfrm>
          <a:prstGeom prst="rect">
            <a:avLst/>
          </a:prstGeom>
        </p:spPr>
      </p:pic>
      <p:sp>
        <p:nvSpPr>
          <p:cNvPr id="19" name="矩形 18"/>
          <p:cNvSpPr/>
          <p:nvPr/>
        </p:nvSpPr>
        <p:spPr>
          <a:xfrm>
            <a:off x="5373720" y="133236"/>
            <a:ext cx="3629520" cy="523220"/>
          </a:xfrm>
          <a:prstGeom prst="rect">
            <a:avLst/>
          </a:prstGeom>
        </p:spPr>
        <p:txBody>
          <a:bodyPr wrap="none">
            <a:spAutoFit/>
          </a:bodyPr>
          <a:lstStyle/>
          <a:p>
            <a:r>
              <a:rPr lang="zh-CN" altLang="en-US" sz="2800" b="1" dirty="0"/>
              <a:t>图2-30  特殊化的应用</a:t>
            </a:r>
          </a:p>
        </p:txBody>
      </p:sp>
      <p:sp>
        <p:nvSpPr>
          <p:cNvPr id="20" name="Rectangle 3"/>
          <p:cNvSpPr txBox="1">
            <a:spLocks noChangeArrowheads="1"/>
          </p:cNvSpPr>
          <p:nvPr/>
        </p:nvSpPr>
        <p:spPr bwMode="auto">
          <a:xfrm>
            <a:off x="6935548" y="595216"/>
            <a:ext cx="2067692" cy="3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9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itchFamily="2" charset="2"/>
              <a:buChar char="n"/>
              <a:defRPr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itchFamily="2" charset="2"/>
              <a:buChar char="n"/>
              <a:defRPr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a:lstStyle>
          <a:p>
            <a:pPr marL="0" indent="0" algn="ctr" eaLnBrk="1" hangingPunct="1">
              <a:spcBef>
                <a:spcPts val="0"/>
              </a:spcBef>
              <a:buNone/>
            </a:pPr>
            <a:r>
              <a:rPr lang="zh-CN" altLang="en-US" sz="1400" kern="0" dirty="0">
                <a:solidFill>
                  <a:srgbClr val="0000CC"/>
                </a:solidFill>
                <a:ea typeface="黑体" pitchFamily="2" charset="-122"/>
              </a:rPr>
              <a:t>（来源：主教材，</a:t>
            </a:r>
            <a:r>
              <a:rPr lang="en-US" altLang="zh-CN" sz="1400" kern="0" dirty="0">
                <a:solidFill>
                  <a:srgbClr val="0000CC"/>
                </a:solidFill>
                <a:ea typeface="黑体" pitchFamily="2" charset="-122"/>
              </a:rPr>
              <a:t>P38</a:t>
            </a:r>
            <a:r>
              <a:rPr lang="zh-CN" altLang="en-US" sz="1400" kern="0" dirty="0">
                <a:solidFill>
                  <a:srgbClr val="0000CC"/>
                </a:solidFill>
                <a:ea typeface="黑体" pitchFamily="2" charset="-122"/>
              </a:rPr>
              <a:t>）</a:t>
            </a:r>
          </a:p>
        </p:txBody>
      </p:sp>
      <p:sp>
        <p:nvSpPr>
          <p:cNvPr id="21" name="Text Box 22"/>
          <p:cNvSpPr txBox="1">
            <a:spLocks noChangeArrowheads="1"/>
          </p:cNvSpPr>
          <p:nvPr/>
        </p:nvSpPr>
        <p:spPr bwMode="auto">
          <a:xfrm>
            <a:off x="6588224" y="1687512"/>
            <a:ext cx="2232248" cy="441325"/>
          </a:xfrm>
          <a:prstGeom prst="rect">
            <a:avLst/>
          </a:prstGeom>
          <a:solidFill>
            <a:schemeClr val="bg1">
              <a:lumMod val="90000"/>
            </a:schemeClr>
          </a:solidFill>
          <a:ln w="25400">
            <a:noFill/>
            <a:miter lim="800000"/>
            <a:headEnd/>
            <a:tailEnd/>
          </a:ln>
        </p:spPr>
        <p:txBody>
          <a:bodyPr/>
          <a:lstStyle/>
          <a:p>
            <a:r>
              <a:rPr lang="en-US" altLang="zh-CN" sz="2000" b="1" dirty="0">
                <a:latin typeface="Times New Roman" charset="0"/>
              </a:rPr>
              <a:t>d</a:t>
            </a:r>
            <a:r>
              <a:rPr lang="zh-CN" altLang="en-US" sz="2000" b="1" dirty="0">
                <a:latin typeface="Times New Roman" charset="0"/>
              </a:rPr>
              <a:t>：</a:t>
            </a:r>
            <a:r>
              <a:rPr lang="zh-CN" altLang="en-US" sz="2000" b="1" dirty="0">
                <a:solidFill>
                  <a:srgbClr val="FF0000"/>
                </a:solidFill>
                <a:latin typeface="Times New Roman" charset="0"/>
              </a:rPr>
              <a:t>不相交特殊化</a:t>
            </a:r>
            <a:endParaRPr lang="zh-CN" altLang="en-US" sz="2000" b="1" dirty="0"/>
          </a:p>
        </p:txBody>
      </p:sp>
      <p:sp>
        <p:nvSpPr>
          <p:cNvPr id="22" name="Text Box 24"/>
          <p:cNvSpPr txBox="1">
            <a:spLocks noChangeArrowheads="1"/>
          </p:cNvSpPr>
          <p:nvPr/>
        </p:nvSpPr>
        <p:spPr bwMode="auto">
          <a:xfrm>
            <a:off x="6588225" y="1268412"/>
            <a:ext cx="2232247" cy="419100"/>
          </a:xfrm>
          <a:prstGeom prst="rect">
            <a:avLst/>
          </a:prstGeom>
          <a:solidFill>
            <a:schemeClr val="bg1">
              <a:lumMod val="90000"/>
            </a:schemeClr>
          </a:solidFill>
          <a:ln w="25400">
            <a:noFill/>
            <a:miter lim="800000"/>
            <a:headEnd/>
            <a:tailEnd/>
          </a:ln>
        </p:spPr>
        <p:txBody>
          <a:bodyPr/>
          <a:lstStyle/>
          <a:p>
            <a:r>
              <a:rPr lang="en-US" altLang="zh-CN" sz="2000" b="1" dirty="0">
                <a:latin typeface="Times New Roman" charset="0"/>
              </a:rPr>
              <a:t>o</a:t>
            </a:r>
            <a:r>
              <a:rPr lang="zh-CN" altLang="en-US" sz="2000" b="1" dirty="0">
                <a:latin typeface="Times New Roman" charset="0"/>
              </a:rPr>
              <a:t>：</a:t>
            </a:r>
            <a:r>
              <a:rPr lang="zh-CN" altLang="en-US" sz="2000" b="1" dirty="0">
                <a:solidFill>
                  <a:srgbClr val="FF0000"/>
                </a:solidFill>
                <a:latin typeface="Times New Roman" charset="0"/>
              </a:rPr>
              <a:t>重叠特殊化</a:t>
            </a:r>
            <a:endParaRPr lang="zh-CN" altLang="en-US" sz="2000" b="1" dirty="0"/>
          </a:p>
        </p:txBody>
      </p:sp>
      <p:sp>
        <p:nvSpPr>
          <p:cNvPr id="23" name="Text Box 20"/>
          <p:cNvSpPr txBox="1">
            <a:spLocks noChangeArrowheads="1"/>
          </p:cNvSpPr>
          <p:nvPr/>
        </p:nvSpPr>
        <p:spPr bwMode="auto">
          <a:xfrm>
            <a:off x="683568" y="5924973"/>
            <a:ext cx="2292121" cy="381000"/>
          </a:xfrm>
          <a:prstGeom prst="rect">
            <a:avLst/>
          </a:prstGeom>
          <a:solidFill>
            <a:srgbClr val="CCECFF"/>
          </a:solidFill>
          <a:ln w="25400">
            <a:noFill/>
            <a:miter lim="800000"/>
            <a:headEnd/>
            <a:tailEnd/>
          </a:ln>
        </p:spPr>
        <p:txBody>
          <a:bodyPr/>
          <a:lstStyle/>
          <a:p>
            <a:r>
              <a:rPr lang="zh-CN" altLang="en-US" sz="2000" b="1" dirty="0">
                <a:latin typeface="Times New Roman" charset="0"/>
              </a:rPr>
              <a:t>单线：</a:t>
            </a:r>
            <a:r>
              <a:rPr lang="zh-CN" altLang="en-US" sz="2000" b="1" dirty="0">
                <a:solidFill>
                  <a:srgbClr val="FF0000"/>
                </a:solidFill>
                <a:latin typeface="Times New Roman" charset="0"/>
              </a:rPr>
              <a:t>部分特殊化</a:t>
            </a:r>
            <a:endParaRPr lang="zh-CN" altLang="en-US" sz="2000" b="1" dirty="0"/>
          </a:p>
        </p:txBody>
      </p:sp>
      <p:sp>
        <p:nvSpPr>
          <p:cNvPr id="24" name="Text Box 21"/>
          <p:cNvSpPr txBox="1">
            <a:spLocks noChangeArrowheads="1"/>
          </p:cNvSpPr>
          <p:nvPr/>
        </p:nvSpPr>
        <p:spPr bwMode="auto">
          <a:xfrm>
            <a:off x="683567" y="5517232"/>
            <a:ext cx="2292121" cy="407741"/>
          </a:xfrm>
          <a:prstGeom prst="rect">
            <a:avLst/>
          </a:prstGeom>
          <a:solidFill>
            <a:srgbClr val="CCECFF"/>
          </a:solidFill>
          <a:ln w="25400">
            <a:noFill/>
            <a:miter lim="800000"/>
            <a:headEnd/>
            <a:tailEnd/>
          </a:ln>
        </p:spPr>
        <p:txBody>
          <a:bodyPr/>
          <a:lstStyle/>
          <a:p>
            <a:r>
              <a:rPr lang="zh-CN" altLang="en-US" sz="2000" b="1" dirty="0">
                <a:latin typeface="Times New Roman" charset="0"/>
              </a:rPr>
              <a:t>双线：</a:t>
            </a:r>
            <a:r>
              <a:rPr lang="zh-CN" altLang="en-US" sz="2000" b="1" dirty="0">
                <a:solidFill>
                  <a:srgbClr val="FF0000"/>
                </a:solidFill>
                <a:latin typeface="Times New Roman" charset="0"/>
              </a:rPr>
              <a:t>全特殊化</a:t>
            </a:r>
            <a:endParaRPr lang="zh-CN" altLang="en-US" sz="2000" b="1" dirty="0"/>
          </a:p>
        </p:txBody>
      </p:sp>
    </p:spTree>
    <p:extLst>
      <p:ext uri="{BB962C8B-B14F-4D97-AF65-F5344CB8AC3E}">
        <p14:creationId xmlns:p14="http://schemas.microsoft.com/office/powerpoint/2010/main" val="1312605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9" name="Rectangle 3"/>
          <p:cNvSpPr>
            <a:spLocks noGrp="1" noChangeArrowheads="1"/>
          </p:cNvSpPr>
          <p:nvPr>
            <p:ph type="title"/>
          </p:nvPr>
        </p:nvSpPr>
        <p:spPr/>
        <p:txBody>
          <a:bodyPr/>
          <a:lstStyle/>
          <a:p>
            <a:r>
              <a:rPr lang="zh-CN" altLang="en-US"/>
              <a:t>11.4 逻辑设计 </a:t>
            </a:r>
            <a:endParaRPr lang="zh-CN" altLang="en-US" dirty="0"/>
          </a:p>
        </p:txBody>
      </p:sp>
      <p:sp>
        <p:nvSpPr>
          <p:cNvPr id="16"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7" name="Rectangle 10"/>
          <p:cNvSpPr>
            <a:spLocks noGrp="1" noChangeArrowheads="1"/>
          </p:cNvSpPr>
          <p:nvPr>
            <p:ph type="ftr" sz="quarter" idx="11"/>
          </p:nvPr>
        </p:nvSpPr>
        <p:spPr/>
        <p:txBody>
          <a:bodyPr/>
          <a:lstStyle>
            <a:lvl1pPr>
              <a:defRPr sz="1000" i="0">
                <a:solidFill>
                  <a:srgbClr val="C00000"/>
                </a:solidFill>
              </a:defRPr>
            </a:lvl1pPr>
          </a:lstStyle>
          <a:p>
            <a:r>
              <a:rPr lang="en-US" altLang="zh-CN" dirty="0"/>
              <a:t>《</a:t>
            </a:r>
            <a:r>
              <a:rPr lang="zh-CN" altLang="en-US" dirty="0"/>
              <a:t>数据库系统原理</a:t>
            </a:r>
            <a:r>
              <a:rPr lang="en-US" altLang="zh-CN" dirty="0"/>
              <a:t>》</a:t>
            </a:r>
            <a:r>
              <a:rPr lang="zh-CN" altLang="en-US" dirty="0"/>
              <a:t>第</a:t>
            </a:r>
            <a:r>
              <a:rPr lang="en-US" altLang="zh-CN" dirty="0"/>
              <a:t>11</a:t>
            </a:r>
            <a:r>
              <a:rPr lang="zh-CN" altLang="en-US" dirty="0"/>
              <a:t>章</a:t>
            </a:r>
            <a:r>
              <a:rPr lang="en-US" altLang="zh-CN" dirty="0"/>
              <a:t>—</a:t>
            </a:r>
            <a:r>
              <a:rPr lang="zh-CN" altLang="en-US" dirty="0"/>
              <a:t>数据库设计</a:t>
            </a:r>
            <a:endParaRPr lang="en-US" altLang="zh-CN" dirty="0"/>
          </a:p>
        </p:txBody>
      </p:sp>
      <p:sp>
        <p:nvSpPr>
          <p:cNvPr id="19"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35</a:t>
            </a:fld>
            <a:endParaRPr lang="en-US" altLang="zh-CN"/>
          </a:p>
        </p:txBody>
      </p:sp>
      <p:sp>
        <p:nvSpPr>
          <p:cNvPr id="18" name="Rectangle 3"/>
          <p:cNvSpPr txBox="1">
            <a:spLocks noChangeArrowheads="1"/>
          </p:cNvSpPr>
          <p:nvPr/>
        </p:nvSpPr>
        <p:spPr bwMode="auto">
          <a:xfrm>
            <a:off x="476250" y="1157878"/>
            <a:ext cx="8210550" cy="1069975"/>
          </a:xfrm>
          <a:prstGeom prst="rect">
            <a:avLst/>
          </a:prstGeom>
          <a:noFill/>
          <a:ln w="9525">
            <a:noFill/>
            <a:miter lim="800000"/>
            <a:headEnd/>
            <a:tailEnd/>
          </a:ln>
          <a:effectLst/>
        </p:spPr>
        <p:txBody>
          <a:bodyPr/>
          <a:lstStyle/>
          <a:p>
            <a:pPr marL="742950" lvl="1" indent="-285750">
              <a:spcBef>
                <a:spcPct val="20000"/>
              </a:spcBef>
              <a:buClr>
                <a:srgbClr val="0000FF"/>
              </a:buClr>
              <a:buSzPct val="105000"/>
              <a:buFont typeface="Wingdings" pitchFamily="2" charset="2"/>
              <a:buNone/>
              <a:defRPr/>
            </a:pPr>
            <a:endParaRPr lang="zh-CN" altLang="en-US" sz="2600" kern="0" dirty="0">
              <a:latin typeface="+mn-lt"/>
              <a:ea typeface="+mn-ea"/>
            </a:endParaRPr>
          </a:p>
        </p:txBody>
      </p:sp>
      <p:sp>
        <p:nvSpPr>
          <p:cNvPr id="2" name="内容占位符 1"/>
          <p:cNvSpPr>
            <a:spLocks noGrp="1"/>
          </p:cNvSpPr>
          <p:nvPr>
            <p:ph idx="1"/>
          </p:nvPr>
        </p:nvSpPr>
        <p:spPr>
          <a:xfrm>
            <a:off x="701570" y="1133745"/>
            <a:ext cx="8145905" cy="585066"/>
          </a:xfrm>
        </p:spPr>
        <p:txBody>
          <a:bodyPr/>
          <a:lstStyle/>
          <a:p>
            <a:pPr lvl="1"/>
            <a:r>
              <a:rPr lang="en-US" altLang="zh-CN" b="1" dirty="0">
                <a:latin typeface="黑体" pitchFamily="2" charset="-122"/>
                <a:ea typeface="黑体" pitchFamily="2" charset="-122"/>
              </a:rPr>
              <a:t>EER</a:t>
            </a:r>
            <a:r>
              <a:rPr lang="zh-CN" altLang="en-US" b="1" dirty="0">
                <a:latin typeface="黑体" pitchFamily="2" charset="-122"/>
                <a:ea typeface="黑体" pitchFamily="2" charset="-122"/>
              </a:rPr>
              <a:t>图中特殊化（即：</a:t>
            </a:r>
            <a:r>
              <a:rPr lang="en-US" altLang="zh-CN" b="1" dirty="0">
                <a:ea typeface="黑体" pitchFamily="2" charset="-122"/>
              </a:rPr>
              <a:t>is-a</a:t>
            </a:r>
            <a:r>
              <a:rPr lang="zh-CN" altLang="en-US" b="1" dirty="0">
                <a:ea typeface="黑体" pitchFamily="2" charset="-122"/>
              </a:rPr>
              <a:t>关系</a:t>
            </a:r>
            <a:r>
              <a:rPr lang="zh-CN" altLang="en-US" b="1" dirty="0">
                <a:latin typeface="黑体" pitchFamily="2" charset="-122"/>
                <a:ea typeface="黑体" pitchFamily="2" charset="-122"/>
              </a:rPr>
              <a:t>）的转换：</a:t>
            </a:r>
            <a:r>
              <a:rPr lang="zh-CN" altLang="en-US" dirty="0">
                <a:latin typeface="黑体" pitchFamily="2" charset="-122"/>
                <a:ea typeface="黑体" pitchFamily="2" charset="-122"/>
              </a:rPr>
              <a:t> </a:t>
            </a:r>
          </a:p>
          <a:p>
            <a:pPr marL="0" indent="0">
              <a:buNone/>
            </a:pPr>
            <a:endParaRPr lang="zh-CN" altLang="en-US" dirty="0"/>
          </a:p>
        </p:txBody>
      </p:sp>
      <p:grpSp>
        <p:nvGrpSpPr>
          <p:cNvPr id="10" name="组合 9"/>
          <p:cNvGrpSpPr/>
          <p:nvPr/>
        </p:nvGrpSpPr>
        <p:grpSpPr>
          <a:xfrm>
            <a:off x="5067055" y="2539523"/>
            <a:ext cx="3489067" cy="834615"/>
            <a:chOff x="960188" y="5723348"/>
            <a:chExt cx="3489067" cy="834615"/>
          </a:xfrm>
        </p:grpSpPr>
        <p:graphicFrame>
          <p:nvGraphicFramePr>
            <p:cNvPr id="4" name="对象 3"/>
            <p:cNvGraphicFramePr>
              <a:graphicFrameLocks noChangeAspect="1"/>
            </p:cNvGraphicFramePr>
            <p:nvPr>
              <p:extLst>
                <p:ext uri="{D42A27DB-BD31-4B8C-83A1-F6EECF244321}">
                  <p14:modId xmlns:p14="http://schemas.microsoft.com/office/powerpoint/2010/main" val="1432740084"/>
                </p:ext>
              </p:extLst>
            </p:nvPr>
          </p:nvGraphicFramePr>
          <p:xfrm>
            <a:off x="2812883" y="5811914"/>
            <a:ext cx="241300" cy="342900"/>
          </p:xfrm>
          <a:graphic>
            <a:graphicData uri="http://schemas.openxmlformats.org/presentationml/2006/ole">
              <mc:AlternateContent xmlns:mc="http://schemas.openxmlformats.org/markup-compatibility/2006">
                <mc:Choice xmlns:v="urn:schemas-microsoft-com:vml" Requires="v">
                  <p:oleObj spid="_x0000_s10655" name="Equation" r:id="rId4" imgW="241200" imgH="342720" progId="Equation.DSMT4">
                    <p:embed/>
                  </p:oleObj>
                </mc:Choice>
                <mc:Fallback>
                  <p:oleObj name="Equation" r:id="rId4" imgW="241200" imgH="342720" progId="Equation.DSMT4">
                    <p:embed/>
                    <p:pic>
                      <p:nvPicPr>
                        <p:cNvPr id="0" name=""/>
                        <p:cNvPicPr/>
                        <p:nvPr/>
                      </p:nvPicPr>
                      <p:blipFill>
                        <a:blip r:embed="rId5"/>
                        <a:stretch>
                          <a:fillRect/>
                        </a:stretch>
                      </p:blipFill>
                      <p:spPr>
                        <a:xfrm>
                          <a:off x="2812883" y="5811914"/>
                          <a:ext cx="241300" cy="342900"/>
                        </a:xfrm>
                        <a:prstGeom prst="rect">
                          <a:avLst/>
                        </a:prstGeom>
                      </p:spPr>
                    </p:pic>
                  </p:oleObj>
                </mc:Fallback>
              </mc:AlternateContent>
            </a:graphicData>
          </a:graphic>
        </p:graphicFrame>
        <p:graphicFrame>
          <p:nvGraphicFramePr>
            <p:cNvPr id="82" name="对象 81"/>
            <p:cNvGraphicFramePr>
              <a:graphicFrameLocks noChangeAspect="1"/>
            </p:cNvGraphicFramePr>
            <p:nvPr>
              <p:extLst>
                <p:ext uri="{D42A27DB-BD31-4B8C-83A1-F6EECF244321}">
                  <p14:modId xmlns:p14="http://schemas.microsoft.com/office/powerpoint/2010/main" val="2038634111"/>
                </p:ext>
              </p:extLst>
            </p:nvPr>
          </p:nvGraphicFramePr>
          <p:xfrm>
            <a:off x="1427163" y="6215063"/>
            <a:ext cx="1981200" cy="342900"/>
          </p:xfrm>
          <a:graphic>
            <a:graphicData uri="http://schemas.openxmlformats.org/presentationml/2006/ole">
              <mc:AlternateContent xmlns:mc="http://schemas.openxmlformats.org/markup-compatibility/2006">
                <mc:Choice xmlns:v="urn:schemas-microsoft-com:vml" Requires="v">
                  <p:oleObj spid="_x0000_s10656" name="Equation" r:id="rId6" imgW="1981080" imgH="342720" progId="Equation.DSMT4">
                    <p:embed/>
                  </p:oleObj>
                </mc:Choice>
                <mc:Fallback>
                  <p:oleObj name="Equation" r:id="rId6" imgW="1981080" imgH="342720" progId="Equation.DSMT4">
                    <p:embed/>
                    <p:pic>
                      <p:nvPicPr>
                        <p:cNvPr id="4" name="对象 3"/>
                        <p:cNvPicPr/>
                        <p:nvPr/>
                      </p:nvPicPr>
                      <p:blipFill>
                        <a:blip r:embed="rId7"/>
                        <a:stretch>
                          <a:fillRect/>
                        </a:stretch>
                      </p:blipFill>
                      <p:spPr>
                        <a:xfrm>
                          <a:off x="1427163" y="6215063"/>
                          <a:ext cx="1981200" cy="342900"/>
                        </a:xfrm>
                        <a:prstGeom prst="rect">
                          <a:avLst/>
                        </a:prstGeom>
                      </p:spPr>
                    </p:pic>
                  </p:oleObj>
                </mc:Fallback>
              </mc:AlternateContent>
            </a:graphicData>
          </a:graphic>
        </p:graphicFrame>
        <p:sp>
          <p:nvSpPr>
            <p:cNvPr id="83" name="文本框 82"/>
            <p:cNvSpPr txBox="1"/>
            <p:nvPr/>
          </p:nvSpPr>
          <p:spPr>
            <a:xfrm>
              <a:off x="960188" y="5723348"/>
              <a:ext cx="3489067" cy="830997"/>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m</a:t>
              </a:r>
              <a:r>
                <a:rPr lang="zh-CN" altLang="en-US" sz="2400" dirty="0"/>
                <a:t>个子实体集</a:t>
              </a:r>
              <a:r>
                <a:rPr lang="en-US" altLang="zh-CN" sz="2400" dirty="0"/>
                <a:t>   </a:t>
              </a:r>
              <a:r>
                <a:rPr lang="zh-CN" altLang="en-US" sz="2400" dirty="0"/>
                <a:t>的属性集是</a:t>
              </a:r>
            </a:p>
          </p:txBody>
        </p:sp>
      </p:grpSp>
      <p:grpSp>
        <p:nvGrpSpPr>
          <p:cNvPr id="7" name="组合 6"/>
          <p:cNvGrpSpPr/>
          <p:nvPr/>
        </p:nvGrpSpPr>
        <p:grpSpPr>
          <a:xfrm>
            <a:off x="5067055" y="1729433"/>
            <a:ext cx="3489067" cy="780432"/>
            <a:chOff x="962790" y="4656653"/>
            <a:chExt cx="3489067" cy="780432"/>
          </a:xfrm>
        </p:grpSpPr>
        <p:sp>
          <p:nvSpPr>
            <p:cNvPr id="5" name="文本框 4"/>
            <p:cNvSpPr txBox="1"/>
            <p:nvPr/>
          </p:nvSpPr>
          <p:spPr>
            <a:xfrm>
              <a:off x="962790" y="4656653"/>
              <a:ext cx="3489067" cy="461665"/>
            </a:xfrm>
            <a:prstGeom prst="rect">
              <a:avLst/>
            </a:prstGeom>
            <a:noFill/>
          </p:spPr>
          <p:txBody>
            <a:bodyPr wrap="square" rtlCol="0">
              <a:spAutoFit/>
            </a:bodyPr>
            <a:lstStyle/>
            <a:p>
              <a:r>
                <a:rPr lang="zh-CN" altLang="en-US" sz="2400" dirty="0"/>
                <a:t>设超实体集</a:t>
              </a:r>
              <a:r>
                <a:rPr lang="en-US" altLang="zh-CN" sz="2400" i="1" dirty="0">
                  <a:latin typeface="Times New Roman" panose="02020603050405020304" pitchFamily="18" charset="0"/>
                  <a:cs typeface="Times New Roman" panose="02020603050405020304" pitchFamily="18" charset="0"/>
                </a:rPr>
                <a:t>C</a:t>
              </a:r>
              <a:r>
                <a:rPr lang="zh-CN" altLang="en-US" sz="2400" dirty="0"/>
                <a:t>的属性集是</a:t>
              </a:r>
            </a:p>
          </p:txBody>
        </p:sp>
        <p:graphicFrame>
          <p:nvGraphicFramePr>
            <p:cNvPr id="84" name="对象 83"/>
            <p:cNvGraphicFramePr>
              <a:graphicFrameLocks noChangeAspect="1"/>
            </p:cNvGraphicFramePr>
            <p:nvPr>
              <p:extLst>
                <p:ext uri="{D42A27DB-BD31-4B8C-83A1-F6EECF244321}">
                  <p14:modId xmlns:p14="http://schemas.microsoft.com/office/powerpoint/2010/main" val="618098750"/>
                </p:ext>
              </p:extLst>
            </p:nvPr>
          </p:nvGraphicFramePr>
          <p:xfrm>
            <a:off x="1102357" y="5094185"/>
            <a:ext cx="1803400" cy="342900"/>
          </p:xfrm>
          <a:graphic>
            <a:graphicData uri="http://schemas.openxmlformats.org/presentationml/2006/ole">
              <mc:AlternateContent xmlns:mc="http://schemas.openxmlformats.org/markup-compatibility/2006">
                <mc:Choice xmlns:v="urn:schemas-microsoft-com:vml" Requires="v">
                  <p:oleObj spid="_x0000_s10657" name="Equation" r:id="rId8" imgW="1803240" imgH="342720" progId="Equation.DSMT4">
                    <p:embed/>
                  </p:oleObj>
                </mc:Choice>
                <mc:Fallback>
                  <p:oleObj name="Equation" r:id="rId8" imgW="1803240" imgH="342720" progId="Equation.DSMT4">
                    <p:embed/>
                    <p:pic>
                      <p:nvPicPr>
                        <p:cNvPr id="82" name="对象 81"/>
                        <p:cNvPicPr/>
                        <p:nvPr/>
                      </p:nvPicPr>
                      <p:blipFill>
                        <a:blip r:embed="rId9"/>
                        <a:stretch>
                          <a:fillRect/>
                        </a:stretch>
                      </p:blipFill>
                      <p:spPr>
                        <a:xfrm>
                          <a:off x="1102357" y="5094185"/>
                          <a:ext cx="1803400" cy="342900"/>
                        </a:xfrm>
                        <a:prstGeom prst="rect">
                          <a:avLst/>
                        </a:prstGeom>
                      </p:spPr>
                    </p:pic>
                  </p:oleObj>
                </mc:Fallback>
              </mc:AlternateContent>
            </a:graphicData>
          </a:graphic>
        </p:graphicFrame>
      </p:grpSp>
      <p:pic>
        <p:nvPicPr>
          <p:cNvPr id="6" name="图片 5"/>
          <p:cNvPicPr>
            <a:picLocks noChangeAspect="1"/>
          </p:cNvPicPr>
          <p:nvPr/>
        </p:nvPicPr>
        <p:blipFill>
          <a:blip r:embed="rId10"/>
          <a:stretch>
            <a:fillRect/>
          </a:stretch>
        </p:blipFill>
        <p:spPr>
          <a:xfrm>
            <a:off x="893752" y="1718810"/>
            <a:ext cx="4083293" cy="3144605"/>
          </a:xfrm>
          <a:prstGeom prst="rect">
            <a:avLst/>
          </a:prstGeom>
        </p:spPr>
      </p:pic>
      <p:grpSp>
        <p:nvGrpSpPr>
          <p:cNvPr id="108" name="组合 107"/>
          <p:cNvGrpSpPr/>
          <p:nvPr/>
        </p:nvGrpSpPr>
        <p:grpSpPr>
          <a:xfrm>
            <a:off x="5228019" y="3714136"/>
            <a:ext cx="3619455" cy="2685194"/>
            <a:chOff x="5228019" y="4091006"/>
            <a:chExt cx="3619455" cy="2685194"/>
          </a:xfrm>
        </p:grpSpPr>
        <p:sp>
          <p:nvSpPr>
            <p:cNvPr id="98" name="矩形 97"/>
            <p:cNvSpPr/>
            <p:nvPr/>
          </p:nvSpPr>
          <p:spPr>
            <a:xfrm>
              <a:off x="5228019" y="4091006"/>
              <a:ext cx="3619455" cy="2677656"/>
            </a:xfrm>
            <a:prstGeom prst="rect">
              <a:avLst/>
            </a:prstGeom>
            <a:solidFill>
              <a:srgbClr val="FFE7FF"/>
            </a:solidFill>
            <a:ln>
              <a:solidFill>
                <a:schemeClr val="accent2"/>
              </a:solidFill>
            </a:ln>
          </p:spPr>
          <p:txBody>
            <a:bodyPr wrap="square">
              <a:spAutoFit/>
            </a:bodyPr>
            <a:lstStyle/>
            <a:p>
              <a:r>
                <a:rPr lang="zh-CN" altLang="en-US" sz="2400" b="1" dirty="0">
                  <a:solidFill>
                    <a:srgbClr val="0000FF"/>
                  </a:solidFill>
                </a:rPr>
                <a:t>方案一的优点</a:t>
              </a:r>
              <a:r>
                <a:rPr lang="zh-CN" altLang="en-US" sz="2400" dirty="0">
                  <a:solidFill>
                    <a:srgbClr val="0000FF"/>
                  </a:solidFill>
                </a:rPr>
                <a:t>：</a:t>
              </a:r>
            </a:p>
            <a:p>
              <a:r>
                <a:rPr lang="zh-CN" altLang="en-US" sz="2400" dirty="0"/>
                <a:t>若不相交特殊化，则不存在数据冗余</a:t>
              </a:r>
              <a:r>
                <a:rPr lang="en-US" altLang="zh-CN" sz="2400" dirty="0"/>
                <a:t>/</a:t>
              </a:r>
              <a:r>
                <a:rPr lang="zh-CN" altLang="en-US" sz="2400" dirty="0"/>
                <a:t>更新异常。</a:t>
              </a:r>
              <a:endParaRPr lang="en-US" altLang="zh-CN" sz="2400" dirty="0"/>
            </a:p>
            <a:p>
              <a:r>
                <a:rPr lang="zh-CN" altLang="en-US" sz="2400" b="1" dirty="0">
                  <a:solidFill>
                    <a:srgbClr val="0000FF"/>
                  </a:solidFill>
                </a:rPr>
                <a:t>缺点：</a:t>
              </a:r>
            </a:p>
            <a:p>
              <a:r>
                <a:rPr lang="zh-CN" altLang="en-US" sz="2400" dirty="0"/>
                <a:t>要查询到子实体集   的全部属性，如                   ，</a:t>
              </a:r>
              <a:br>
                <a:rPr lang="en-US" altLang="zh-CN" sz="2400" dirty="0"/>
              </a:br>
              <a:r>
                <a:rPr lang="zh-CN" altLang="en-US" sz="2400" dirty="0"/>
                <a:t>需进行连接</a:t>
              </a:r>
              <a:endParaRPr lang="en-US" altLang="zh-CN" sz="2400" dirty="0"/>
            </a:p>
          </p:txBody>
        </p:sp>
        <p:graphicFrame>
          <p:nvGraphicFramePr>
            <p:cNvPr id="102" name="对象 101"/>
            <p:cNvGraphicFramePr>
              <a:graphicFrameLocks noChangeAspect="1"/>
            </p:cNvGraphicFramePr>
            <p:nvPr>
              <p:extLst>
                <p:ext uri="{D42A27DB-BD31-4B8C-83A1-F6EECF244321}">
                  <p14:modId xmlns:p14="http://schemas.microsoft.com/office/powerpoint/2010/main" val="3799066399"/>
                </p:ext>
              </p:extLst>
            </p:nvPr>
          </p:nvGraphicFramePr>
          <p:xfrm>
            <a:off x="7736428" y="5638856"/>
            <a:ext cx="266700" cy="342900"/>
          </p:xfrm>
          <a:graphic>
            <a:graphicData uri="http://schemas.openxmlformats.org/presentationml/2006/ole">
              <mc:AlternateContent xmlns:mc="http://schemas.openxmlformats.org/markup-compatibility/2006">
                <mc:Choice xmlns:v="urn:schemas-microsoft-com:vml" Requires="v">
                  <p:oleObj spid="_x0000_s10658" name="Equation" r:id="rId11" imgW="266400" imgH="342720" progId="Equation.DSMT4">
                    <p:embed/>
                  </p:oleObj>
                </mc:Choice>
                <mc:Fallback>
                  <p:oleObj name="Equation" r:id="rId11" imgW="266400" imgH="342720" progId="Equation.DSMT4">
                    <p:embed/>
                    <p:pic>
                      <p:nvPicPr>
                        <p:cNvPr id="0" name=""/>
                        <p:cNvPicPr/>
                        <p:nvPr/>
                      </p:nvPicPr>
                      <p:blipFill>
                        <a:blip r:embed="rId12"/>
                        <a:stretch>
                          <a:fillRect/>
                        </a:stretch>
                      </p:blipFill>
                      <p:spPr>
                        <a:xfrm>
                          <a:off x="7736428" y="5638856"/>
                          <a:ext cx="266700" cy="342900"/>
                        </a:xfrm>
                        <a:prstGeom prst="rect">
                          <a:avLst/>
                        </a:prstGeom>
                      </p:spPr>
                    </p:pic>
                  </p:oleObj>
                </mc:Fallback>
              </mc:AlternateContent>
            </a:graphicData>
          </a:graphic>
        </p:graphicFrame>
        <p:graphicFrame>
          <p:nvGraphicFramePr>
            <p:cNvPr id="103" name="对象 102"/>
            <p:cNvGraphicFramePr>
              <a:graphicFrameLocks noChangeAspect="1"/>
            </p:cNvGraphicFramePr>
            <p:nvPr>
              <p:extLst>
                <p:ext uri="{D42A27DB-BD31-4B8C-83A1-F6EECF244321}">
                  <p14:modId xmlns:p14="http://schemas.microsoft.com/office/powerpoint/2010/main" val="4271085742"/>
                </p:ext>
              </p:extLst>
            </p:nvPr>
          </p:nvGraphicFramePr>
          <p:xfrm>
            <a:off x="6981322" y="6382500"/>
            <a:ext cx="1574800" cy="393700"/>
          </p:xfrm>
          <a:graphic>
            <a:graphicData uri="http://schemas.openxmlformats.org/presentationml/2006/ole">
              <mc:AlternateContent xmlns:mc="http://schemas.openxmlformats.org/markup-compatibility/2006">
                <mc:Choice xmlns:v="urn:schemas-microsoft-com:vml" Requires="v">
                  <p:oleObj spid="_x0000_s10659" name="Equation" r:id="rId13" imgW="1574640" imgH="393480" progId="Equation.DSMT4">
                    <p:embed/>
                  </p:oleObj>
                </mc:Choice>
                <mc:Fallback>
                  <p:oleObj name="Equation" r:id="rId13" imgW="1574640" imgH="393480" progId="Equation.DSMT4">
                    <p:embed/>
                    <p:pic>
                      <p:nvPicPr>
                        <p:cNvPr id="102" name="对象 101"/>
                        <p:cNvPicPr/>
                        <p:nvPr/>
                      </p:nvPicPr>
                      <p:blipFill>
                        <a:blip r:embed="rId14"/>
                        <a:stretch>
                          <a:fillRect/>
                        </a:stretch>
                      </p:blipFill>
                      <p:spPr>
                        <a:xfrm>
                          <a:off x="6981322" y="6382500"/>
                          <a:ext cx="1574800" cy="393700"/>
                        </a:xfrm>
                        <a:prstGeom prst="rect">
                          <a:avLst/>
                        </a:prstGeom>
                      </p:spPr>
                    </p:pic>
                  </p:oleObj>
                </mc:Fallback>
              </mc:AlternateContent>
            </a:graphicData>
          </a:graphic>
        </p:graphicFrame>
        <p:graphicFrame>
          <p:nvGraphicFramePr>
            <p:cNvPr id="104" name="对象 103"/>
            <p:cNvGraphicFramePr>
              <a:graphicFrameLocks noChangeAspect="1"/>
            </p:cNvGraphicFramePr>
            <p:nvPr>
              <p:extLst>
                <p:ext uri="{D42A27DB-BD31-4B8C-83A1-F6EECF244321}">
                  <p14:modId xmlns:p14="http://schemas.microsoft.com/office/powerpoint/2010/main" val="3914003509"/>
                </p:ext>
              </p:extLst>
            </p:nvPr>
          </p:nvGraphicFramePr>
          <p:xfrm>
            <a:off x="6912260" y="5988337"/>
            <a:ext cx="1333500" cy="381000"/>
          </p:xfrm>
          <a:graphic>
            <a:graphicData uri="http://schemas.openxmlformats.org/presentationml/2006/ole">
              <mc:AlternateContent xmlns:mc="http://schemas.openxmlformats.org/markup-compatibility/2006">
                <mc:Choice xmlns:v="urn:schemas-microsoft-com:vml" Requires="v">
                  <p:oleObj spid="_x0000_s10660" name="Equation" r:id="rId15" imgW="1333440" imgH="380880" progId="Equation.DSMT4">
                    <p:embed/>
                  </p:oleObj>
                </mc:Choice>
                <mc:Fallback>
                  <p:oleObj name="Equation" r:id="rId15" imgW="1333440" imgH="380880" progId="Equation.DSMT4">
                    <p:embed/>
                    <p:pic>
                      <p:nvPicPr>
                        <p:cNvPr id="102" name="对象 101"/>
                        <p:cNvPicPr/>
                        <p:nvPr/>
                      </p:nvPicPr>
                      <p:blipFill>
                        <a:blip r:embed="rId16"/>
                        <a:stretch>
                          <a:fillRect/>
                        </a:stretch>
                      </p:blipFill>
                      <p:spPr>
                        <a:xfrm>
                          <a:off x="6912260" y="5988337"/>
                          <a:ext cx="1333500" cy="381000"/>
                        </a:xfrm>
                        <a:prstGeom prst="rect">
                          <a:avLst/>
                        </a:prstGeom>
                      </p:spPr>
                    </p:pic>
                  </p:oleObj>
                </mc:Fallback>
              </mc:AlternateContent>
            </a:graphicData>
          </a:graphic>
        </p:graphicFrame>
      </p:grpSp>
      <p:grpSp>
        <p:nvGrpSpPr>
          <p:cNvPr id="107" name="组合 106"/>
          <p:cNvGrpSpPr/>
          <p:nvPr/>
        </p:nvGrpSpPr>
        <p:grpSpPr>
          <a:xfrm>
            <a:off x="950324" y="4869160"/>
            <a:ext cx="4026721" cy="1638652"/>
            <a:chOff x="950324" y="4869160"/>
            <a:chExt cx="4026721" cy="1638652"/>
          </a:xfrm>
        </p:grpSpPr>
        <p:graphicFrame>
          <p:nvGraphicFramePr>
            <p:cNvPr id="89" name="对象 88"/>
            <p:cNvGraphicFramePr>
              <a:graphicFrameLocks noChangeAspect="1"/>
            </p:cNvGraphicFramePr>
            <p:nvPr>
              <p:extLst>
                <p:ext uri="{D42A27DB-BD31-4B8C-83A1-F6EECF244321}">
                  <p14:modId xmlns:p14="http://schemas.microsoft.com/office/powerpoint/2010/main" val="3499073951"/>
                </p:ext>
              </p:extLst>
            </p:nvPr>
          </p:nvGraphicFramePr>
          <p:xfrm>
            <a:off x="2245248" y="5453193"/>
            <a:ext cx="1993900" cy="342900"/>
          </p:xfrm>
          <a:graphic>
            <a:graphicData uri="http://schemas.openxmlformats.org/presentationml/2006/ole">
              <mc:AlternateContent xmlns:mc="http://schemas.openxmlformats.org/markup-compatibility/2006">
                <mc:Choice xmlns:v="urn:schemas-microsoft-com:vml" Requires="v">
                  <p:oleObj spid="_x0000_s10661" name="Equation" r:id="rId17" imgW="1993680" imgH="342720" progId="Equation.DSMT4">
                    <p:embed/>
                  </p:oleObj>
                </mc:Choice>
                <mc:Fallback>
                  <p:oleObj name="Equation" r:id="rId17" imgW="1993680" imgH="342720" progId="Equation.DSMT4">
                    <p:embed/>
                    <p:pic>
                      <p:nvPicPr>
                        <p:cNvPr id="84" name="对象 83"/>
                        <p:cNvPicPr/>
                        <p:nvPr/>
                      </p:nvPicPr>
                      <p:blipFill>
                        <a:blip r:embed="rId18"/>
                        <a:stretch>
                          <a:fillRect/>
                        </a:stretch>
                      </p:blipFill>
                      <p:spPr>
                        <a:xfrm>
                          <a:off x="2245248" y="5453193"/>
                          <a:ext cx="1993900" cy="342900"/>
                        </a:xfrm>
                        <a:prstGeom prst="rect">
                          <a:avLst/>
                        </a:prstGeom>
                      </p:spPr>
                    </p:pic>
                  </p:oleObj>
                </mc:Fallback>
              </mc:AlternateContent>
            </a:graphicData>
          </a:graphic>
        </p:graphicFrame>
        <p:graphicFrame>
          <p:nvGraphicFramePr>
            <p:cNvPr id="90" name="对象 89"/>
            <p:cNvGraphicFramePr>
              <a:graphicFrameLocks noChangeAspect="1"/>
            </p:cNvGraphicFramePr>
            <p:nvPr>
              <p:extLst>
                <p:ext uri="{D42A27DB-BD31-4B8C-83A1-F6EECF244321}">
                  <p14:modId xmlns:p14="http://schemas.microsoft.com/office/powerpoint/2010/main" val="985070230"/>
                </p:ext>
              </p:extLst>
            </p:nvPr>
          </p:nvGraphicFramePr>
          <p:xfrm>
            <a:off x="2233845" y="6128268"/>
            <a:ext cx="2743200" cy="342900"/>
          </p:xfrm>
          <a:graphic>
            <a:graphicData uri="http://schemas.openxmlformats.org/presentationml/2006/ole">
              <mc:AlternateContent xmlns:mc="http://schemas.openxmlformats.org/markup-compatibility/2006">
                <mc:Choice xmlns:v="urn:schemas-microsoft-com:vml" Requires="v">
                  <p:oleObj spid="_x0000_s10662" name="Equation" r:id="rId19" imgW="2743200" imgH="342720" progId="Equation.DSMT4">
                    <p:embed/>
                  </p:oleObj>
                </mc:Choice>
                <mc:Fallback>
                  <p:oleObj name="Equation" r:id="rId19" imgW="2743200" imgH="342720" progId="Equation.DSMT4">
                    <p:embed/>
                    <p:pic>
                      <p:nvPicPr>
                        <p:cNvPr id="89" name="对象 88"/>
                        <p:cNvPicPr/>
                        <p:nvPr/>
                      </p:nvPicPr>
                      <p:blipFill>
                        <a:blip r:embed="rId20"/>
                        <a:stretch>
                          <a:fillRect/>
                        </a:stretch>
                      </p:blipFill>
                      <p:spPr>
                        <a:xfrm>
                          <a:off x="2233845" y="6128268"/>
                          <a:ext cx="2743200" cy="342900"/>
                        </a:xfrm>
                        <a:prstGeom prst="rect">
                          <a:avLst/>
                        </a:prstGeom>
                      </p:spPr>
                    </p:pic>
                  </p:oleObj>
                </mc:Fallback>
              </mc:AlternateContent>
            </a:graphicData>
          </a:graphic>
        </p:graphicFrame>
        <p:sp>
          <p:nvSpPr>
            <p:cNvPr id="11" name="矩形 10"/>
            <p:cNvSpPr/>
            <p:nvPr/>
          </p:nvSpPr>
          <p:spPr>
            <a:xfrm>
              <a:off x="950324" y="5397605"/>
              <a:ext cx="1415772" cy="461665"/>
            </a:xfrm>
            <a:prstGeom prst="rect">
              <a:avLst/>
            </a:prstGeom>
          </p:spPr>
          <p:txBody>
            <a:bodyPr wrap="none">
              <a:spAutoFit/>
            </a:bodyPr>
            <a:lstStyle/>
            <a:p>
              <a:r>
                <a:rPr lang="zh-CN" altLang="en-US" sz="2400" b="1" dirty="0">
                  <a:solidFill>
                    <a:srgbClr val="006666"/>
                  </a:solidFill>
                </a:rPr>
                <a:t>方案一：</a:t>
              </a:r>
            </a:p>
          </p:txBody>
        </p:sp>
        <p:sp>
          <p:nvSpPr>
            <p:cNvPr id="96" name="Line 63"/>
            <p:cNvSpPr>
              <a:spLocks noChangeShapeType="1"/>
            </p:cNvSpPr>
            <p:nvPr/>
          </p:nvSpPr>
          <p:spPr bwMode="auto">
            <a:xfrm flipV="1">
              <a:off x="2665423" y="5794762"/>
              <a:ext cx="0" cy="342898"/>
            </a:xfrm>
            <a:prstGeom prst="line">
              <a:avLst/>
            </a:prstGeom>
            <a:noFill/>
            <a:ln w="28575">
              <a:solidFill>
                <a:schemeClr val="accent2"/>
              </a:solidFill>
              <a:round/>
              <a:headEnd w="sm" len="sm"/>
              <a:tailEnd type="triangle" w="med" len="lg"/>
            </a:ln>
          </p:spPr>
          <p:txBody>
            <a:bodyPr/>
            <a:lstStyle/>
            <a:p>
              <a:endParaRPr lang="zh-CN" altLang="en-US"/>
            </a:p>
          </p:txBody>
        </p:sp>
        <p:sp>
          <p:nvSpPr>
            <p:cNvPr id="97" name="Freeform 56"/>
            <p:cNvSpPr>
              <a:spLocks/>
            </p:cNvSpPr>
            <p:nvPr/>
          </p:nvSpPr>
          <p:spPr bwMode="auto">
            <a:xfrm flipV="1">
              <a:off x="2594422" y="6461775"/>
              <a:ext cx="196255" cy="46037"/>
            </a:xfrm>
            <a:custGeom>
              <a:avLst/>
              <a:gdLst>
                <a:gd name="T0" fmla="*/ 0 w 240"/>
                <a:gd name="T1" fmla="*/ 2147483647 h 60"/>
                <a:gd name="T2" fmla="*/ 2147483647 w 240"/>
                <a:gd name="T3" fmla="*/ 0 h 60"/>
                <a:gd name="T4" fmla="*/ 2147483647 w 240"/>
                <a:gd name="T5" fmla="*/ 2147483647 h 60"/>
                <a:gd name="T6" fmla="*/ 2147483647 w 240"/>
                <a:gd name="T7" fmla="*/ 0 h 60"/>
                <a:gd name="T8" fmla="*/ 2147483647 w 240"/>
                <a:gd name="T9" fmla="*/ 2147483647 h 60"/>
                <a:gd name="T10" fmla="*/ 0 60000 65536"/>
                <a:gd name="T11" fmla="*/ 0 60000 65536"/>
                <a:gd name="T12" fmla="*/ 0 60000 65536"/>
                <a:gd name="T13" fmla="*/ 0 60000 65536"/>
                <a:gd name="T14" fmla="*/ 0 60000 65536"/>
                <a:gd name="T15" fmla="*/ 0 w 240"/>
                <a:gd name="T16" fmla="*/ 0 h 60"/>
                <a:gd name="T17" fmla="*/ 240 w 240"/>
                <a:gd name="T18" fmla="*/ 60 h 60"/>
              </a:gdLst>
              <a:ahLst/>
              <a:cxnLst>
                <a:cxn ang="T10">
                  <a:pos x="T0" y="T1"/>
                </a:cxn>
                <a:cxn ang="T11">
                  <a:pos x="T2" y="T3"/>
                </a:cxn>
                <a:cxn ang="T12">
                  <a:pos x="T4" y="T5"/>
                </a:cxn>
                <a:cxn ang="T13">
                  <a:pos x="T6" y="T7"/>
                </a:cxn>
                <a:cxn ang="T14">
                  <a:pos x="T8" y="T9"/>
                </a:cxn>
              </a:cxnLst>
              <a:rect l="T15" t="T16" r="T17" b="T18"/>
              <a:pathLst>
                <a:path w="240" h="60">
                  <a:moveTo>
                    <a:pt x="0" y="60"/>
                  </a:moveTo>
                  <a:lnTo>
                    <a:pt x="60" y="0"/>
                  </a:lnTo>
                  <a:lnTo>
                    <a:pt x="120" y="60"/>
                  </a:lnTo>
                  <a:lnTo>
                    <a:pt x="180" y="0"/>
                  </a:lnTo>
                  <a:lnTo>
                    <a:pt x="240" y="60"/>
                  </a:lnTo>
                </a:path>
              </a:pathLst>
            </a:custGeom>
            <a:noFill/>
            <a:ln w="28575">
              <a:solidFill>
                <a:srgbClr val="FF0000"/>
              </a:solidFill>
              <a:round/>
              <a:headEnd/>
              <a:tailEnd/>
            </a:ln>
          </p:spPr>
          <p:txBody>
            <a:bodyPr/>
            <a:lstStyle/>
            <a:p>
              <a:endParaRPr lang="zh-CN" altLang="en-US"/>
            </a:p>
          </p:txBody>
        </p:sp>
        <p:sp>
          <p:nvSpPr>
            <p:cNvPr id="106" name="Line 3"/>
            <p:cNvSpPr>
              <a:spLocks noChangeShapeType="1"/>
            </p:cNvSpPr>
            <p:nvPr/>
          </p:nvSpPr>
          <p:spPr bwMode="auto">
            <a:xfrm>
              <a:off x="2942295" y="4869160"/>
              <a:ext cx="0" cy="528445"/>
            </a:xfrm>
            <a:prstGeom prst="line">
              <a:avLst/>
            </a:prstGeom>
            <a:noFill/>
            <a:ln w="76200">
              <a:solidFill>
                <a:srgbClr val="006600"/>
              </a:solidFill>
              <a:round/>
              <a:headEnd/>
              <a:tailEnd type="stealth" w="lg" len="lg"/>
            </a:ln>
          </p:spPr>
          <p:txBody>
            <a:bodyPr/>
            <a:lstStyle/>
            <a:p>
              <a:endParaRPr lang="zh-CN" altLang="en-US"/>
            </a:p>
          </p:txBody>
        </p:sp>
      </p:grpSp>
    </p:spTree>
    <p:extLst>
      <p:ext uri="{BB962C8B-B14F-4D97-AF65-F5344CB8AC3E}">
        <p14:creationId xmlns:p14="http://schemas.microsoft.com/office/powerpoint/2010/main" val="240799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9" name="Rectangle 3"/>
          <p:cNvSpPr>
            <a:spLocks noGrp="1" noChangeArrowheads="1"/>
          </p:cNvSpPr>
          <p:nvPr>
            <p:ph type="title"/>
          </p:nvPr>
        </p:nvSpPr>
        <p:spPr/>
        <p:txBody>
          <a:bodyPr/>
          <a:lstStyle/>
          <a:p>
            <a:r>
              <a:rPr lang="zh-CN" altLang="en-US"/>
              <a:t>11.4 逻辑设计 </a:t>
            </a:r>
            <a:endParaRPr lang="zh-CN" altLang="en-US" dirty="0"/>
          </a:p>
        </p:txBody>
      </p:sp>
      <p:sp>
        <p:nvSpPr>
          <p:cNvPr id="16"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7" name="Rectangle 10"/>
          <p:cNvSpPr>
            <a:spLocks noGrp="1" noChangeArrowheads="1"/>
          </p:cNvSpPr>
          <p:nvPr>
            <p:ph type="ftr" sz="quarter" idx="11"/>
          </p:nvPr>
        </p:nvSpPr>
        <p:spPr/>
        <p:txBody>
          <a:bodyPr/>
          <a:lstStyle>
            <a:lvl1pPr>
              <a:defRPr sz="1000" i="0">
                <a:solidFill>
                  <a:srgbClr val="C00000"/>
                </a:solidFill>
              </a:defRPr>
            </a:lvl1pPr>
          </a:lstStyle>
          <a:p>
            <a:r>
              <a:rPr lang="en-US" altLang="zh-CN" dirty="0"/>
              <a:t>《</a:t>
            </a:r>
            <a:r>
              <a:rPr lang="zh-CN" altLang="en-US" dirty="0"/>
              <a:t>数据库系统原理</a:t>
            </a:r>
            <a:r>
              <a:rPr lang="en-US" altLang="zh-CN" dirty="0"/>
              <a:t>》</a:t>
            </a:r>
            <a:r>
              <a:rPr lang="zh-CN" altLang="en-US" dirty="0"/>
              <a:t>第</a:t>
            </a:r>
            <a:r>
              <a:rPr lang="en-US" altLang="zh-CN" dirty="0"/>
              <a:t>11</a:t>
            </a:r>
            <a:r>
              <a:rPr lang="zh-CN" altLang="en-US" dirty="0"/>
              <a:t>章</a:t>
            </a:r>
            <a:r>
              <a:rPr lang="en-US" altLang="zh-CN" dirty="0"/>
              <a:t>—</a:t>
            </a:r>
            <a:r>
              <a:rPr lang="zh-CN" altLang="en-US" dirty="0"/>
              <a:t>数据库设计</a:t>
            </a:r>
            <a:endParaRPr lang="en-US" altLang="zh-CN" dirty="0"/>
          </a:p>
        </p:txBody>
      </p:sp>
      <p:sp>
        <p:nvSpPr>
          <p:cNvPr id="19"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36</a:t>
            </a:fld>
            <a:endParaRPr lang="en-US" altLang="zh-CN"/>
          </a:p>
        </p:txBody>
      </p:sp>
      <p:sp>
        <p:nvSpPr>
          <p:cNvPr id="18" name="Rectangle 3"/>
          <p:cNvSpPr txBox="1">
            <a:spLocks noChangeArrowheads="1"/>
          </p:cNvSpPr>
          <p:nvPr/>
        </p:nvSpPr>
        <p:spPr bwMode="auto">
          <a:xfrm>
            <a:off x="476250" y="1157878"/>
            <a:ext cx="8210550" cy="1069975"/>
          </a:xfrm>
          <a:prstGeom prst="rect">
            <a:avLst/>
          </a:prstGeom>
          <a:noFill/>
          <a:ln w="9525">
            <a:noFill/>
            <a:miter lim="800000"/>
            <a:headEnd/>
            <a:tailEnd/>
          </a:ln>
          <a:effectLst/>
        </p:spPr>
        <p:txBody>
          <a:bodyPr/>
          <a:lstStyle/>
          <a:p>
            <a:pPr marL="742950" lvl="1" indent="-285750">
              <a:spcBef>
                <a:spcPct val="20000"/>
              </a:spcBef>
              <a:buClr>
                <a:srgbClr val="0000FF"/>
              </a:buClr>
              <a:buSzPct val="105000"/>
              <a:buFont typeface="Wingdings" pitchFamily="2" charset="2"/>
              <a:buNone/>
              <a:defRPr/>
            </a:pPr>
            <a:endParaRPr lang="zh-CN" altLang="en-US" sz="2600" kern="0" dirty="0">
              <a:latin typeface="+mn-lt"/>
              <a:ea typeface="+mn-ea"/>
            </a:endParaRPr>
          </a:p>
        </p:txBody>
      </p:sp>
      <p:sp>
        <p:nvSpPr>
          <p:cNvPr id="2" name="内容占位符 1"/>
          <p:cNvSpPr>
            <a:spLocks noGrp="1"/>
          </p:cNvSpPr>
          <p:nvPr>
            <p:ph idx="1"/>
          </p:nvPr>
        </p:nvSpPr>
        <p:spPr>
          <a:xfrm>
            <a:off x="701570" y="1133745"/>
            <a:ext cx="8145905" cy="585066"/>
          </a:xfrm>
        </p:spPr>
        <p:txBody>
          <a:bodyPr/>
          <a:lstStyle/>
          <a:p>
            <a:pPr lvl="1"/>
            <a:r>
              <a:rPr lang="en-US" altLang="zh-CN" b="1" dirty="0">
                <a:latin typeface="黑体" pitchFamily="2" charset="-122"/>
                <a:ea typeface="黑体" pitchFamily="2" charset="-122"/>
              </a:rPr>
              <a:t>EER</a:t>
            </a:r>
            <a:r>
              <a:rPr lang="zh-CN" altLang="en-US" b="1" dirty="0">
                <a:latin typeface="黑体" pitchFamily="2" charset="-122"/>
                <a:ea typeface="黑体" pitchFamily="2" charset="-122"/>
              </a:rPr>
              <a:t>图中特殊化（即：</a:t>
            </a:r>
            <a:r>
              <a:rPr lang="en-US" altLang="zh-CN" b="1" dirty="0">
                <a:ea typeface="黑体" pitchFamily="2" charset="-122"/>
              </a:rPr>
              <a:t>is-a</a:t>
            </a:r>
            <a:r>
              <a:rPr lang="zh-CN" altLang="en-US" b="1" dirty="0">
                <a:ea typeface="黑体" pitchFamily="2" charset="-122"/>
              </a:rPr>
              <a:t>关系</a:t>
            </a:r>
            <a:r>
              <a:rPr lang="zh-CN" altLang="en-US" b="1" dirty="0">
                <a:latin typeface="黑体" pitchFamily="2" charset="-122"/>
                <a:ea typeface="黑体" pitchFamily="2" charset="-122"/>
              </a:rPr>
              <a:t>）的转换：</a:t>
            </a:r>
            <a:r>
              <a:rPr lang="zh-CN" altLang="en-US" dirty="0">
                <a:latin typeface="黑体" pitchFamily="2" charset="-122"/>
                <a:ea typeface="黑体" pitchFamily="2" charset="-122"/>
              </a:rPr>
              <a:t> </a:t>
            </a:r>
          </a:p>
          <a:p>
            <a:pPr marL="0" indent="0">
              <a:buNone/>
            </a:pPr>
            <a:endParaRPr lang="zh-CN" altLang="en-US" dirty="0"/>
          </a:p>
        </p:txBody>
      </p:sp>
      <p:grpSp>
        <p:nvGrpSpPr>
          <p:cNvPr id="10" name="组合 9"/>
          <p:cNvGrpSpPr/>
          <p:nvPr/>
        </p:nvGrpSpPr>
        <p:grpSpPr>
          <a:xfrm>
            <a:off x="5067055" y="2539523"/>
            <a:ext cx="3489067" cy="834615"/>
            <a:chOff x="960188" y="5723348"/>
            <a:chExt cx="3489067" cy="834615"/>
          </a:xfrm>
        </p:grpSpPr>
        <p:graphicFrame>
          <p:nvGraphicFramePr>
            <p:cNvPr id="4" name="对象 3"/>
            <p:cNvGraphicFramePr>
              <a:graphicFrameLocks noChangeAspect="1"/>
            </p:cNvGraphicFramePr>
            <p:nvPr/>
          </p:nvGraphicFramePr>
          <p:xfrm>
            <a:off x="2812883" y="5811914"/>
            <a:ext cx="241300" cy="342900"/>
          </p:xfrm>
          <a:graphic>
            <a:graphicData uri="http://schemas.openxmlformats.org/presentationml/2006/ole">
              <mc:AlternateContent xmlns:mc="http://schemas.openxmlformats.org/markup-compatibility/2006">
                <mc:Choice xmlns:v="urn:schemas-microsoft-com:vml" Requires="v">
                  <p:oleObj spid="_x0000_s12530" name="Equation" r:id="rId4" imgW="241200" imgH="342720" progId="Equation.DSMT4">
                    <p:embed/>
                  </p:oleObj>
                </mc:Choice>
                <mc:Fallback>
                  <p:oleObj name="Equation" r:id="rId4" imgW="241200" imgH="342720" progId="Equation.DSMT4">
                    <p:embed/>
                    <p:pic>
                      <p:nvPicPr>
                        <p:cNvPr id="4" name="对象 3"/>
                        <p:cNvPicPr/>
                        <p:nvPr/>
                      </p:nvPicPr>
                      <p:blipFill>
                        <a:blip r:embed="rId5"/>
                        <a:stretch>
                          <a:fillRect/>
                        </a:stretch>
                      </p:blipFill>
                      <p:spPr>
                        <a:xfrm>
                          <a:off x="2812883" y="5811914"/>
                          <a:ext cx="241300" cy="342900"/>
                        </a:xfrm>
                        <a:prstGeom prst="rect">
                          <a:avLst/>
                        </a:prstGeom>
                      </p:spPr>
                    </p:pic>
                  </p:oleObj>
                </mc:Fallback>
              </mc:AlternateContent>
            </a:graphicData>
          </a:graphic>
        </p:graphicFrame>
        <p:graphicFrame>
          <p:nvGraphicFramePr>
            <p:cNvPr id="82" name="对象 81"/>
            <p:cNvGraphicFramePr>
              <a:graphicFrameLocks noChangeAspect="1"/>
            </p:cNvGraphicFramePr>
            <p:nvPr/>
          </p:nvGraphicFramePr>
          <p:xfrm>
            <a:off x="1427163" y="6215063"/>
            <a:ext cx="1981200" cy="342900"/>
          </p:xfrm>
          <a:graphic>
            <a:graphicData uri="http://schemas.openxmlformats.org/presentationml/2006/ole">
              <mc:AlternateContent xmlns:mc="http://schemas.openxmlformats.org/markup-compatibility/2006">
                <mc:Choice xmlns:v="urn:schemas-microsoft-com:vml" Requires="v">
                  <p:oleObj spid="_x0000_s12531" name="Equation" r:id="rId6" imgW="1981080" imgH="342720" progId="Equation.DSMT4">
                    <p:embed/>
                  </p:oleObj>
                </mc:Choice>
                <mc:Fallback>
                  <p:oleObj name="Equation" r:id="rId6" imgW="1981080" imgH="342720" progId="Equation.DSMT4">
                    <p:embed/>
                    <p:pic>
                      <p:nvPicPr>
                        <p:cNvPr id="82" name="对象 81"/>
                        <p:cNvPicPr/>
                        <p:nvPr/>
                      </p:nvPicPr>
                      <p:blipFill>
                        <a:blip r:embed="rId7"/>
                        <a:stretch>
                          <a:fillRect/>
                        </a:stretch>
                      </p:blipFill>
                      <p:spPr>
                        <a:xfrm>
                          <a:off x="1427163" y="6215063"/>
                          <a:ext cx="1981200" cy="342900"/>
                        </a:xfrm>
                        <a:prstGeom prst="rect">
                          <a:avLst/>
                        </a:prstGeom>
                      </p:spPr>
                    </p:pic>
                  </p:oleObj>
                </mc:Fallback>
              </mc:AlternateContent>
            </a:graphicData>
          </a:graphic>
        </p:graphicFrame>
        <p:sp>
          <p:nvSpPr>
            <p:cNvPr id="83" name="文本框 82"/>
            <p:cNvSpPr txBox="1"/>
            <p:nvPr/>
          </p:nvSpPr>
          <p:spPr>
            <a:xfrm>
              <a:off x="960188" y="5723348"/>
              <a:ext cx="3489067" cy="830997"/>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m</a:t>
              </a:r>
              <a:r>
                <a:rPr lang="zh-CN" altLang="en-US" sz="2400" dirty="0"/>
                <a:t>个子实体集</a:t>
              </a:r>
              <a:r>
                <a:rPr lang="en-US" altLang="zh-CN" sz="2400" dirty="0"/>
                <a:t>   </a:t>
              </a:r>
              <a:r>
                <a:rPr lang="zh-CN" altLang="en-US" sz="2400" dirty="0"/>
                <a:t>的属性集是</a:t>
              </a:r>
            </a:p>
          </p:txBody>
        </p:sp>
      </p:grpSp>
      <p:grpSp>
        <p:nvGrpSpPr>
          <p:cNvPr id="7" name="组合 6"/>
          <p:cNvGrpSpPr/>
          <p:nvPr/>
        </p:nvGrpSpPr>
        <p:grpSpPr>
          <a:xfrm>
            <a:off x="5067055" y="1729433"/>
            <a:ext cx="3489067" cy="780432"/>
            <a:chOff x="962790" y="4656653"/>
            <a:chExt cx="3489067" cy="780432"/>
          </a:xfrm>
        </p:grpSpPr>
        <p:sp>
          <p:nvSpPr>
            <p:cNvPr id="5" name="文本框 4"/>
            <p:cNvSpPr txBox="1"/>
            <p:nvPr/>
          </p:nvSpPr>
          <p:spPr>
            <a:xfrm>
              <a:off x="962790" y="4656653"/>
              <a:ext cx="3489067" cy="461665"/>
            </a:xfrm>
            <a:prstGeom prst="rect">
              <a:avLst/>
            </a:prstGeom>
            <a:noFill/>
          </p:spPr>
          <p:txBody>
            <a:bodyPr wrap="square" rtlCol="0">
              <a:spAutoFit/>
            </a:bodyPr>
            <a:lstStyle/>
            <a:p>
              <a:r>
                <a:rPr lang="zh-CN" altLang="en-US" sz="2400" dirty="0"/>
                <a:t>设超实体集</a:t>
              </a:r>
              <a:r>
                <a:rPr lang="en-US" altLang="zh-CN" sz="2400" i="1" dirty="0">
                  <a:latin typeface="Times New Roman" panose="02020603050405020304" pitchFamily="18" charset="0"/>
                  <a:cs typeface="Times New Roman" panose="02020603050405020304" pitchFamily="18" charset="0"/>
                </a:rPr>
                <a:t>C</a:t>
              </a:r>
              <a:r>
                <a:rPr lang="zh-CN" altLang="en-US" sz="2400" dirty="0"/>
                <a:t>的属性集是</a:t>
              </a:r>
            </a:p>
          </p:txBody>
        </p:sp>
        <p:graphicFrame>
          <p:nvGraphicFramePr>
            <p:cNvPr id="84" name="对象 83"/>
            <p:cNvGraphicFramePr>
              <a:graphicFrameLocks noChangeAspect="1"/>
            </p:cNvGraphicFramePr>
            <p:nvPr>
              <p:extLst>
                <p:ext uri="{D42A27DB-BD31-4B8C-83A1-F6EECF244321}">
                  <p14:modId xmlns:p14="http://schemas.microsoft.com/office/powerpoint/2010/main" val="2806638300"/>
                </p:ext>
              </p:extLst>
            </p:nvPr>
          </p:nvGraphicFramePr>
          <p:xfrm>
            <a:off x="1102357" y="5094185"/>
            <a:ext cx="1803400" cy="342900"/>
          </p:xfrm>
          <a:graphic>
            <a:graphicData uri="http://schemas.openxmlformats.org/presentationml/2006/ole">
              <mc:AlternateContent xmlns:mc="http://schemas.openxmlformats.org/markup-compatibility/2006">
                <mc:Choice xmlns:v="urn:schemas-microsoft-com:vml" Requires="v">
                  <p:oleObj spid="_x0000_s12532" name="Equation" r:id="rId8" imgW="1803240" imgH="342720" progId="Equation.DSMT4">
                    <p:embed/>
                  </p:oleObj>
                </mc:Choice>
                <mc:Fallback>
                  <p:oleObj name="Equation" r:id="rId8" imgW="1803240" imgH="342720" progId="Equation.DSMT4">
                    <p:embed/>
                    <p:pic>
                      <p:nvPicPr>
                        <p:cNvPr id="84" name="对象 83"/>
                        <p:cNvPicPr/>
                        <p:nvPr/>
                      </p:nvPicPr>
                      <p:blipFill>
                        <a:blip r:embed="rId9"/>
                        <a:stretch>
                          <a:fillRect/>
                        </a:stretch>
                      </p:blipFill>
                      <p:spPr>
                        <a:xfrm>
                          <a:off x="1102357" y="5094185"/>
                          <a:ext cx="1803400" cy="342900"/>
                        </a:xfrm>
                        <a:prstGeom prst="rect">
                          <a:avLst/>
                        </a:prstGeom>
                      </p:spPr>
                    </p:pic>
                  </p:oleObj>
                </mc:Fallback>
              </mc:AlternateContent>
            </a:graphicData>
          </a:graphic>
        </p:graphicFrame>
      </p:grpSp>
      <p:pic>
        <p:nvPicPr>
          <p:cNvPr id="6" name="图片 5"/>
          <p:cNvPicPr>
            <a:picLocks noChangeAspect="1"/>
          </p:cNvPicPr>
          <p:nvPr/>
        </p:nvPicPr>
        <p:blipFill>
          <a:blip r:embed="rId10"/>
          <a:stretch>
            <a:fillRect/>
          </a:stretch>
        </p:blipFill>
        <p:spPr>
          <a:xfrm>
            <a:off x="893752" y="1718810"/>
            <a:ext cx="4083293" cy="3144605"/>
          </a:xfrm>
          <a:prstGeom prst="rect">
            <a:avLst/>
          </a:prstGeom>
        </p:spPr>
      </p:pic>
      <p:graphicFrame>
        <p:nvGraphicFramePr>
          <p:cNvPr id="90" name="对象 89"/>
          <p:cNvGraphicFramePr>
            <a:graphicFrameLocks noChangeAspect="1"/>
          </p:cNvGraphicFramePr>
          <p:nvPr>
            <p:extLst>
              <p:ext uri="{D42A27DB-BD31-4B8C-83A1-F6EECF244321}">
                <p14:modId xmlns:p14="http://schemas.microsoft.com/office/powerpoint/2010/main" val="1808310140"/>
              </p:ext>
            </p:extLst>
          </p:nvPr>
        </p:nvGraphicFramePr>
        <p:xfrm>
          <a:off x="881590" y="5988050"/>
          <a:ext cx="4114800" cy="342900"/>
        </p:xfrm>
        <a:graphic>
          <a:graphicData uri="http://schemas.openxmlformats.org/presentationml/2006/ole">
            <mc:AlternateContent xmlns:mc="http://schemas.openxmlformats.org/markup-compatibility/2006">
              <mc:Choice xmlns:v="urn:schemas-microsoft-com:vml" Requires="v">
                <p:oleObj spid="_x0000_s12533" name="Equation" r:id="rId11" imgW="4114800" imgH="342720" progId="Equation.DSMT4">
                  <p:embed/>
                </p:oleObj>
              </mc:Choice>
              <mc:Fallback>
                <p:oleObj name="Equation" r:id="rId11" imgW="4114800" imgH="342720" progId="Equation.DSMT4">
                  <p:embed/>
                  <p:pic>
                    <p:nvPicPr>
                      <p:cNvPr id="90" name="对象 89"/>
                      <p:cNvPicPr/>
                      <p:nvPr/>
                    </p:nvPicPr>
                    <p:blipFill>
                      <a:blip r:embed="rId12"/>
                      <a:stretch>
                        <a:fillRect/>
                      </a:stretch>
                    </p:blipFill>
                    <p:spPr>
                      <a:xfrm>
                        <a:off x="881590" y="5988050"/>
                        <a:ext cx="4114800" cy="342900"/>
                      </a:xfrm>
                      <a:prstGeom prst="rect">
                        <a:avLst/>
                      </a:prstGeom>
                    </p:spPr>
                  </p:pic>
                </p:oleObj>
              </mc:Fallback>
            </mc:AlternateContent>
          </a:graphicData>
        </a:graphic>
      </p:graphicFrame>
      <p:sp>
        <p:nvSpPr>
          <p:cNvPr id="11" name="矩形 10"/>
          <p:cNvSpPr/>
          <p:nvPr/>
        </p:nvSpPr>
        <p:spPr>
          <a:xfrm>
            <a:off x="791580" y="5453860"/>
            <a:ext cx="4515980" cy="461665"/>
          </a:xfrm>
          <a:prstGeom prst="rect">
            <a:avLst/>
          </a:prstGeom>
        </p:spPr>
        <p:txBody>
          <a:bodyPr wrap="none">
            <a:spAutoFit/>
          </a:bodyPr>
          <a:lstStyle/>
          <a:p>
            <a:r>
              <a:rPr lang="zh-CN" altLang="en-US" sz="2400" b="1" dirty="0">
                <a:solidFill>
                  <a:srgbClr val="006666"/>
                </a:solidFill>
              </a:rPr>
              <a:t>方案二：（不相交且全特殊化）</a:t>
            </a:r>
          </a:p>
        </p:txBody>
      </p:sp>
      <p:sp>
        <p:nvSpPr>
          <p:cNvPr id="106" name="Line 3"/>
          <p:cNvSpPr>
            <a:spLocks noChangeShapeType="1"/>
          </p:cNvSpPr>
          <p:nvPr/>
        </p:nvSpPr>
        <p:spPr bwMode="auto">
          <a:xfrm>
            <a:off x="2934812" y="4869160"/>
            <a:ext cx="0" cy="528445"/>
          </a:xfrm>
          <a:prstGeom prst="line">
            <a:avLst/>
          </a:prstGeom>
          <a:noFill/>
          <a:ln w="76200">
            <a:solidFill>
              <a:srgbClr val="006600"/>
            </a:solidFill>
            <a:round/>
            <a:headEnd/>
            <a:tailEnd type="stealth" w="lg" len="lg"/>
          </a:ln>
        </p:spPr>
        <p:txBody>
          <a:bodyPr/>
          <a:lstStyle/>
          <a:p>
            <a:endParaRPr lang="zh-CN" altLang="en-US"/>
          </a:p>
        </p:txBody>
      </p:sp>
      <p:grpSp>
        <p:nvGrpSpPr>
          <p:cNvPr id="8" name="组合 7"/>
          <p:cNvGrpSpPr/>
          <p:nvPr/>
        </p:nvGrpSpPr>
        <p:grpSpPr>
          <a:xfrm>
            <a:off x="5228020" y="3789040"/>
            <a:ext cx="3458780" cy="2677656"/>
            <a:chOff x="5228020" y="3789040"/>
            <a:chExt cx="3458780" cy="2677656"/>
          </a:xfrm>
        </p:grpSpPr>
        <p:sp>
          <p:nvSpPr>
            <p:cNvPr id="98" name="矩形 97"/>
            <p:cNvSpPr/>
            <p:nvPr/>
          </p:nvSpPr>
          <p:spPr>
            <a:xfrm>
              <a:off x="5228020" y="3789040"/>
              <a:ext cx="3458780" cy="2677656"/>
            </a:xfrm>
            <a:prstGeom prst="rect">
              <a:avLst/>
            </a:prstGeom>
            <a:solidFill>
              <a:srgbClr val="FFE7FF"/>
            </a:solidFill>
            <a:ln>
              <a:solidFill>
                <a:schemeClr val="accent2"/>
              </a:solidFill>
            </a:ln>
          </p:spPr>
          <p:txBody>
            <a:bodyPr wrap="square">
              <a:spAutoFit/>
            </a:bodyPr>
            <a:lstStyle/>
            <a:p>
              <a:r>
                <a:rPr lang="zh-CN" altLang="en-US" sz="2400" b="1" dirty="0">
                  <a:solidFill>
                    <a:srgbClr val="0000FF"/>
                  </a:solidFill>
                </a:rPr>
                <a:t>方案二的优点</a:t>
              </a:r>
              <a:r>
                <a:rPr lang="zh-CN" altLang="en-US" sz="2400" dirty="0">
                  <a:solidFill>
                    <a:srgbClr val="0000FF"/>
                  </a:solidFill>
                </a:rPr>
                <a:t>：</a:t>
              </a:r>
            </a:p>
            <a:p>
              <a:r>
                <a:rPr lang="zh-CN" altLang="en-US" sz="2400" dirty="0"/>
                <a:t>无需连接；模式个数少。</a:t>
              </a:r>
              <a:endParaRPr lang="en-US" altLang="zh-CN" sz="2400" dirty="0"/>
            </a:p>
            <a:p>
              <a:r>
                <a:rPr lang="zh-CN" altLang="en-US" sz="2400" b="1" dirty="0">
                  <a:solidFill>
                    <a:srgbClr val="0000FF"/>
                  </a:solidFill>
                </a:rPr>
                <a:t>缺点：</a:t>
              </a:r>
              <a:endParaRPr lang="en-US" altLang="zh-CN" sz="2400" b="1" dirty="0">
                <a:solidFill>
                  <a:srgbClr val="0000FF"/>
                </a:solidFill>
              </a:endParaRPr>
            </a:p>
            <a:p>
              <a:r>
                <a:rPr lang="zh-CN" altLang="en-US" sz="2400" dirty="0"/>
                <a:t>                数据冗余</a:t>
              </a:r>
              <a:r>
                <a:rPr lang="en-US" altLang="zh-CN" sz="2400" i="1" dirty="0">
                  <a:latin typeface="Times New Roman" panose="02020603050405020304" pitchFamily="18" charset="0"/>
                  <a:cs typeface="Times New Roman" panose="02020603050405020304" pitchFamily="18" charset="0"/>
                </a:rPr>
                <a:t>m</a:t>
              </a:r>
              <a:r>
                <a:rPr lang="zh-CN" altLang="en-US" sz="2400" dirty="0"/>
                <a:t>次；</a:t>
              </a:r>
              <a:endParaRPr lang="en-US" altLang="zh-CN" sz="2400" dirty="0"/>
            </a:p>
            <a:p>
              <a:r>
                <a:rPr lang="zh-CN" altLang="en-US" sz="2400" dirty="0"/>
                <a:t>仅适合于不相交</a:t>
              </a:r>
              <a:r>
                <a:rPr lang="zh-CN" altLang="en-US" sz="2400" dirty="0">
                  <a:solidFill>
                    <a:srgbClr val="FF0000"/>
                  </a:solidFill>
                </a:rPr>
                <a:t>（否则冗余）</a:t>
              </a:r>
              <a:r>
                <a:rPr lang="zh-CN" altLang="en-US" sz="2400" dirty="0"/>
                <a:t>且全特殊化</a:t>
              </a:r>
              <a:r>
                <a:rPr lang="zh-CN" altLang="en-US" sz="2400" dirty="0">
                  <a:solidFill>
                    <a:srgbClr val="FF0000"/>
                  </a:solidFill>
                </a:rPr>
                <a:t>（否则丢失信息）</a:t>
              </a:r>
              <a:r>
                <a:rPr lang="zh-CN" altLang="en-US" sz="2400" dirty="0"/>
                <a:t>的情形。</a:t>
              </a:r>
              <a:endParaRPr lang="en-US" altLang="zh-CN" sz="2400" dirty="0"/>
            </a:p>
          </p:txBody>
        </p:sp>
        <p:graphicFrame>
          <p:nvGraphicFramePr>
            <p:cNvPr id="3" name="对象 2"/>
            <p:cNvGraphicFramePr>
              <a:graphicFrameLocks noChangeAspect="1"/>
            </p:cNvGraphicFramePr>
            <p:nvPr>
              <p:extLst>
                <p:ext uri="{D42A27DB-BD31-4B8C-83A1-F6EECF244321}">
                  <p14:modId xmlns:p14="http://schemas.microsoft.com/office/powerpoint/2010/main" val="2065126380"/>
                </p:ext>
              </p:extLst>
            </p:nvPr>
          </p:nvGraphicFramePr>
          <p:xfrm>
            <a:off x="5337085" y="4952317"/>
            <a:ext cx="1282700" cy="342900"/>
          </p:xfrm>
          <a:graphic>
            <a:graphicData uri="http://schemas.openxmlformats.org/presentationml/2006/ole">
              <mc:AlternateContent xmlns:mc="http://schemas.openxmlformats.org/markup-compatibility/2006">
                <mc:Choice xmlns:v="urn:schemas-microsoft-com:vml" Requires="v">
                  <p:oleObj spid="_x0000_s12534" name="Equation" r:id="rId13" imgW="1282680" imgH="342720" progId="Equation.DSMT4">
                    <p:embed/>
                  </p:oleObj>
                </mc:Choice>
                <mc:Fallback>
                  <p:oleObj name="Equation" r:id="rId13" imgW="1282680" imgH="342720" progId="Equation.DSMT4">
                    <p:embed/>
                    <p:pic>
                      <p:nvPicPr>
                        <p:cNvPr id="0" name=""/>
                        <p:cNvPicPr/>
                        <p:nvPr/>
                      </p:nvPicPr>
                      <p:blipFill>
                        <a:blip r:embed="rId14"/>
                        <a:stretch>
                          <a:fillRect/>
                        </a:stretch>
                      </p:blipFill>
                      <p:spPr>
                        <a:xfrm>
                          <a:off x="5337085" y="4952317"/>
                          <a:ext cx="1282700" cy="342900"/>
                        </a:xfrm>
                        <a:prstGeom prst="rect">
                          <a:avLst/>
                        </a:prstGeom>
                      </p:spPr>
                    </p:pic>
                  </p:oleObj>
                </mc:Fallback>
              </mc:AlternateContent>
            </a:graphicData>
          </a:graphic>
        </p:graphicFrame>
      </p:grpSp>
      <p:sp>
        <p:nvSpPr>
          <p:cNvPr id="33" name="矩形 32"/>
          <p:cNvSpPr/>
          <p:nvPr/>
        </p:nvSpPr>
        <p:spPr>
          <a:xfrm>
            <a:off x="5463074" y="93488"/>
            <a:ext cx="3395952" cy="830997"/>
          </a:xfrm>
          <a:prstGeom prst="rect">
            <a:avLst/>
          </a:prstGeom>
          <a:solidFill>
            <a:srgbClr val="FFE7FF"/>
          </a:solidFill>
          <a:ln>
            <a:solidFill>
              <a:schemeClr val="accent2"/>
            </a:solidFill>
          </a:ln>
        </p:spPr>
        <p:txBody>
          <a:bodyPr wrap="square">
            <a:spAutoFit/>
          </a:bodyPr>
          <a:lstStyle/>
          <a:p>
            <a:r>
              <a:rPr lang="zh-CN" altLang="en-US" sz="2400" b="1" dirty="0">
                <a:solidFill>
                  <a:srgbClr val="006666"/>
                </a:solidFill>
              </a:rPr>
              <a:t>教材中方案三、四存在很多</a:t>
            </a:r>
            <a:r>
              <a:rPr lang="en-US" altLang="zh-CN" sz="2400" b="1" dirty="0">
                <a:solidFill>
                  <a:srgbClr val="006666"/>
                </a:solidFill>
              </a:rPr>
              <a:t>null</a:t>
            </a:r>
            <a:r>
              <a:rPr lang="zh-CN" altLang="en-US" sz="2400" b="1" dirty="0">
                <a:solidFill>
                  <a:srgbClr val="006666"/>
                </a:solidFill>
              </a:rPr>
              <a:t>值，不常用！</a:t>
            </a:r>
            <a:endParaRPr lang="en-US" altLang="zh-CN" sz="2400" dirty="0"/>
          </a:p>
        </p:txBody>
      </p:sp>
    </p:spTree>
    <p:extLst>
      <p:ext uri="{BB962C8B-B14F-4D97-AF65-F5344CB8AC3E}">
        <p14:creationId xmlns:p14="http://schemas.microsoft.com/office/powerpoint/2010/main" val="211580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9" name="Rectangle 3"/>
          <p:cNvSpPr>
            <a:spLocks noGrp="1" noChangeArrowheads="1"/>
          </p:cNvSpPr>
          <p:nvPr>
            <p:ph type="title"/>
          </p:nvPr>
        </p:nvSpPr>
        <p:spPr/>
        <p:txBody>
          <a:bodyPr/>
          <a:lstStyle/>
          <a:p>
            <a:r>
              <a:rPr lang="zh-CN" altLang="en-US" dirty="0"/>
              <a:t>11.4 逻辑设计 </a:t>
            </a:r>
          </a:p>
        </p:txBody>
      </p:sp>
      <p:pic>
        <p:nvPicPr>
          <p:cNvPr id="39945" name="内容占位符 16" descr="Fig-j.jpg"/>
          <p:cNvPicPr>
            <a:picLocks noGrp="1" noChangeAspect="1"/>
          </p:cNvPicPr>
          <p:nvPr>
            <p:ph idx="1"/>
          </p:nvPr>
        </p:nvPicPr>
        <p:blipFill>
          <a:blip r:embed="rId3" cstate="print"/>
          <a:srcRect/>
          <a:stretch>
            <a:fillRect/>
          </a:stretch>
        </p:blipFill>
        <p:spPr>
          <a:xfrm>
            <a:off x="753157" y="2165432"/>
            <a:ext cx="8145463" cy="2731316"/>
          </a:xfrm>
        </p:spPr>
      </p:pic>
      <p:sp>
        <p:nvSpPr>
          <p:cNvPr id="16"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7"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9"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37</a:t>
            </a:fld>
            <a:endParaRPr lang="en-US" altLang="zh-CN"/>
          </a:p>
        </p:txBody>
      </p:sp>
      <p:sp>
        <p:nvSpPr>
          <p:cNvPr id="39947" name="矩形 19"/>
          <p:cNvSpPr>
            <a:spLocks noChangeArrowheads="1"/>
          </p:cNvSpPr>
          <p:nvPr/>
        </p:nvSpPr>
        <p:spPr bwMode="auto">
          <a:xfrm>
            <a:off x="6282190" y="2078850"/>
            <a:ext cx="1524776" cy="592470"/>
          </a:xfrm>
          <a:prstGeom prst="rect">
            <a:avLst/>
          </a:prstGeom>
          <a:noFill/>
          <a:ln w="9525">
            <a:noFill/>
            <a:miter lim="800000"/>
            <a:headEnd/>
            <a:tailEnd/>
          </a:ln>
        </p:spPr>
        <p:txBody>
          <a:bodyPr wrap="none">
            <a:spAutoFit/>
          </a:bodyPr>
          <a:lstStyle/>
          <a:p>
            <a:pPr>
              <a:lnSpc>
                <a:spcPct val="125000"/>
              </a:lnSpc>
            </a:pPr>
            <a:r>
              <a:rPr lang="zh-CN" altLang="en-US" sz="2600" b="1" dirty="0">
                <a:solidFill>
                  <a:srgbClr val="006666"/>
                </a:solidFill>
              </a:rPr>
              <a:t>方案一：</a:t>
            </a:r>
            <a:endParaRPr lang="zh-CN" altLang="en-US" sz="2600" b="1" dirty="0">
              <a:ea typeface="黑体" pitchFamily="2" charset="-122"/>
            </a:endParaRPr>
          </a:p>
        </p:txBody>
      </p:sp>
      <p:sp>
        <p:nvSpPr>
          <p:cNvPr id="28" name="内容占位符 1"/>
          <p:cNvSpPr txBox="1">
            <a:spLocks/>
          </p:cNvSpPr>
          <p:nvPr/>
        </p:nvSpPr>
        <p:spPr bwMode="auto">
          <a:xfrm>
            <a:off x="701570" y="1133745"/>
            <a:ext cx="8145905" cy="5850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CC"/>
              </a:buClr>
              <a:buSzPct val="90000"/>
              <a:buFont typeface="Wingdings" panose="05000000000000000000" pitchFamily="2" charset="2"/>
              <a:buChar char="p"/>
              <a:defRPr sz="2800">
                <a:solidFill>
                  <a:schemeClr val="tx1"/>
                </a:solidFill>
                <a:latin typeface="+mn-lt"/>
                <a:ea typeface="+mn-ea"/>
                <a:cs typeface="+mn-cs"/>
              </a:defRPr>
            </a:lvl1pPr>
            <a:lvl2pPr marL="717550" indent="-358775" algn="l" rtl="0" eaLnBrk="0" fontAlgn="base" hangingPunct="0">
              <a:spcBef>
                <a:spcPct val="20000"/>
              </a:spcBef>
              <a:spcAft>
                <a:spcPct val="0"/>
              </a:spcAft>
              <a:buClr>
                <a:srgbClr val="0000FF"/>
              </a:buClr>
              <a:buSzPct val="105000"/>
              <a:buFont typeface="Wingdings" panose="05000000000000000000" pitchFamily="2" charset="2"/>
              <a:buChar char="l"/>
              <a:defRPr sz="2600">
                <a:solidFill>
                  <a:schemeClr val="tx1"/>
                </a:solidFill>
                <a:latin typeface="+mn-lt"/>
                <a:ea typeface="+mn-ea"/>
              </a:defRPr>
            </a:lvl2pPr>
            <a:lvl3pPr marL="1076325" indent="-358775" algn="l" rtl="0" eaLnBrk="0" fontAlgn="base" hangingPunct="0">
              <a:spcBef>
                <a:spcPct val="20000"/>
              </a:spcBef>
              <a:spcAft>
                <a:spcPct val="0"/>
              </a:spcAft>
              <a:buClr>
                <a:schemeClr val="tx2"/>
              </a:buClr>
              <a:buFont typeface="Wingdings" panose="05000000000000000000" pitchFamily="2" charset="2"/>
              <a:buChar char="ü"/>
              <a:defRPr sz="2300">
                <a:solidFill>
                  <a:schemeClr val="tx1"/>
                </a:solidFill>
                <a:latin typeface="+mn-lt"/>
                <a:ea typeface="+mn-ea"/>
              </a:defRPr>
            </a:lvl3pPr>
            <a:lvl4pPr marL="1435100" indent="-358775"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ea typeface="+mn-ea"/>
              </a:defRPr>
            </a:lvl9pPr>
          </a:lstStyle>
          <a:p>
            <a:pPr lvl="1"/>
            <a:r>
              <a:rPr lang="en-US" altLang="zh-CN" b="1" kern="0" dirty="0">
                <a:latin typeface="黑体" pitchFamily="2" charset="-122"/>
                <a:ea typeface="黑体" pitchFamily="2" charset="-122"/>
              </a:rPr>
              <a:t>EER</a:t>
            </a:r>
            <a:r>
              <a:rPr lang="zh-CN" altLang="en-US" b="1" kern="0" dirty="0">
                <a:latin typeface="黑体" pitchFamily="2" charset="-122"/>
                <a:ea typeface="黑体" pitchFamily="2" charset="-122"/>
              </a:rPr>
              <a:t>图中特殊化（即：</a:t>
            </a:r>
            <a:r>
              <a:rPr lang="en-US" altLang="zh-CN" b="1" kern="0" dirty="0">
                <a:ea typeface="黑体" pitchFamily="2" charset="-122"/>
              </a:rPr>
              <a:t>is-a</a:t>
            </a:r>
            <a:r>
              <a:rPr lang="zh-CN" altLang="en-US" b="1" kern="0" dirty="0">
                <a:latin typeface="黑体" pitchFamily="2" charset="-122"/>
                <a:ea typeface="黑体" pitchFamily="2" charset="-122"/>
              </a:rPr>
              <a:t>关系）的转换：</a:t>
            </a:r>
            <a:r>
              <a:rPr lang="zh-CN" altLang="en-US" kern="0" dirty="0">
                <a:latin typeface="黑体" pitchFamily="2" charset="-122"/>
                <a:ea typeface="黑体" pitchFamily="2" charset="-122"/>
              </a:rPr>
              <a:t> </a:t>
            </a:r>
          </a:p>
          <a:p>
            <a:pPr marL="0" indent="0">
              <a:buFont typeface="Wingdings" panose="05000000000000000000" pitchFamily="2" charset="2"/>
              <a:buNone/>
            </a:pPr>
            <a:endParaRPr lang="zh-CN" altLang="en-US" kern="0" dirty="0"/>
          </a:p>
        </p:txBody>
      </p:sp>
      <p:grpSp>
        <p:nvGrpSpPr>
          <p:cNvPr id="6" name="组合 5"/>
          <p:cNvGrpSpPr/>
          <p:nvPr/>
        </p:nvGrpSpPr>
        <p:grpSpPr>
          <a:xfrm>
            <a:off x="5030055" y="4689716"/>
            <a:ext cx="3872311" cy="1889634"/>
            <a:chOff x="5030055" y="4689716"/>
            <a:chExt cx="3872311" cy="1889634"/>
          </a:xfrm>
        </p:grpSpPr>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055" y="4865174"/>
              <a:ext cx="3872311" cy="1714176"/>
            </a:xfrm>
            <a:prstGeom prst="rect">
              <a:avLst/>
            </a:prstGeom>
          </p:spPr>
        </p:pic>
        <p:sp>
          <p:nvSpPr>
            <p:cNvPr id="30" name="矩形 19"/>
            <p:cNvSpPr>
              <a:spLocks noChangeArrowheads="1"/>
            </p:cNvSpPr>
            <p:nvPr/>
          </p:nvSpPr>
          <p:spPr bwMode="auto">
            <a:xfrm>
              <a:off x="5507296" y="4689716"/>
              <a:ext cx="1629990" cy="539763"/>
            </a:xfrm>
            <a:prstGeom prst="rect">
              <a:avLst/>
            </a:prstGeom>
            <a:noFill/>
            <a:ln w="9525">
              <a:noFill/>
              <a:miter lim="800000"/>
              <a:headEnd/>
              <a:tailEnd/>
            </a:ln>
          </p:spPr>
          <p:txBody>
            <a:bodyPr wrap="square">
              <a:spAutoFit/>
            </a:bodyPr>
            <a:lstStyle/>
            <a:p>
              <a:pPr>
                <a:lnSpc>
                  <a:spcPct val="125000"/>
                </a:lnSpc>
              </a:pPr>
              <a:r>
                <a:rPr lang="zh-CN" altLang="en-US" sz="2600" b="1" dirty="0">
                  <a:solidFill>
                    <a:srgbClr val="006666"/>
                  </a:solidFill>
                </a:rPr>
                <a:t>方案二：</a:t>
              </a:r>
            </a:p>
          </p:txBody>
        </p:sp>
      </p:grpSp>
      <p:sp>
        <p:nvSpPr>
          <p:cNvPr id="25" name="矩形 24"/>
          <p:cNvSpPr/>
          <p:nvPr/>
        </p:nvSpPr>
        <p:spPr>
          <a:xfrm>
            <a:off x="774365" y="1629351"/>
            <a:ext cx="854721" cy="492443"/>
          </a:xfrm>
          <a:prstGeom prst="rect">
            <a:avLst/>
          </a:prstGeom>
        </p:spPr>
        <p:txBody>
          <a:bodyPr wrap="none">
            <a:spAutoFit/>
          </a:bodyPr>
          <a:lstStyle/>
          <a:p>
            <a:r>
              <a:rPr lang="zh-CN" altLang="en-US" sz="2600" b="1" dirty="0">
                <a:ea typeface="黑体" pitchFamily="2" charset="-122"/>
              </a:rPr>
              <a:t>举例</a:t>
            </a:r>
            <a:endParaRPr lang="zh-CN" altLang="en-US" sz="2600" dirty="0"/>
          </a:p>
        </p:txBody>
      </p:sp>
      <p:grpSp>
        <p:nvGrpSpPr>
          <p:cNvPr id="43" name="组合 42"/>
          <p:cNvGrpSpPr/>
          <p:nvPr/>
        </p:nvGrpSpPr>
        <p:grpSpPr>
          <a:xfrm>
            <a:off x="791580" y="4983267"/>
            <a:ext cx="4770530" cy="1427967"/>
            <a:chOff x="791580" y="4983267"/>
            <a:chExt cx="4770530" cy="1427967"/>
          </a:xfrm>
        </p:grpSpPr>
        <p:sp>
          <p:nvSpPr>
            <p:cNvPr id="39" name="矩形 38"/>
            <p:cNvSpPr/>
            <p:nvPr/>
          </p:nvSpPr>
          <p:spPr>
            <a:xfrm>
              <a:off x="791580" y="5703348"/>
              <a:ext cx="4238476" cy="707886"/>
            </a:xfrm>
            <a:prstGeom prst="rect">
              <a:avLst/>
            </a:prstGeom>
            <a:solidFill>
              <a:srgbClr val="FFE7FF"/>
            </a:solidFill>
            <a:ln>
              <a:solidFill>
                <a:schemeClr val="accent2"/>
              </a:solidFill>
            </a:ln>
          </p:spPr>
          <p:txBody>
            <a:bodyPr wrap="square">
              <a:spAutoFit/>
            </a:bodyPr>
            <a:lstStyle/>
            <a:p>
              <a:r>
                <a:rPr lang="zh-CN" altLang="en-US" sz="2000" b="1" dirty="0">
                  <a:solidFill>
                    <a:srgbClr val="006666"/>
                  </a:solidFill>
                </a:rPr>
                <a:t>若部分特殊化，则丢失</a:t>
              </a:r>
              <a:r>
                <a:rPr lang="en-US" altLang="zh-CN" sz="2000" b="1" dirty="0">
                  <a:solidFill>
                    <a:srgbClr val="006666"/>
                  </a:solidFill>
                </a:rPr>
                <a:t>Person</a:t>
              </a:r>
              <a:r>
                <a:rPr lang="zh-CN" altLang="en-US" sz="2000" b="1" dirty="0">
                  <a:solidFill>
                    <a:srgbClr val="006666"/>
                  </a:solidFill>
                </a:rPr>
                <a:t>信息</a:t>
              </a:r>
              <a:endParaRPr lang="en-US" altLang="zh-CN" sz="2000" b="1" dirty="0">
                <a:solidFill>
                  <a:srgbClr val="006666"/>
                </a:solidFill>
              </a:endParaRPr>
            </a:p>
            <a:p>
              <a:r>
                <a:rPr lang="zh-CN" altLang="en-US" sz="2000" b="1" dirty="0">
                  <a:solidFill>
                    <a:srgbClr val="006666"/>
                  </a:solidFill>
                </a:rPr>
                <a:t>若重叠特殊化，则数据冗余</a:t>
              </a:r>
              <a:endParaRPr lang="en-US" altLang="zh-CN" sz="2000" b="1" dirty="0">
                <a:solidFill>
                  <a:srgbClr val="006666"/>
                </a:solidFill>
              </a:endParaRPr>
            </a:p>
          </p:txBody>
        </p:sp>
        <p:cxnSp>
          <p:nvCxnSpPr>
            <p:cNvPr id="44" name="直接连接符 43"/>
            <p:cNvCxnSpPr/>
            <p:nvPr/>
          </p:nvCxnSpPr>
          <p:spPr>
            <a:xfrm flipH="1">
              <a:off x="3575970" y="4983267"/>
              <a:ext cx="1986140" cy="720081"/>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7" name="组合 6"/>
          <p:cNvGrpSpPr/>
          <p:nvPr/>
        </p:nvGrpSpPr>
        <p:grpSpPr>
          <a:xfrm>
            <a:off x="791580" y="1673805"/>
            <a:ext cx="2623803" cy="3707130"/>
            <a:chOff x="791580" y="1673805"/>
            <a:chExt cx="2623803" cy="3707130"/>
          </a:xfrm>
        </p:grpSpPr>
        <p:sp>
          <p:nvSpPr>
            <p:cNvPr id="39948" name="矩形 20"/>
            <p:cNvSpPr>
              <a:spLocks noChangeArrowheads="1"/>
            </p:cNvSpPr>
            <p:nvPr/>
          </p:nvSpPr>
          <p:spPr bwMode="auto">
            <a:xfrm>
              <a:off x="2288835" y="1673805"/>
              <a:ext cx="1108075" cy="485775"/>
            </a:xfrm>
            <a:prstGeom prst="rect">
              <a:avLst/>
            </a:prstGeom>
            <a:noFill/>
            <a:ln w="9525">
              <a:noFill/>
              <a:miter lim="800000"/>
              <a:headEnd/>
              <a:tailEnd/>
            </a:ln>
          </p:spPr>
          <p:txBody>
            <a:bodyPr wrap="none">
              <a:spAutoFit/>
            </a:bodyPr>
            <a:lstStyle/>
            <a:p>
              <a:pPr>
                <a:lnSpc>
                  <a:spcPct val="125000"/>
                </a:lnSpc>
              </a:pPr>
              <a:r>
                <a:rPr lang="zh-CN" altLang="en-US" sz="2400" dirty="0">
                  <a:solidFill>
                    <a:schemeClr val="accent2"/>
                  </a:solidFill>
                  <a:latin typeface="方正姚体" pitchFamily="2" charset="-122"/>
                  <a:ea typeface="方正姚体" pitchFamily="2" charset="-122"/>
                </a:rPr>
                <a:t>超实体</a:t>
              </a:r>
            </a:p>
          </p:txBody>
        </p:sp>
        <p:sp>
          <p:nvSpPr>
            <p:cNvPr id="39949" name="矩形 21"/>
            <p:cNvSpPr>
              <a:spLocks noChangeArrowheads="1"/>
            </p:cNvSpPr>
            <p:nvPr/>
          </p:nvSpPr>
          <p:spPr bwMode="auto">
            <a:xfrm>
              <a:off x="2307308" y="4896748"/>
              <a:ext cx="1108075" cy="484187"/>
            </a:xfrm>
            <a:prstGeom prst="rect">
              <a:avLst/>
            </a:prstGeom>
            <a:noFill/>
            <a:ln w="9525">
              <a:noFill/>
              <a:miter lim="800000"/>
              <a:headEnd/>
              <a:tailEnd/>
            </a:ln>
          </p:spPr>
          <p:txBody>
            <a:bodyPr wrap="none">
              <a:spAutoFit/>
            </a:bodyPr>
            <a:lstStyle/>
            <a:p>
              <a:pPr>
                <a:lnSpc>
                  <a:spcPct val="125000"/>
                </a:lnSpc>
              </a:pPr>
              <a:r>
                <a:rPr lang="zh-CN" altLang="en-US" sz="2400" dirty="0">
                  <a:solidFill>
                    <a:schemeClr val="accent2"/>
                  </a:solidFill>
                  <a:latin typeface="方正姚体" pitchFamily="2" charset="-122"/>
                  <a:ea typeface="方正姚体" pitchFamily="2" charset="-122"/>
                </a:rPr>
                <a:t>子实体</a:t>
              </a:r>
            </a:p>
          </p:txBody>
        </p:sp>
        <p:sp>
          <p:nvSpPr>
            <p:cNvPr id="32" name="矩形 21"/>
            <p:cNvSpPr>
              <a:spLocks noChangeArrowheads="1"/>
            </p:cNvSpPr>
            <p:nvPr/>
          </p:nvSpPr>
          <p:spPr bwMode="auto">
            <a:xfrm>
              <a:off x="791580" y="2618613"/>
              <a:ext cx="1440160" cy="830997"/>
            </a:xfrm>
            <a:prstGeom prst="rect">
              <a:avLst/>
            </a:prstGeom>
            <a:noFill/>
            <a:ln w="9525">
              <a:noFill/>
              <a:miter lim="800000"/>
              <a:headEnd/>
              <a:tailEnd/>
            </a:ln>
          </p:spPr>
          <p:txBody>
            <a:bodyPr wrap="square">
              <a:spAutoFit/>
            </a:bodyPr>
            <a:lstStyle/>
            <a:p>
              <a:r>
                <a:rPr lang="zh-CN" altLang="en-US" sz="2400" dirty="0">
                  <a:solidFill>
                    <a:schemeClr val="accent2"/>
                  </a:solidFill>
                  <a:latin typeface="方正姚体" pitchFamily="2" charset="-122"/>
                  <a:ea typeface="方正姚体" pitchFamily="2" charset="-122"/>
                </a:rPr>
                <a:t>不相交且全特殊化</a:t>
              </a:r>
            </a:p>
          </p:txBody>
        </p:sp>
        <p:cxnSp>
          <p:nvCxnSpPr>
            <p:cNvPr id="5" name="直接箭头连接符 4"/>
            <p:cNvCxnSpPr/>
            <p:nvPr/>
          </p:nvCxnSpPr>
          <p:spPr>
            <a:xfrm>
              <a:off x="2096725" y="2850840"/>
              <a:ext cx="67507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8" name="组合 7"/>
          <p:cNvGrpSpPr/>
          <p:nvPr/>
        </p:nvGrpSpPr>
        <p:grpSpPr>
          <a:xfrm>
            <a:off x="5697125" y="1373230"/>
            <a:ext cx="3285365" cy="1026184"/>
            <a:chOff x="5697125" y="1373230"/>
            <a:chExt cx="3285365" cy="1026184"/>
          </a:xfrm>
        </p:grpSpPr>
        <p:grpSp>
          <p:nvGrpSpPr>
            <p:cNvPr id="46" name="组合 45"/>
            <p:cNvGrpSpPr/>
            <p:nvPr/>
          </p:nvGrpSpPr>
          <p:grpSpPr>
            <a:xfrm>
              <a:off x="5697125" y="1768750"/>
              <a:ext cx="3285365" cy="630664"/>
              <a:chOff x="5697125" y="1768750"/>
              <a:chExt cx="3285365" cy="630664"/>
            </a:xfrm>
          </p:grpSpPr>
          <p:cxnSp>
            <p:nvCxnSpPr>
              <p:cNvPr id="27" name="直接连接符 26"/>
              <p:cNvCxnSpPr/>
              <p:nvPr/>
            </p:nvCxnSpPr>
            <p:spPr>
              <a:xfrm>
                <a:off x="5819816" y="2165432"/>
                <a:ext cx="502475" cy="233982"/>
              </a:xfrm>
              <a:prstGeom prst="line">
                <a:avLst/>
              </a:prstGeom>
            </p:spPr>
            <p:style>
              <a:lnRef idx="1">
                <a:schemeClr val="accent2"/>
              </a:lnRef>
              <a:fillRef idx="0">
                <a:schemeClr val="accent2"/>
              </a:fillRef>
              <a:effectRef idx="0">
                <a:schemeClr val="accent2"/>
              </a:effectRef>
              <a:fontRef idx="minor">
                <a:schemeClr val="tx1"/>
              </a:fontRef>
            </p:style>
          </p:cxnSp>
          <p:sp>
            <p:nvSpPr>
              <p:cNvPr id="51" name="矩形 50"/>
              <p:cNvSpPr/>
              <p:nvPr/>
            </p:nvSpPr>
            <p:spPr>
              <a:xfrm>
                <a:off x="5697125" y="1768750"/>
                <a:ext cx="3285365" cy="400110"/>
              </a:xfrm>
              <a:prstGeom prst="rect">
                <a:avLst/>
              </a:prstGeom>
              <a:solidFill>
                <a:srgbClr val="FFE7FF"/>
              </a:solidFill>
              <a:ln>
                <a:solidFill>
                  <a:schemeClr val="accent2"/>
                </a:solidFill>
              </a:ln>
            </p:spPr>
            <p:txBody>
              <a:bodyPr wrap="square">
                <a:spAutoFit/>
              </a:bodyPr>
              <a:lstStyle/>
              <a:p>
                <a:r>
                  <a:rPr lang="zh-CN" altLang="en-US" sz="2000" b="1" dirty="0">
                    <a:solidFill>
                      <a:srgbClr val="006666"/>
                    </a:solidFill>
                  </a:rPr>
                  <a:t>若重叠特殊化，则数据冗余</a:t>
                </a:r>
                <a:endParaRPr lang="zh-CN" altLang="en-US" sz="2000" dirty="0"/>
              </a:p>
            </p:txBody>
          </p:sp>
        </p:grpSp>
        <p:sp>
          <p:nvSpPr>
            <p:cNvPr id="29" name="矩形 28"/>
            <p:cNvSpPr/>
            <p:nvPr/>
          </p:nvSpPr>
          <p:spPr>
            <a:xfrm>
              <a:off x="7265720" y="1373230"/>
              <a:ext cx="1716770" cy="400110"/>
            </a:xfrm>
            <a:prstGeom prst="rect">
              <a:avLst/>
            </a:prstGeom>
            <a:solidFill>
              <a:srgbClr val="FFE7FF"/>
            </a:solidFill>
            <a:ln>
              <a:solidFill>
                <a:schemeClr val="accent2"/>
              </a:solidFill>
            </a:ln>
          </p:spPr>
          <p:txBody>
            <a:bodyPr wrap="square">
              <a:spAutoFit/>
            </a:bodyPr>
            <a:lstStyle/>
            <a:p>
              <a:r>
                <a:rPr lang="zh-CN" altLang="en-US" sz="2000" b="1" dirty="0">
                  <a:solidFill>
                    <a:srgbClr val="006666"/>
                  </a:solidFill>
                </a:rPr>
                <a:t>允许部分特殊</a:t>
              </a:r>
              <a:endParaRPr lang="zh-CN" altLang="en-US"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0-#ppt_w/2"/>
                                          </p:val>
                                        </p:tav>
                                        <p:tav tm="100000">
                                          <p:val>
                                            <p:strVal val="#ppt_x"/>
                                          </p:val>
                                        </p:tav>
                                      </p:tavLst>
                                    </p:anim>
                                    <p:anim calcmode="lin" valueType="num">
                                      <p:cBhvr additive="base">
                                        <p:cTn id="18"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11.4 逻辑设计 </a:t>
            </a:r>
          </a:p>
        </p:txBody>
      </p:sp>
      <p:sp>
        <p:nvSpPr>
          <p:cNvPr id="3" name="内容占位符 2"/>
          <p:cNvSpPr>
            <a:spLocks noGrp="1"/>
          </p:cNvSpPr>
          <p:nvPr>
            <p:ph idx="1"/>
          </p:nvPr>
        </p:nvSpPr>
        <p:spPr>
          <a:xfrm>
            <a:off x="701570" y="1133745"/>
            <a:ext cx="8145905" cy="585066"/>
          </a:xfrm>
        </p:spPr>
        <p:txBody>
          <a:bodyPr/>
          <a:lstStyle/>
          <a:p>
            <a:pPr lvl="1"/>
            <a:r>
              <a:rPr lang="en-US" altLang="zh-CN" b="1" dirty="0">
                <a:latin typeface="黑体" pitchFamily="2" charset="-122"/>
                <a:ea typeface="黑体" pitchFamily="2" charset="-122"/>
              </a:rPr>
              <a:t>EER</a:t>
            </a:r>
            <a:r>
              <a:rPr lang="zh-CN" altLang="en-US" b="1" dirty="0">
                <a:latin typeface="黑体" pitchFamily="2" charset="-122"/>
                <a:ea typeface="黑体" pitchFamily="2" charset="-122"/>
              </a:rPr>
              <a:t>图中范畴的转换：</a:t>
            </a:r>
            <a:r>
              <a:rPr lang="zh-CN" altLang="en-US" dirty="0">
                <a:latin typeface="黑体" pitchFamily="2" charset="-122"/>
                <a:ea typeface="黑体" pitchFamily="2" charset="-122"/>
              </a:rPr>
              <a:t> </a:t>
            </a:r>
          </a:p>
        </p:txBody>
      </p:sp>
      <p:sp>
        <p:nvSpPr>
          <p:cNvPr id="4" name="日期占位符 3"/>
          <p:cNvSpPr>
            <a:spLocks noGrp="1"/>
          </p:cNvSpPr>
          <p:nvPr>
            <p:ph type="dt" sz="half" idx="10"/>
          </p:nvPr>
        </p:nvSpPr>
        <p:spPr/>
        <p:txBody>
          <a:bodyPr/>
          <a:lstStyle/>
          <a:p>
            <a:pPr>
              <a:defRPr/>
            </a:pPr>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5" name="页脚占位符 4"/>
          <p:cNvSpPr>
            <a:spLocks noGrp="1"/>
          </p:cNvSpPr>
          <p:nvPr>
            <p:ph type="ftr" sz="quarter" idx="11"/>
          </p:nvPr>
        </p:nvSpPr>
        <p:spPr/>
        <p:txBody>
          <a:bodyPr/>
          <a:lstStyle/>
          <a:p>
            <a:pPr>
              <a:defRPr/>
            </a:pPr>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6" name="灯片编号占位符 5"/>
          <p:cNvSpPr>
            <a:spLocks noGrp="1"/>
          </p:cNvSpPr>
          <p:nvPr>
            <p:ph type="sldNum" sz="quarter" idx="12"/>
          </p:nvPr>
        </p:nvSpPr>
        <p:spPr/>
        <p:txBody>
          <a:bodyPr/>
          <a:lstStyle/>
          <a:p>
            <a:pPr>
              <a:defRPr/>
            </a:pPr>
            <a:fld id="{F2D644F3-1A4B-4607-9F43-407974847A2B}" type="slidenum">
              <a:rPr lang="zh-CN" altLang="en-US" smtClean="0"/>
              <a:pPr>
                <a:defRPr/>
              </a:pPr>
              <a:t>38</a:t>
            </a:fld>
            <a:endParaRPr lang="en-US" altLang="zh-CN"/>
          </a:p>
        </p:txBody>
      </p:sp>
      <p:sp>
        <p:nvSpPr>
          <p:cNvPr id="7" name="矩形 6"/>
          <p:cNvSpPr/>
          <p:nvPr/>
        </p:nvSpPr>
        <p:spPr>
          <a:xfrm>
            <a:off x="836585" y="1763815"/>
            <a:ext cx="8100900" cy="492443"/>
          </a:xfrm>
          <a:prstGeom prst="rect">
            <a:avLst/>
          </a:prstGeom>
        </p:spPr>
        <p:txBody>
          <a:bodyPr wrap="square">
            <a:spAutoFit/>
          </a:bodyPr>
          <a:lstStyle/>
          <a:p>
            <a:pPr marL="0" lvl="1"/>
            <a:r>
              <a:rPr lang="zh-CN" altLang="en-US" sz="2600" b="1" dirty="0">
                <a:solidFill>
                  <a:srgbClr val="0000CC"/>
                </a:solidFill>
                <a:ea typeface="黑体" pitchFamily="2" charset="-122"/>
              </a:rPr>
              <a:t>回忆：</a:t>
            </a:r>
            <a:r>
              <a:rPr lang="zh-CN" altLang="en-US" sz="2200" b="1" dirty="0">
                <a:solidFill>
                  <a:srgbClr val="0000CC"/>
                </a:solidFill>
                <a:ea typeface="黑体" pitchFamily="2" charset="-122"/>
              </a:rPr>
              <a:t>范畴（</a:t>
            </a:r>
            <a:r>
              <a:rPr lang="en-US" altLang="zh-CN" sz="2200" b="1" dirty="0">
                <a:solidFill>
                  <a:srgbClr val="0000CC"/>
                </a:solidFill>
                <a:ea typeface="黑体" pitchFamily="2" charset="-122"/>
              </a:rPr>
              <a:t>category</a:t>
            </a:r>
            <a:r>
              <a:rPr lang="zh-CN" altLang="en-US" sz="2200" b="1" dirty="0">
                <a:solidFill>
                  <a:srgbClr val="0000CC"/>
                </a:solidFill>
                <a:ea typeface="黑体" pitchFamily="2" charset="-122"/>
              </a:rPr>
              <a:t>）</a:t>
            </a:r>
            <a:r>
              <a:rPr lang="en-US" altLang="zh-CN" sz="2200" b="1" dirty="0">
                <a:solidFill>
                  <a:srgbClr val="0000CC"/>
                </a:solidFill>
                <a:ea typeface="黑体" pitchFamily="2" charset="-122"/>
              </a:rPr>
              <a:t>——</a:t>
            </a:r>
            <a:r>
              <a:rPr lang="zh-CN" altLang="en-US" sz="2200" dirty="0">
                <a:ea typeface="黑体" pitchFamily="2" charset="-122"/>
              </a:rPr>
              <a:t>不同类型的实体组成的新实体。</a:t>
            </a:r>
            <a:endParaRPr lang="zh-CN" altLang="en-US" sz="2200" dirty="0">
              <a:solidFill>
                <a:srgbClr val="FF0000"/>
              </a:solidFill>
              <a:ea typeface="黑体" pitchFamily="2" charset="-122"/>
            </a:endParaRPr>
          </a:p>
        </p:txBody>
      </p:sp>
      <p:grpSp>
        <p:nvGrpSpPr>
          <p:cNvPr id="8" name="Group 4"/>
          <p:cNvGrpSpPr>
            <a:grpSpLocks/>
          </p:cNvGrpSpPr>
          <p:nvPr/>
        </p:nvGrpSpPr>
        <p:grpSpPr bwMode="auto">
          <a:xfrm>
            <a:off x="905394" y="2393885"/>
            <a:ext cx="2811743" cy="1929987"/>
            <a:chOff x="3358" y="2944"/>
            <a:chExt cx="5305" cy="2938"/>
          </a:xfrm>
        </p:grpSpPr>
        <p:sp>
          <p:nvSpPr>
            <p:cNvPr id="9" name="Text Box 5"/>
            <p:cNvSpPr txBox="1">
              <a:spLocks noChangeArrowheads="1"/>
            </p:cNvSpPr>
            <p:nvPr/>
          </p:nvSpPr>
          <p:spPr bwMode="auto">
            <a:xfrm>
              <a:off x="4994" y="5342"/>
              <a:ext cx="1720" cy="540"/>
            </a:xfrm>
            <a:prstGeom prst="rect">
              <a:avLst/>
            </a:prstGeom>
            <a:solidFill>
              <a:srgbClr val="FFE7FF"/>
            </a:solidFill>
            <a:ln w="28575">
              <a:solidFill>
                <a:srgbClr val="3366FF"/>
              </a:solidFill>
              <a:miter lim="800000"/>
              <a:headEnd/>
              <a:tailEnd/>
            </a:ln>
          </p:spPr>
          <p:txBody>
            <a:bodyPr/>
            <a:lstStyle/>
            <a:p>
              <a:pPr algn="ctr"/>
              <a:r>
                <a:rPr lang="zh-CN" altLang="en-US" sz="2000" b="1" dirty="0">
                  <a:solidFill>
                    <a:srgbClr val="0000FF"/>
                  </a:solidFill>
                  <a:latin typeface="Times New Roman" charset="0"/>
                </a:rPr>
                <a:t>范畴</a:t>
              </a:r>
              <a:endParaRPr lang="zh-CN" altLang="en-US" sz="2000" b="1" dirty="0"/>
            </a:p>
          </p:txBody>
        </p:sp>
        <p:sp>
          <p:nvSpPr>
            <p:cNvPr id="10" name="Text Box 6"/>
            <p:cNvSpPr txBox="1">
              <a:spLocks noChangeArrowheads="1"/>
            </p:cNvSpPr>
            <p:nvPr/>
          </p:nvSpPr>
          <p:spPr bwMode="auto">
            <a:xfrm>
              <a:off x="3358" y="2944"/>
              <a:ext cx="2080" cy="540"/>
            </a:xfrm>
            <a:prstGeom prst="rect">
              <a:avLst/>
            </a:prstGeom>
            <a:solidFill>
              <a:srgbClr val="FFFFFF"/>
            </a:solidFill>
            <a:ln w="28575">
              <a:solidFill>
                <a:srgbClr val="000000"/>
              </a:solidFill>
              <a:miter lim="800000"/>
              <a:headEnd/>
              <a:tailEnd/>
            </a:ln>
          </p:spPr>
          <p:txBody>
            <a:bodyPr/>
            <a:lstStyle/>
            <a:p>
              <a:pPr algn="ctr"/>
              <a:r>
                <a:rPr lang="zh-CN" altLang="en-US" sz="2000" b="1" dirty="0">
                  <a:latin typeface="Times New Roman" charset="0"/>
                </a:rPr>
                <a:t>实体集</a:t>
              </a:r>
              <a:r>
                <a:rPr lang="en-US" altLang="zh-CN" sz="2000" b="1" dirty="0">
                  <a:latin typeface="Times New Roman" charset="0"/>
                </a:rPr>
                <a:t>1</a:t>
              </a:r>
            </a:p>
          </p:txBody>
        </p:sp>
        <p:sp>
          <p:nvSpPr>
            <p:cNvPr id="11" name="Text Box 7"/>
            <p:cNvSpPr txBox="1">
              <a:spLocks noChangeArrowheads="1"/>
            </p:cNvSpPr>
            <p:nvPr/>
          </p:nvSpPr>
          <p:spPr bwMode="auto">
            <a:xfrm>
              <a:off x="6540" y="2964"/>
              <a:ext cx="2123" cy="540"/>
            </a:xfrm>
            <a:prstGeom prst="rect">
              <a:avLst/>
            </a:prstGeom>
            <a:solidFill>
              <a:srgbClr val="FFFFFF"/>
            </a:solidFill>
            <a:ln w="28575">
              <a:solidFill>
                <a:srgbClr val="000000"/>
              </a:solidFill>
              <a:miter lim="800000"/>
              <a:headEnd/>
              <a:tailEnd/>
            </a:ln>
          </p:spPr>
          <p:txBody>
            <a:bodyPr/>
            <a:lstStyle/>
            <a:p>
              <a:pPr algn="ctr"/>
              <a:r>
                <a:rPr lang="zh-CN" altLang="en-US" sz="2000" b="1" dirty="0">
                  <a:latin typeface="Times New Roman" charset="0"/>
                </a:rPr>
                <a:t>实体集</a:t>
              </a:r>
              <a:r>
                <a:rPr lang="en-US" altLang="zh-CN" sz="2000" b="1" dirty="0">
                  <a:latin typeface="Times New Roman" charset="0"/>
                </a:rPr>
                <a:t>n</a:t>
              </a:r>
              <a:endParaRPr lang="en-US" altLang="zh-CN" sz="2000" b="1" dirty="0"/>
            </a:p>
          </p:txBody>
        </p:sp>
        <p:sp>
          <p:nvSpPr>
            <p:cNvPr id="12" name="Oval 8"/>
            <p:cNvSpPr>
              <a:spLocks noChangeArrowheads="1"/>
            </p:cNvSpPr>
            <p:nvPr/>
          </p:nvSpPr>
          <p:spPr bwMode="auto">
            <a:xfrm>
              <a:off x="5478" y="3903"/>
              <a:ext cx="780" cy="640"/>
            </a:xfrm>
            <a:prstGeom prst="ellipse">
              <a:avLst/>
            </a:prstGeom>
            <a:noFill/>
            <a:ln w="28575">
              <a:solidFill>
                <a:srgbClr val="000000"/>
              </a:solidFill>
              <a:round/>
              <a:headEnd/>
              <a:tailEnd/>
            </a:ln>
          </p:spPr>
          <p:txBody>
            <a:bodyPr/>
            <a:lstStyle/>
            <a:p>
              <a:endParaRPr lang="zh-CN" altLang="en-US"/>
            </a:p>
          </p:txBody>
        </p:sp>
        <p:sp>
          <p:nvSpPr>
            <p:cNvPr id="14" name="Line 10"/>
            <p:cNvSpPr>
              <a:spLocks noChangeShapeType="1"/>
            </p:cNvSpPr>
            <p:nvPr/>
          </p:nvSpPr>
          <p:spPr bwMode="auto">
            <a:xfrm flipV="1">
              <a:off x="5872" y="4534"/>
              <a:ext cx="0" cy="808"/>
            </a:xfrm>
            <a:prstGeom prst="line">
              <a:avLst/>
            </a:prstGeom>
            <a:noFill/>
            <a:ln w="28575">
              <a:solidFill>
                <a:srgbClr val="000000"/>
              </a:solidFill>
              <a:round/>
              <a:headEnd/>
              <a:tailEnd/>
            </a:ln>
          </p:spPr>
          <p:txBody>
            <a:bodyPr/>
            <a:lstStyle/>
            <a:p>
              <a:endParaRPr lang="zh-CN" altLang="en-US"/>
            </a:p>
          </p:txBody>
        </p:sp>
        <p:sp>
          <p:nvSpPr>
            <p:cNvPr id="15" name="Line 11"/>
            <p:cNvSpPr>
              <a:spLocks noChangeShapeType="1"/>
            </p:cNvSpPr>
            <p:nvPr/>
          </p:nvSpPr>
          <p:spPr bwMode="auto">
            <a:xfrm flipH="1" flipV="1">
              <a:off x="4124" y="3489"/>
              <a:ext cx="1387" cy="606"/>
            </a:xfrm>
            <a:prstGeom prst="line">
              <a:avLst/>
            </a:prstGeom>
            <a:noFill/>
            <a:ln w="28575">
              <a:solidFill>
                <a:srgbClr val="000000"/>
              </a:solidFill>
              <a:round/>
              <a:headEnd/>
              <a:tailEnd/>
            </a:ln>
          </p:spPr>
          <p:txBody>
            <a:bodyPr/>
            <a:lstStyle/>
            <a:p>
              <a:endParaRPr lang="zh-CN" altLang="en-US"/>
            </a:p>
          </p:txBody>
        </p:sp>
        <p:sp>
          <p:nvSpPr>
            <p:cNvPr id="16" name="Line 12"/>
            <p:cNvSpPr>
              <a:spLocks noChangeShapeType="1"/>
            </p:cNvSpPr>
            <p:nvPr/>
          </p:nvSpPr>
          <p:spPr bwMode="auto">
            <a:xfrm flipV="1">
              <a:off x="6248" y="3509"/>
              <a:ext cx="1416" cy="609"/>
            </a:xfrm>
            <a:prstGeom prst="line">
              <a:avLst/>
            </a:prstGeom>
            <a:noFill/>
            <a:ln w="28575">
              <a:solidFill>
                <a:srgbClr val="000000"/>
              </a:solidFill>
              <a:round/>
              <a:headEnd/>
              <a:tailEnd/>
            </a:ln>
          </p:spPr>
          <p:txBody>
            <a:bodyPr/>
            <a:lstStyle/>
            <a:p>
              <a:endParaRPr lang="zh-CN" altLang="en-US"/>
            </a:p>
          </p:txBody>
        </p:sp>
        <p:sp>
          <p:nvSpPr>
            <p:cNvPr id="17" name="Text Box 13"/>
            <p:cNvSpPr txBox="1">
              <a:spLocks noChangeArrowheads="1"/>
            </p:cNvSpPr>
            <p:nvPr/>
          </p:nvSpPr>
          <p:spPr bwMode="auto">
            <a:xfrm>
              <a:off x="5351" y="2964"/>
              <a:ext cx="1272" cy="500"/>
            </a:xfrm>
            <a:prstGeom prst="rect">
              <a:avLst/>
            </a:prstGeom>
            <a:noFill/>
            <a:ln w="28575">
              <a:noFill/>
              <a:miter lim="800000"/>
              <a:headEnd/>
              <a:tailEnd/>
            </a:ln>
          </p:spPr>
          <p:txBody>
            <a:bodyPr/>
            <a:lstStyle/>
            <a:p>
              <a:pPr algn="ctr"/>
              <a:r>
                <a:rPr lang="en-US" altLang="zh-CN" sz="2200" b="1" dirty="0">
                  <a:latin typeface="Times New Roman" charset="0"/>
                </a:rPr>
                <a:t>. . .</a:t>
              </a:r>
              <a:endParaRPr lang="en-US" altLang="zh-CN" sz="2200" b="1" dirty="0"/>
            </a:p>
          </p:txBody>
        </p:sp>
        <p:sp>
          <p:nvSpPr>
            <p:cNvPr id="18" name="Text Box 14"/>
            <p:cNvSpPr txBox="1">
              <a:spLocks noChangeArrowheads="1"/>
            </p:cNvSpPr>
            <p:nvPr/>
          </p:nvSpPr>
          <p:spPr bwMode="auto">
            <a:xfrm>
              <a:off x="5511" y="3972"/>
              <a:ext cx="720" cy="540"/>
            </a:xfrm>
            <a:prstGeom prst="rect">
              <a:avLst/>
            </a:prstGeom>
            <a:noFill/>
            <a:ln w="28575">
              <a:noFill/>
              <a:miter lim="800000"/>
              <a:headEnd/>
              <a:tailEnd/>
            </a:ln>
          </p:spPr>
          <p:txBody>
            <a:bodyPr anchor="b" anchorCtr="1"/>
            <a:lstStyle/>
            <a:p>
              <a:pPr algn="just"/>
              <a:r>
                <a:rPr lang="en-US" altLang="zh-CN" sz="2000" b="1" dirty="0">
                  <a:latin typeface="宋体" pitchFamily="2" charset="-122"/>
                </a:rPr>
                <a:t>∪</a:t>
              </a:r>
              <a:endParaRPr lang="en-US" altLang="zh-CN" sz="2000" b="1" dirty="0"/>
            </a:p>
          </p:txBody>
        </p:sp>
      </p:grpSp>
      <p:pic>
        <p:nvPicPr>
          <p:cNvPr id="23" name="图片 22"/>
          <p:cNvPicPr>
            <a:picLocks noChangeAspect="1"/>
          </p:cNvPicPr>
          <p:nvPr/>
        </p:nvPicPr>
        <p:blipFill>
          <a:blip r:embed="rId2"/>
          <a:stretch>
            <a:fillRect/>
          </a:stretch>
        </p:blipFill>
        <p:spPr>
          <a:xfrm>
            <a:off x="659433" y="4644135"/>
            <a:ext cx="3324121" cy="1851409"/>
          </a:xfrm>
          <a:prstGeom prst="rect">
            <a:avLst/>
          </a:prstGeom>
        </p:spPr>
      </p:pic>
      <p:grpSp>
        <p:nvGrpSpPr>
          <p:cNvPr id="27" name="组合 26"/>
          <p:cNvGrpSpPr/>
          <p:nvPr/>
        </p:nvGrpSpPr>
        <p:grpSpPr>
          <a:xfrm>
            <a:off x="4031940" y="2688317"/>
            <a:ext cx="4905545" cy="3309927"/>
            <a:chOff x="4031940" y="2688317"/>
            <a:chExt cx="4905545" cy="3309927"/>
          </a:xfrm>
        </p:grpSpPr>
        <p:grpSp>
          <p:nvGrpSpPr>
            <p:cNvPr id="22" name="组合 21"/>
            <p:cNvGrpSpPr/>
            <p:nvPr/>
          </p:nvGrpSpPr>
          <p:grpSpPr>
            <a:xfrm>
              <a:off x="4031940" y="3202709"/>
              <a:ext cx="4905545" cy="2795535"/>
              <a:chOff x="3483605" y="3274232"/>
              <a:chExt cx="5408875" cy="3175328"/>
            </a:xfrm>
          </p:grpSpPr>
          <p:pic>
            <p:nvPicPr>
              <p:cNvPr id="19" name="图片 18"/>
              <p:cNvPicPr>
                <a:picLocks noChangeAspect="1"/>
              </p:cNvPicPr>
              <p:nvPr/>
            </p:nvPicPr>
            <p:blipFill>
              <a:blip r:embed="rId3"/>
              <a:stretch>
                <a:fillRect/>
              </a:stretch>
            </p:blipFill>
            <p:spPr>
              <a:xfrm>
                <a:off x="3483605" y="3274232"/>
                <a:ext cx="5408875" cy="3175328"/>
              </a:xfrm>
              <a:prstGeom prst="rect">
                <a:avLst/>
              </a:prstGeom>
            </p:spPr>
          </p:pic>
          <p:sp>
            <p:nvSpPr>
              <p:cNvPr id="21" name="矩形 20"/>
              <p:cNvSpPr/>
              <p:nvPr/>
            </p:nvSpPr>
            <p:spPr>
              <a:xfrm>
                <a:off x="5799835" y="5904275"/>
                <a:ext cx="675075" cy="45005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4534335" y="2688317"/>
              <a:ext cx="4033092" cy="461665"/>
            </a:xfrm>
            <a:prstGeom prst="rect">
              <a:avLst/>
            </a:prstGeom>
          </p:spPr>
          <p:txBody>
            <a:bodyPr wrap="none">
              <a:spAutoFit/>
            </a:bodyPr>
            <a:lstStyle/>
            <a:p>
              <a:r>
                <a:rPr lang="zh-CN" altLang="en-US" sz="2400" b="1" dirty="0">
                  <a:ea typeface="黑体" pitchFamily="2" charset="-122"/>
                </a:rPr>
                <a:t>举例：</a:t>
              </a:r>
              <a:r>
                <a:rPr lang="zh-CN" altLang="en-US" sz="2400" dirty="0">
                  <a:ea typeface="黑体" pitchFamily="2" charset="-122"/>
                </a:rPr>
                <a:t>（主教材：图</a:t>
              </a:r>
              <a:r>
                <a:rPr lang="en-US" altLang="zh-CN" sz="2400" dirty="0">
                  <a:ea typeface="黑体" pitchFamily="2" charset="-122"/>
                </a:rPr>
                <a:t>11-20</a:t>
              </a:r>
              <a:r>
                <a:rPr lang="zh-CN" altLang="en-US" sz="2400" dirty="0">
                  <a:ea typeface="黑体" pitchFamily="2" charset="-122"/>
                </a:rPr>
                <a:t>）</a:t>
              </a:r>
              <a:endParaRPr lang="zh-CN" altLang="en-US" sz="2400" dirty="0"/>
            </a:p>
          </p:txBody>
        </p:sp>
      </p:grpSp>
      <p:sp>
        <p:nvSpPr>
          <p:cNvPr id="25" name="矩形 24"/>
          <p:cNvSpPr/>
          <p:nvPr/>
        </p:nvSpPr>
        <p:spPr>
          <a:xfrm>
            <a:off x="-108156" y="5787042"/>
            <a:ext cx="2262158" cy="369332"/>
          </a:xfrm>
          <a:prstGeom prst="rect">
            <a:avLst/>
          </a:prstGeom>
        </p:spPr>
        <p:txBody>
          <a:bodyPr wrap="none">
            <a:spAutoFit/>
          </a:bodyPr>
          <a:lstStyle/>
          <a:p>
            <a:r>
              <a:rPr lang="zh-CN" altLang="en-US" dirty="0">
                <a:ea typeface="黑体" pitchFamily="2" charset="-122"/>
              </a:rPr>
              <a:t>（主教材：图</a:t>
            </a:r>
            <a:r>
              <a:rPr lang="en-US" altLang="zh-CN" dirty="0">
                <a:ea typeface="黑体" pitchFamily="2" charset="-122"/>
              </a:rPr>
              <a:t>2-32</a:t>
            </a:r>
            <a:r>
              <a:rPr lang="zh-CN" altLang="en-US" dirty="0">
                <a:ea typeface="黑体" pitchFamily="2" charset="-122"/>
              </a:rPr>
              <a:t>）</a:t>
            </a:r>
            <a:endParaRPr lang="zh-CN" altLang="en-US" dirty="0"/>
          </a:p>
        </p:txBody>
      </p:sp>
      <p:sp>
        <p:nvSpPr>
          <p:cNvPr id="26" name="Text Box 14"/>
          <p:cNvSpPr txBox="1">
            <a:spLocks noChangeArrowheads="1"/>
          </p:cNvSpPr>
          <p:nvPr/>
        </p:nvSpPr>
        <p:spPr bwMode="auto">
          <a:xfrm>
            <a:off x="2049359" y="3587480"/>
            <a:ext cx="381613" cy="354729"/>
          </a:xfrm>
          <a:prstGeom prst="rect">
            <a:avLst/>
          </a:prstGeom>
          <a:noFill/>
          <a:ln w="28575">
            <a:noFill/>
            <a:miter lim="800000"/>
            <a:headEnd/>
            <a:tailEnd/>
          </a:ln>
        </p:spPr>
        <p:txBody>
          <a:bodyPr anchor="b" anchorCtr="1"/>
          <a:lstStyle/>
          <a:p>
            <a:pPr algn="just"/>
            <a:r>
              <a:rPr lang="en-US" altLang="zh-CN" sz="2800" b="1" dirty="0">
                <a:latin typeface="宋体" pitchFamily="2" charset="-122"/>
              </a:rPr>
              <a:t>∪</a:t>
            </a:r>
            <a:endParaRPr lang="en-US" altLang="zh-CN" sz="2800" b="1" dirty="0"/>
          </a:p>
        </p:txBody>
      </p:sp>
      <p:sp>
        <p:nvSpPr>
          <p:cNvPr id="28" name="矩形 27"/>
          <p:cNvSpPr/>
          <p:nvPr/>
        </p:nvSpPr>
        <p:spPr>
          <a:xfrm>
            <a:off x="2096725" y="6198968"/>
            <a:ext cx="569318" cy="28796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283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11.4 逻辑设计 </a:t>
            </a:r>
          </a:p>
        </p:txBody>
      </p:sp>
      <p:sp>
        <p:nvSpPr>
          <p:cNvPr id="3" name="内容占位符 2"/>
          <p:cNvSpPr>
            <a:spLocks noGrp="1"/>
          </p:cNvSpPr>
          <p:nvPr>
            <p:ph idx="1"/>
          </p:nvPr>
        </p:nvSpPr>
        <p:spPr>
          <a:xfrm>
            <a:off x="701570" y="1133745"/>
            <a:ext cx="8145905" cy="585066"/>
          </a:xfrm>
        </p:spPr>
        <p:txBody>
          <a:bodyPr/>
          <a:lstStyle/>
          <a:p>
            <a:pPr lvl="1"/>
            <a:r>
              <a:rPr lang="en-US" altLang="zh-CN" b="1" dirty="0">
                <a:latin typeface="黑体" pitchFamily="2" charset="-122"/>
                <a:ea typeface="黑体" pitchFamily="2" charset="-122"/>
              </a:rPr>
              <a:t>EER</a:t>
            </a:r>
            <a:r>
              <a:rPr lang="zh-CN" altLang="en-US" b="1" dirty="0">
                <a:latin typeface="黑体" pitchFamily="2" charset="-122"/>
                <a:ea typeface="黑体" pitchFamily="2" charset="-122"/>
              </a:rPr>
              <a:t>图中范畴的转换：</a:t>
            </a:r>
            <a:r>
              <a:rPr lang="zh-CN" altLang="en-US" dirty="0">
                <a:latin typeface="黑体" pitchFamily="2" charset="-122"/>
                <a:ea typeface="黑体" pitchFamily="2" charset="-122"/>
              </a:rPr>
              <a:t> </a:t>
            </a:r>
          </a:p>
        </p:txBody>
      </p:sp>
      <p:sp>
        <p:nvSpPr>
          <p:cNvPr id="4" name="日期占位符 3"/>
          <p:cNvSpPr>
            <a:spLocks noGrp="1"/>
          </p:cNvSpPr>
          <p:nvPr>
            <p:ph type="dt" sz="half" idx="10"/>
          </p:nvPr>
        </p:nvSpPr>
        <p:spPr/>
        <p:txBody>
          <a:bodyPr/>
          <a:lstStyle/>
          <a:p>
            <a:pPr>
              <a:defRPr/>
            </a:pPr>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5" name="页脚占位符 4"/>
          <p:cNvSpPr>
            <a:spLocks noGrp="1"/>
          </p:cNvSpPr>
          <p:nvPr>
            <p:ph type="ftr" sz="quarter" idx="11"/>
          </p:nvPr>
        </p:nvSpPr>
        <p:spPr/>
        <p:txBody>
          <a:bodyPr/>
          <a:lstStyle/>
          <a:p>
            <a:pPr>
              <a:defRPr/>
            </a:pPr>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6" name="灯片编号占位符 5"/>
          <p:cNvSpPr>
            <a:spLocks noGrp="1"/>
          </p:cNvSpPr>
          <p:nvPr>
            <p:ph type="sldNum" sz="quarter" idx="12"/>
          </p:nvPr>
        </p:nvSpPr>
        <p:spPr/>
        <p:txBody>
          <a:bodyPr/>
          <a:lstStyle/>
          <a:p>
            <a:pPr>
              <a:defRPr/>
            </a:pPr>
            <a:fld id="{F2D644F3-1A4B-4607-9F43-407974847A2B}" type="slidenum">
              <a:rPr lang="zh-CN" altLang="en-US" smtClean="0"/>
              <a:pPr>
                <a:defRPr/>
              </a:pPr>
              <a:t>39</a:t>
            </a:fld>
            <a:endParaRPr lang="en-US" altLang="zh-CN"/>
          </a:p>
        </p:txBody>
      </p:sp>
      <p:pic>
        <p:nvPicPr>
          <p:cNvPr id="22" name="图片 21"/>
          <p:cNvPicPr>
            <a:picLocks noChangeAspect="1"/>
          </p:cNvPicPr>
          <p:nvPr/>
        </p:nvPicPr>
        <p:blipFill>
          <a:blip r:embed="rId2"/>
          <a:stretch>
            <a:fillRect/>
          </a:stretch>
        </p:blipFill>
        <p:spPr>
          <a:xfrm>
            <a:off x="701570" y="1785011"/>
            <a:ext cx="5760640" cy="3489194"/>
          </a:xfrm>
          <a:prstGeom prst="rect">
            <a:avLst/>
          </a:prstGeom>
        </p:spPr>
      </p:pic>
      <p:grpSp>
        <p:nvGrpSpPr>
          <p:cNvPr id="30" name="组合 29"/>
          <p:cNvGrpSpPr/>
          <p:nvPr/>
        </p:nvGrpSpPr>
        <p:grpSpPr>
          <a:xfrm>
            <a:off x="1436782" y="5340404"/>
            <a:ext cx="7215301" cy="1141351"/>
            <a:chOff x="1436782" y="5340404"/>
            <a:chExt cx="7215301" cy="1141351"/>
          </a:xfrm>
        </p:grpSpPr>
        <p:pic>
          <p:nvPicPr>
            <p:cNvPr id="23" name="图片 22"/>
            <p:cNvPicPr>
              <a:picLocks noChangeAspect="1"/>
            </p:cNvPicPr>
            <p:nvPr/>
          </p:nvPicPr>
          <p:blipFill>
            <a:blip r:embed="rId3"/>
            <a:stretch>
              <a:fillRect/>
            </a:stretch>
          </p:blipFill>
          <p:spPr>
            <a:xfrm>
              <a:off x="2319047" y="5361295"/>
              <a:ext cx="6333036" cy="1120460"/>
            </a:xfrm>
            <a:prstGeom prst="rect">
              <a:avLst/>
            </a:prstGeom>
          </p:spPr>
        </p:pic>
        <p:grpSp>
          <p:nvGrpSpPr>
            <p:cNvPr id="29" name="组合 28"/>
            <p:cNvGrpSpPr/>
            <p:nvPr/>
          </p:nvGrpSpPr>
          <p:grpSpPr>
            <a:xfrm>
              <a:off x="1436782" y="5340404"/>
              <a:ext cx="660110" cy="640347"/>
              <a:chOff x="1436782" y="5340404"/>
              <a:chExt cx="660110" cy="640347"/>
            </a:xfrm>
          </p:grpSpPr>
          <p:sp>
            <p:nvSpPr>
              <p:cNvPr id="25" name="Line 3"/>
              <p:cNvSpPr>
                <a:spLocks noChangeShapeType="1"/>
              </p:cNvSpPr>
              <p:nvPr/>
            </p:nvSpPr>
            <p:spPr bwMode="auto">
              <a:xfrm>
                <a:off x="1466655" y="5949280"/>
                <a:ext cx="630237" cy="0"/>
              </a:xfrm>
              <a:prstGeom prst="line">
                <a:avLst/>
              </a:prstGeom>
              <a:noFill/>
              <a:ln w="76200">
                <a:solidFill>
                  <a:srgbClr val="006600"/>
                </a:solidFill>
                <a:round/>
                <a:headEnd/>
                <a:tailEnd type="stealth" w="lg" len="lg"/>
              </a:ln>
            </p:spPr>
            <p:txBody>
              <a:bodyPr/>
              <a:lstStyle/>
              <a:p>
                <a:endParaRPr lang="zh-CN" altLang="en-US"/>
              </a:p>
            </p:txBody>
          </p:sp>
          <p:sp>
            <p:nvSpPr>
              <p:cNvPr id="26" name="Line 3"/>
              <p:cNvSpPr>
                <a:spLocks noChangeShapeType="1"/>
              </p:cNvSpPr>
              <p:nvPr/>
            </p:nvSpPr>
            <p:spPr bwMode="auto">
              <a:xfrm>
                <a:off x="1436782" y="5340404"/>
                <a:ext cx="0" cy="640347"/>
              </a:xfrm>
              <a:prstGeom prst="line">
                <a:avLst/>
              </a:prstGeom>
              <a:noFill/>
              <a:ln w="76200">
                <a:solidFill>
                  <a:srgbClr val="006600"/>
                </a:solidFill>
                <a:round/>
                <a:headEnd/>
                <a:tailEnd type="none" w="lg" len="lg"/>
              </a:ln>
            </p:spPr>
            <p:txBody>
              <a:bodyPr/>
              <a:lstStyle/>
              <a:p>
                <a:endParaRPr lang="zh-CN" altLang="en-US"/>
              </a:p>
            </p:txBody>
          </p:sp>
        </p:grpSp>
      </p:grpSp>
      <p:pic>
        <p:nvPicPr>
          <p:cNvPr id="21" name="图片 20"/>
          <p:cNvPicPr>
            <a:picLocks noChangeAspect="1"/>
          </p:cNvPicPr>
          <p:nvPr/>
        </p:nvPicPr>
        <p:blipFill>
          <a:blip r:embed="rId4"/>
          <a:stretch>
            <a:fillRect/>
          </a:stretch>
        </p:blipFill>
        <p:spPr>
          <a:xfrm>
            <a:off x="2319047" y="1826069"/>
            <a:ext cx="2410783" cy="883745"/>
          </a:xfrm>
          <a:prstGeom prst="rect">
            <a:avLst/>
          </a:prstGeom>
        </p:spPr>
      </p:pic>
      <p:sp>
        <p:nvSpPr>
          <p:cNvPr id="27" name="矩形 26"/>
          <p:cNvSpPr/>
          <p:nvPr/>
        </p:nvSpPr>
        <p:spPr>
          <a:xfrm>
            <a:off x="6561475" y="1826069"/>
            <a:ext cx="2376010" cy="3170099"/>
          </a:xfrm>
          <a:prstGeom prst="rect">
            <a:avLst/>
          </a:prstGeom>
          <a:solidFill>
            <a:srgbClr val="FFE7FF"/>
          </a:solidFill>
          <a:ln>
            <a:solidFill>
              <a:schemeClr val="accent2"/>
            </a:solidFill>
          </a:ln>
        </p:spPr>
        <p:txBody>
          <a:bodyPr wrap="square">
            <a:spAutoFit/>
          </a:bodyPr>
          <a:lstStyle/>
          <a:p>
            <a:r>
              <a:rPr lang="zh-CN" altLang="en-US" sz="2000" b="1" dirty="0">
                <a:solidFill>
                  <a:srgbClr val="006666"/>
                </a:solidFill>
              </a:rPr>
              <a:t>实体集的类型各异，范畴的键不宜直接使用实体集的键，需为实体集定义一个统一类型的键，称替身键（surrogate key），其相当于各个实体集的候补键。</a:t>
            </a:r>
            <a:endParaRPr lang="en-US" altLang="zh-CN" sz="2000" b="1" dirty="0">
              <a:solidFill>
                <a:srgbClr val="006666"/>
              </a:solidFill>
            </a:endParaRPr>
          </a:p>
          <a:p>
            <a:r>
              <a:rPr lang="zh-CN" altLang="en-US" sz="2000" b="1" dirty="0">
                <a:solidFill>
                  <a:srgbClr val="006666"/>
                </a:solidFill>
              </a:rPr>
              <a:t>如：“</a:t>
            </a:r>
            <a:r>
              <a:rPr lang="zh-CN" altLang="en-US" sz="2000" b="1" dirty="0"/>
              <a:t>车主标识</a:t>
            </a:r>
            <a:r>
              <a:rPr lang="zh-CN" altLang="en-US" sz="2000" b="1" dirty="0">
                <a:solidFill>
                  <a:srgbClr val="006666"/>
                </a:solidFill>
              </a:rPr>
              <a:t>”</a:t>
            </a:r>
          </a:p>
        </p:txBody>
      </p:sp>
      <p:sp>
        <p:nvSpPr>
          <p:cNvPr id="15" name="矩形 14"/>
          <p:cNvSpPr/>
          <p:nvPr/>
        </p:nvSpPr>
        <p:spPr>
          <a:xfrm>
            <a:off x="3220729" y="4585877"/>
            <a:ext cx="747156" cy="46330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931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68964" name="Rectangle 4"/>
          <p:cNvSpPr>
            <a:spLocks noGrp="1" noChangeArrowheads="1"/>
          </p:cNvSpPr>
          <p:nvPr>
            <p:ph type="title"/>
          </p:nvPr>
        </p:nvSpPr>
        <p:spPr/>
        <p:txBody>
          <a:bodyPr/>
          <a:lstStyle/>
          <a:p>
            <a:r>
              <a:rPr lang="en-US" altLang="zh-CN"/>
              <a:t>11.1 </a:t>
            </a:r>
            <a:r>
              <a:rPr lang="zh-CN" altLang="en-US"/>
              <a:t>概述  </a:t>
            </a:r>
            <a:endParaRPr lang="zh-CN" altLang="en-US" dirty="0"/>
          </a:p>
        </p:txBody>
      </p:sp>
      <p:sp>
        <p:nvSpPr>
          <p:cNvPr id="45"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46"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47"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4</a:t>
            </a:fld>
            <a:endParaRPr lang="en-US" altLang="zh-CN"/>
          </a:p>
        </p:txBody>
      </p:sp>
      <p:sp>
        <p:nvSpPr>
          <p:cNvPr id="91" name="Rectangle 3"/>
          <p:cNvSpPr txBox="1">
            <a:spLocks noChangeArrowheads="1"/>
          </p:cNvSpPr>
          <p:nvPr/>
        </p:nvSpPr>
        <p:spPr bwMode="auto">
          <a:xfrm>
            <a:off x="653176" y="1133744"/>
            <a:ext cx="3401639" cy="5445605"/>
          </a:xfrm>
          <a:prstGeom prst="rect">
            <a:avLst/>
          </a:prstGeom>
          <a:noFill/>
          <a:ln w="9525">
            <a:noFill/>
            <a:miter lim="800000"/>
            <a:headEnd/>
            <a:tailEnd/>
          </a:ln>
          <a:effectLst/>
        </p:spPr>
        <p:txBody>
          <a:bodyPr/>
          <a:lstStyle/>
          <a:p>
            <a:pPr marL="342900" indent="-342900">
              <a:spcBef>
                <a:spcPct val="20000"/>
              </a:spcBef>
              <a:buClr>
                <a:srgbClr val="3333FF"/>
              </a:buClr>
              <a:buSzPct val="90000"/>
              <a:buFont typeface="Wingdings" panose="05000000000000000000" pitchFamily="2" charset="2"/>
              <a:buChar char="l"/>
              <a:defRPr/>
            </a:pPr>
            <a:r>
              <a:rPr lang="en-US" altLang="zh-CN" sz="2400" kern="0" dirty="0">
                <a:latin typeface="+mn-lt"/>
                <a:ea typeface="+mn-ea"/>
              </a:rPr>
              <a:t>ANSI-SPARC</a:t>
            </a:r>
            <a:r>
              <a:rPr lang="zh-CN" altLang="en-US" sz="2400" kern="0" dirty="0">
                <a:latin typeface="+mn-lt"/>
                <a:ea typeface="+mn-ea"/>
              </a:rPr>
              <a:t>体系结构中的三种模式：</a:t>
            </a:r>
          </a:p>
          <a:p>
            <a:pPr marL="800100" lvl="1" indent="-342900">
              <a:spcBef>
                <a:spcPct val="20000"/>
              </a:spcBef>
              <a:buClr>
                <a:srgbClr val="0000FF"/>
              </a:buClr>
              <a:buSzPct val="105000"/>
              <a:buFont typeface="Arial" panose="020B0604020202020204" pitchFamily="34" charset="0"/>
              <a:buChar char="•"/>
              <a:defRPr/>
            </a:pPr>
            <a:r>
              <a:rPr lang="zh-CN" altLang="en-US" sz="2000" b="1" kern="0" dirty="0">
                <a:solidFill>
                  <a:srgbClr val="0000CC"/>
                </a:solidFill>
                <a:latin typeface="+mn-lt"/>
                <a:ea typeface="+mn-ea"/>
              </a:rPr>
              <a:t>外层是多个外模式</a:t>
            </a:r>
            <a:r>
              <a:rPr lang="zh-CN" altLang="en-US" sz="2000" kern="0" dirty="0">
                <a:latin typeface="+mn-lt"/>
                <a:ea typeface="+mn-ea"/>
              </a:rPr>
              <a:t>，每个外模式描述数据库中与特定用户相关的部分，即数据库的</a:t>
            </a:r>
            <a:r>
              <a:rPr lang="zh-CN" altLang="en-US" sz="2000" b="1" kern="0" dirty="0">
                <a:latin typeface="+mn-lt"/>
                <a:ea typeface="+mn-ea"/>
              </a:rPr>
              <a:t>用户视图</a:t>
            </a:r>
          </a:p>
          <a:p>
            <a:pPr marL="800100" lvl="1" indent="-342900">
              <a:spcBef>
                <a:spcPct val="20000"/>
              </a:spcBef>
              <a:buClr>
                <a:srgbClr val="0000FF"/>
              </a:buClr>
              <a:buSzPct val="105000"/>
              <a:buFont typeface="Arial" panose="020B0604020202020204" pitchFamily="34" charset="0"/>
              <a:buChar char="•"/>
              <a:defRPr/>
            </a:pPr>
            <a:r>
              <a:rPr lang="zh-CN" altLang="en-US" sz="2000" b="1" kern="0" dirty="0">
                <a:solidFill>
                  <a:srgbClr val="0000CC"/>
                </a:solidFill>
                <a:latin typeface="+mn-lt"/>
                <a:ea typeface="+mn-ea"/>
              </a:rPr>
              <a:t>概念层是一个概念模式</a:t>
            </a:r>
            <a:r>
              <a:rPr lang="zh-CN" altLang="en-US" sz="2000" kern="0" dirty="0">
                <a:latin typeface="+mn-lt"/>
                <a:ea typeface="+mn-ea"/>
              </a:rPr>
              <a:t>，描述数据库中包含什么数据以及数据之间的关系 ，即数据库的</a:t>
            </a:r>
            <a:r>
              <a:rPr lang="zh-CN" altLang="en-US" sz="2000" b="1" kern="0" dirty="0">
                <a:latin typeface="+mn-lt"/>
                <a:ea typeface="+mn-ea"/>
              </a:rPr>
              <a:t>公共视图</a:t>
            </a:r>
            <a:endParaRPr lang="en-US" altLang="zh-CN" sz="2000" b="1" kern="0" dirty="0">
              <a:latin typeface="+mn-lt"/>
              <a:ea typeface="+mn-ea"/>
            </a:endParaRPr>
          </a:p>
          <a:p>
            <a:pPr marL="800100" lvl="1" indent="-342900">
              <a:spcBef>
                <a:spcPct val="20000"/>
              </a:spcBef>
              <a:buClr>
                <a:srgbClr val="0000FF"/>
              </a:buClr>
              <a:buSzPct val="105000"/>
              <a:buFont typeface="Arial" panose="020B0604020202020204" pitchFamily="34" charset="0"/>
              <a:buChar char="•"/>
              <a:defRPr/>
            </a:pPr>
            <a:r>
              <a:rPr lang="zh-CN" altLang="en-US" sz="2000" b="1" kern="0" dirty="0">
                <a:solidFill>
                  <a:srgbClr val="0000CC"/>
                </a:solidFill>
                <a:latin typeface="+mn-lt"/>
                <a:ea typeface="+mn-ea"/>
              </a:rPr>
              <a:t>内层是一个内模式，</a:t>
            </a:r>
            <a:r>
              <a:rPr lang="zh-CN" altLang="en-US" sz="2000" kern="0" dirty="0">
                <a:latin typeface="+mn-lt"/>
                <a:ea typeface="+mn-ea"/>
              </a:rPr>
              <a:t>描述数据库中数据是如何存储的，即数据库的</a:t>
            </a:r>
            <a:r>
              <a:rPr lang="zh-CN" altLang="en-US" sz="2000" b="1" kern="0" dirty="0">
                <a:latin typeface="+mn-lt"/>
                <a:ea typeface="+mn-ea"/>
              </a:rPr>
              <a:t>物理表示</a:t>
            </a:r>
          </a:p>
        </p:txBody>
      </p:sp>
      <p:grpSp>
        <p:nvGrpSpPr>
          <p:cNvPr id="16392" name="Group 4"/>
          <p:cNvGrpSpPr>
            <a:grpSpLocks noChangeAspect="1"/>
          </p:cNvGrpSpPr>
          <p:nvPr/>
        </p:nvGrpSpPr>
        <p:grpSpPr bwMode="auto">
          <a:xfrm>
            <a:off x="4025900" y="2119197"/>
            <a:ext cx="4918075" cy="3875088"/>
            <a:chOff x="2039" y="4840"/>
            <a:chExt cx="7824" cy="6162"/>
          </a:xfrm>
        </p:grpSpPr>
        <p:sp>
          <p:nvSpPr>
            <p:cNvPr id="16395" name="AutoShape 5"/>
            <p:cNvSpPr>
              <a:spLocks noChangeAspect="1" noChangeArrowheads="1"/>
            </p:cNvSpPr>
            <p:nvPr/>
          </p:nvSpPr>
          <p:spPr bwMode="auto">
            <a:xfrm>
              <a:off x="2039" y="4840"/>
              <a:ext cx="7824" cy="6162"/>
            </a:xfrm>
            <a:prstGeom prst="rect">
              <a:avLst/>
            </a:prstGeom>
            <a:solidFill>
              <a:srgbClr val="FFFF00"/>
            </a:solidFill>
            <a:ln w="9525">
              <a:noFill/>
              <a:miter lim="800000"/>
              <a:headEnd/>
              <a:tailEnd/>
            </a:ln>
          </p:spPr>
          <p:txBody>
            <a:bodyPr/>
            <a:lstStyle/>
            <a:p>
              <a:endParaRPr lang="zh-CN" altLang="en-US" b="1"/>
            </a:p>
          </p:txBody>
        </p:sp>
        <p:grpSp>
          <p:nvGrpSpPr>
            <p:cNvPr id="16396" name="Group 6"/>
            <p:cNvGrpSpPr>
              <a:grpSpLocks/>
            </p:cNvGrpSpPr>
            <p:nvPr/>
          </p:nvGrpSpPr>
          <p:grpSpPr bwMode="auto">
            <a:xfrm>
              <a:off x="2355" y="5026"/>
              <a:ext cx="7152" cy="5694"/>
              <a:chOff x="2355" y="5026"/>
              <a:chExt cx="7152" cy="5694"/>
            </a:xfrm>
          </p:grpSpPr>
          <p:sp>
            <p:nvSpPr>
              <p:cNvPr id="16397" name="Rectangle 7"/>
              <p:cNvSpPr>
                <a:spLocks noChangeArrowheads="1"/>
              </p:cNvSpPr>
              <p:nvPr/>
            </p:nvSpPr>
            <p:spPr bwMode="auto">
              <a:xfrm>
                <a:off x="3931" y="5926"/>
                <a:ext cx="1484" cy="735"/>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用户视图</a:t>
                </a:r>
                <a:r>
                  <a:rPr lang="en-US" altLang="zh-CN" sz="1000" b="1">
                    <a:latin typeface="Times New Roman" pitchFamily="18" charset="0"/>
                  </a:rPr>
                  <a:t>1</a:t>
                </a:r>
              </a:p>
              <a:p>
                <a:pPr algn="ctr"/>
                <a:r>
                  <a:rPr lang="zh-CN" altLang="en-US" sz="1000" b="1">
                    <a:latin typeface="Times New Roman" pitchFamily="18" charset="0"/>
                  </a:rPr>
                  <a:t>（外模式</a:t>
                </a:r>
                <a:r>
                  <a:rPr lang="en-US" altLang="zh-CN" sz="1000" b="1">
                    <a:latin typeface="Times New Roman" pitchFamily="18" charset="0"/>
                  </a:rPr>
                  <a:t>1</a:t>
                </a:r>
                <a:r>
                  <a:rPr lang="zh-CN" altLang="en-US" sz="1000" b="1">
                    <a:latin typeface="Times New Roman" pitchFamily="18" charset="0"/>
                  </a:rPr>
                  <a:t>）</a:t>
                </a:r>
                <a:endParaRPr lang="zh-CN" altLang="en-US" b="1"/>
              </a:p>
            </p:txBody>
          </p:sp>
          <p:sp>
            <p:nvSpPr>
              <p:cNvPr id="16398" name="Rectangle 8"/>
              <p:cNvSpPr>
                <a:spLocks noChangeArrowheads="1"/>
              </p:cNvSpPr>
              <p:nvPr/>
            </p:nvSpPr>
            <p:spPr bwMode="auto">
              <a:xfrm>
                <a:off x="5615" y="5926"/>
                <a:ext cx="1484" cy="735"/>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用户视图</a:t>
                </a:r>
                <a:r>
                  <a:rPr lang="en-US" altLang="zh-CN" sz="1000" b="1">
                    <a:latin typeface="Times New Roman" pitchFamily="18" charset="0"/>
                  </a:rPr>
                  <a:t>2</a:t>
                </a:r>
              </a:p>
              <a:p>
                <a:pPr algn="ctr"/>
                <a:r>
                  <a:rPr lang="zh-CN" altLang="en-US" sz="1000" b="1">
                    <a:latin typeface="Times New Roman" pitchFamily="18" charset="0"/>
                  </a:rPr>
                  <a:t>（外模式</a:t>
                </a:r>
                <a:r>
                  <a:rPr lang="en-US" altLang="zh-CN" sz="1000" b="1">
                    <a:latin typeface="Times New Roman" pitchFamily="18" charset="0"/>
                  </a:rPr>
                  <a:t>2</a:t>
                </a:r>
                <a:r>
                  <a:rPr lang="zh-CN" altLang="en-US" sz="1000" b="1">
                    <a:latin typeface="Times New Roman" pitchFamily="18" charset="0"/>
                  </a:rPr>
                  <a:t>）</a:t>
                </a:r>
                <a:endParaRPr lang="zh-CN" altLang="en-US" b="1"/>
              </a:p>
            </p:txBody>
          </p:sp>
          <p:sp>
            <p:nvSpPr>
              <p:cNvPr id="16399" name="Rectangle 9"/>
              <p:cNvSpPr>
                <a:spLocks noChangeArrowheads="1"/>
              </p:cNvSpPr>
              <p:nvPr/>
            </p:nvSpPr>
            <p:spPr bwMode="auto">
              <a:xfrm>
                <a:off x="7453" y="5926"/>
                <a:ext cx="1484" cy="735"/>
              </a:xfrm>
              <a:prstGeom prst="rect">
                <a:avLst/>
              </a:prstGeom>
              <a:solidFill>
                <a:srgbClr val="FFFFFF"/>
              </a:solidFill>
              <a:ln w="9525">
                <a:solidFill>
                  <a:srgbClr val="000000"/>
                </a:solidFill>
                <a:miter lim="800000"/>
                <a:headEnd/>
                <a:tailEnd/>
              </a:ln>
            </p:spPr>
            <p:txBody>
              <a:bodyPr/>
              <a:lstStyle/>
              <a:p>
                <a:pPr algn="ctr"/>
                <a:r>
                  <a:rPr lang="zh-CN" altLang="en-US" sz="1000" b="1" dirty="0">
                    <a:latin typeface="Times New Roman" pitchFamily="18" charset="0"/>
                  </a:rPr>
                  <a:t>用户视图</a:t>
                </a:r>
                <a:r>
                  <a:rPr lang="en-US" altLang="zh-CN" sz="1000" b="1" dirty="0">
                    <a:latin typeface="Times New Roman" pitchFamily="18" charset="0"/>
                  </a:rPr>
                  <a:t>n</a:t>
                </a:r>
              </a:p>
              <a:p>
                <a:pPr algn="ctr"/>
                <a:r>
                  <a:rPr lang="zh-CN" altLang="en-US" sz="1000" b="1" dirty="0">
                    <a:latin typeface="Times New Roman" pitchFamily="18" charset="0"/>
                  </a:rPr>
                  <a:t>（外模式</a:t>
                </a:r>
                <a:r>
                  <a:rPr lang="en-US" altLang="zh-CN" sz="1000" b="1" dirty="0">
                    <a:latin typeface="Times New Roman" pitchFamily="18" charset="0"/>
                  </a:rPr>
                  <a:t>n</a:t>
                </a:r>
                <a:r>
                  <a:rPr lang="zh-CN" altLang="en-US" sz="1000" b="1" dirty="0">
                    <a:latin typeface="Times New Roman" pitchFamily="18" charset="0"/>
                  </a:rPr>
                  <a:t>）</a:t>
                </a:r>
                <a:endParaRPr lang="zh-CN" altLang="en-US" b="1" dirty="0"/>
              </a:p>
            </p:txBody>
          </p:sp>
          <p:sp>
            <p:nvSpPr>
              <p:cNvPr id="16400" name="Text Box 10"/>
              <p:cNvSpPr txBox="1">
                <a:spLocks noChangeArrowheads="1"/>
              </p:cNvSpPr>
              <p:nvPr/>
            </p:nvSpPr>
            <p:spPr bwMode="auto">
              <a:xfrm>
                <a:off x="7027" y="6010"/>
                <a:ext cx="543" cy="555"/>
              </a:xfrm>
              <a:prstGeom prst="rect">
                <a:avLst/>
              </a:prstGeom>
              <a:noFill/>
              <a:ln w="9525">
                <a:noFill/>
                <a:miter lim="800000"/>
                <a:headEnd/>
                <a:tailEnd/>
              </a:ln>
            </p:spPr>
            <p:txBody>
              <a:bodyPr/>
              <a:lstStyle/>
              <a:p>
                <a:pPr algn="just"/>
                <a:r>
                  <a:rPr lang="en-US" altLang="zh-CN" sz="1000" b="1">
                    <a:latin typeface="Times New Roman" pitchFamily="18" charset="0"/>
                  </a:rPr>
                  <a:t>…</a:t>
                </a:r>
                <a:endParaRPr lang="en-US" altLang="zh-CN" b="1"/>
              </a:p>
            </p:txBody>
          </p:sp>
          <p:sp>
            <p:nvSpPr>
              <p:cNvPr id="16401" name="Rectangle 11"/>
              <p:cNvSpPr>
                <a:spLocks noChangeArrowheads="1"/>
              </p:cNvSpPr>
              <p:nvPr/>
            </p:nvSpPr>
            <p:spPr bwMode="auto">
              <a:xfrm>
                <a:off x="5450" y="7366"/>
                <a:ext cx="1814" cy="737"/>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数据库公共视图</a:t>
                </a:r>
              </a:p>
              <a:p>
                <a:pPr algn="ctr"/>
                <a:r>
                  <a:rPr lang="zh-CN" altLang="en-US" sz="1000" b="1">
                    <a:latin typeface="Times New Roman" pitchFamily="18" charset="0"/>
                  </a:rPr>
                  <a:t>（概念模式）</a:t>
                </a:r>
                <a:endParaRPr lang="zh-CN" altLang="en-US" b="1"/>
              </a:p>
            </p:txBody>
          </p:sp>
          <p:sp>
            <p:nvSpPr>
              <p:cNvPr id="16402" name="Rectangle 12"/>
              <p:cNvSpPr>
                <a:spLocks noChangeArrowheads="1"/>
              </p:cNvSpPr>
              <p:nvPr/>
            </p:nvSpPr>
            <p:spPr bwMode="auto">
              <a:xfrm>
                <a:off x="5443" y="8819"/>
                <a:ext cx="1828" cy="737"/>
              </a:xfrm>
              <a:prstGeom prst="rect">
                <a:avLst/>
              </a:prstGeom>
              <a:solidFill>
                <a:srgbClr val="FFFFFF"/>
              </a:solidFill>
              <a:ln w="9525">
                <a:solidFill>
                  <a:srgbClr val="000000"/>
                </a:solidFill>
                <a:miter lim="800000"/>
                <a:headEnd/>
                <a:tailEnd/>
              </a:ln>
            </p:spPr>
            <p:txBody>
              <a:bodyPr/>
              <a:lstStyle/>
              <a:p>
                <a:pPr algn="ctr"/>
                <a:r>
                  <a:rPr lang="zh-CN" altLang="en-US" sz="1000" b="1">
                    <a:latin typeface="Times New Roman" pitchFamily="18" charset="0"/>
                  </a:rPr>
                  <a:t>数据库物理表示</a:t>
                </a:r>
              </a:p>
              <a:p>
                <a:pPr algn="ctr"/>
                <a:r>
                  <a:rPr lang="zh-CN" altLang="en-US" sz="1000" b="1">
                    <a:latin typeface="Times New Roman" pitchFamily="18" charset="0"/>
                  </a:rPr>
                  <a:t>（内模式）</a:t>
                </a:r>
                <a:endParaRPr lang="zh-CN" altLang="en-US" b="1"/>
              </a:p>
            </p:txBody>
          </p:sp>
          <p:sp>
            <p:nvSpPr>
              <p:cNvPr id="16403" name="AutoShape 13"/>
              <p:cNvSpPr>
                <a:spLocks noChangeArrowheads="1"/>
              </p:cNvSpPr>
              <p:nvPr/>
            </p:nvSpPr>
            <p:spPr bwMode="auto">
              <a:xfrm>
                <a:off x="5779" y="10120"/>
                <a:ext cx="1156" cy="600"/>
              </a:xfrm>
              <a:prstGeom prst="can">
                <a:avLst>
                  <a:gd name="adj" fmla="val 25000"/>
                </a:avLst>
              </a:prstGeom>
              <a:solidFill>
                <a:srgbClr val="FFFFFF"/>
              </a:solidFill>
              <a:ln w="9525">
                <a:solidFill>
                  <a:srgbClr val="000000"/>
                </a:solidFill>
                <a:round/>
                <a:headEnd/>
                <a:tailEnd/>
              </a:ln>
            </p:spPr>
            <p:txBody>
              <a:bodyPr/>
              <a:lstStyle/>
              <a:p>
                <a:pPr algn="ctr"/>
                <a:r>
                  <a:rPr lang="zh-CN" altLang="en-US" sz="1000" b="1">
                    <a:latin typeface="Times New Roman" pitchFamily="18" charset="0"/>
                  </a:rPr>
                  <a:t>数据库</a:t>
                </a:r>
                <a:endParaRPr lang="zh-CN" altLang="en-US" b="1"/>
              </a:p>
            </p:txBody>
          </p:sp>
          <p:sp>
            <p:nvSpPr>
              <p:cNvPr id="16404" name="Oval 14"/>
              <p:cNvSpPr>
                <a:spLocks noChangeArrowheads="1"/>
              </p:cNvSpPr>
              <p:nvPr/>
            </p:nvSpPr>
            <p:spPr bwMode="auto">
              <a:xfrm>
                <a:off x="5843" y="5026"/>
                <a:ext cx="1112" cy="555"/>
              </a:xfrm>
              <a:prstGeom prst="ellipse">
                <a:avLst/>
              </a:prstGeom>
              <a:solidFill>
                <a:srgbClr val="FFFFFF"/>
              </a:solidFill>
              <a:ln w="9525">
                <a:solidFill>
                  <a:srgbClr val="000000"/>
                </a:solidFill>
                <a:round/>
                <a:headEnd/>
                <a:tailEnd/>
              </a:ln>
            </p:spPr>
            <p:txBody>
              <a:bodyPr/>
              <a:lstStyle/>
              <a:p>
                <a:pPr algn="ctr"/>
                <a:r>
                  <a:rPr lang="zh-CN" altLang="en-US" sz="1000" b="1">
                    <a:latin typeface="Times New Roman" pitchFamily="18" charset="0"/>
                  </a:rPr>
                  <a:t>用户</a:t>
                </a:r>
                <a:endParaRPr lang="zh-CN" altLang="en-US" b="1"/>
              </a:p>
            </p:txBody>
          </p:sp>
          <p:sp>
            <p:nvSpPr>
              <p:cNvPr id="16405" name="Line 15"/>
              <p:cNvSpPr>
                <a:spLocks noChangeShapeType="1"/>
              </p:cNvSpPr>
              <p:nvPr/>
            </p:nvSpPr>
            <p:spPr bwMode="auto">
              <a:xfrm>
                <a:off x="6387" y="5566"/>
                <a:ext cx="1" cy="360"/>
              </a:xfrm>
              <a:prstGeom prst="line">
                <a:avLst/>
              </a:prstGeom>
              <a:noFill/>
              <a:ln w="9525">
                <a:solidFill>
                  <a:srgbClr val="000000"/>
                </a:solidFill>
                <a:round/>
                <a:headEnd/>
                <a:tailEnd/>
              </a:ln>
            </p:spPr>
            <p:txBody>
              <a:bodyPr/>
              <a:lstStyle/>
              <a:p>
                <a:endParaRPr lang="zh-CN" altLang="en-US" b="1"/>
              </a:p>
            </p:txBody>
          </p:sp>
          <p:sp>
            <p:nvSpPr>
              <p:cNvPr id="16406" name="Line 16"/>
              <p:cNvSpPr>
                <a:spLocks noChangeShapeType="1"/>
              </p:cNvSpPr>
              <p:nvPr/>
            </p:nvSpPr>
            <p:spPr bwMode="auto">
              <a:xfrm flipH="1">
                <a:off x="4677" y="5461"/>
                <a:ext cx="1258" cy="465"/>
              </a:xfrm>
              <a:prstGeom prst="line">
                <a:avLst/>
              </a:prstGeom>
              <a:noFill/>
              <a:ln w="9525">
                <a:solidFill>
                  <a:srgbClr val="000000"/>
                </a:solidFill>
                <a:round/>
                <a:headEnd/>
                <a:tailEnd/>
              </a:ln>
            </p:spPr>
            <p:txBody>
              <a:bodyPr/>
              <a:lstStyle/>
              <a:p>
                <a:endParaRPr lang="zh-CN" altLang="en-US" b="1"/>
              </a:p>
            </p:txBody>
          </p:sp>
          <p:sp>
            <p:nvSpPr>
              <p:cNvPr id="16407" name="Line 17"/>
              <p:cNvSpPr>
                <a:spLocks noChangeShapeType="1"/>
              </p:cNvSpPr>
              <p:nvPr/>
            </p:nvSpPr>
            <p:spPr bwMode="auto">
              <a:xfrm>
                <a:off x="6809" y="5491"/>
                <a:ext cx="1378" cy="435"/>
              </a:xfrm>
              <a:prstGeom prst="line">
                <a:avLst/>
              </a:prstGeom>
              <a:noFill/>
              <a:ln w="9525">
                <a:solidFill>
                  <a:srgbClr val="000000"/>
                </a:solidFill>
                <a:round/>
                <a:headEnd/>
                <a:tailEnd/>
              </a:ln>
            </p:spPr>
            <p:txBody>
              <a:bodyPr/>
              <a:lstStyle/>
              <a:p>
                <a:endParaRPr lang="zh-CN" altLang="en-US" b="1"/>
              </a:p>
            </p:txBody>
          </p:sp>
          <p:sp>
            <p:nvSpPr>
              <p:cNvPr id="16408" name="Line 18"/>
              <p:cNvSpPr>
                <a:spLocks noChangeShapeType="1"/>
              </p:cNvSpPr>
              <p:nvPr/>
            </p:nvSpPr>
            <p:spPr bwMode="auto">
              <a:xfrm>
                <a:off x="4677" y="6646"/>
                <a:ext cx="766" cy="720"/>
              </a:xfrm>
              <a:prstGeom prst="line">
                <a:avLst/>
              </a:prstGeom>
              <a:noFill/>
              <a:ln w="9525">
                <a:solidFill>
                  <a:srgbClr val="000000"/>
                </a:solidFill>
                <a:round/>
                <a:headEnd/>
                <a:tailEnd/>
              </a:ln>
            </p:spPr>
            <p:txBody>
              <a:bodyPr/>
              <a:lstStyle/>
              <a:p>
                <a:endParaRPr lang="zh-CN" altLang="en-US" b="1"/>
              </a:p>
            </p:txBody>
          </p:sp>
          <p:sp>
            <p:nvSpPr>
              <p:cNvPr id="16409" name="Line 19"/>
              <p:cNvSpPr>
                <a:spLocks noChangeShapeType="1"/>
              </p:cNvSpPr>
              <p:nvPr/>
            </p:nvSpPr>
            <p:spPr bwMode="auto">
              <a:xfrm flipH="1">
                <a:off x="7257" y="6661"/>
                <a:ext cx="900" cy="705"/>
              </a:xfrm>
              <a:prstGeom prst="line">
                <a:avLst/>
              </a:prstGeom>
              <a:noFill/>
              <a:ln w="9525">
                <a:solidFill>
                  <a:srgbClr val="000000"/>
                </a:solidFill>
                <a:round/>
                <a:headEnd/>
                <a:tailEnd/>
              </a:ln>
            </p:spPr>
            <p:txBody>
              <a:bodyPr/>
              <a:lstStyle/>
              <a:p>
                <a:endParaRPr lang="zh-CN" altLang="en-US" b="1"/>
              </a:p>
            </p:txBody>
          </p:sp>
          <p:sp>
            <p:nvSpPr>
              <p:cNvPr id="16410" name="Line 20"/>
              <p:cNvSpPr>
                <a:spLocks noChangeShapeType="1"/>
              </p:cNvSpPr>
              <p:nvPr/>
            </p:nvSpPr>
            <p:spPr bwMode="auto">
              <a:xfrm>
                <a:off x="6374" y="6661"/>
                <a:ext cx="1" cy="705"/>
              </a:xfrm>
              <a:prstGeom prst="line">
                <a:avLst/>
              </a:prstGeom>
              <a:noFill/>
              <a:ln w="9525">
                <a:solidFill>
                  <a:srgbClr val="000000"/>
                </a:solidFill>
                <a:round/>
                <a:headEnd/>
                <a:tailEnd/>
              </a:ln>
            </p:spPr>
            <p:txBody>
              <a:bodyPr/>
              <a:lstStyle/>
              <a:p>
                <a:endParaRPr lang="zh-CN" altLang="en-US" b="1"/>
              </a:p>
            </p:txBody>
          </p:sp>
          <p:sp>
            <p:nvSpPr>
              <p:cNvPr id="16411" name="Line 21"/>
              <p:cNvSpPr>
                <a:spLocks noChangeShapeType="1"/>
              </p:cNvSpPr>
              <p:nvPr/>
            </p:nvSpPr>
            <p:spPr bwMode="auto">
              <a:xfrm>
                <a:off x="6357" y="8101"/>
                <a:ext cx="1" cy="705"/>
              </a:xfrm>
              <a:prstGeom prst="line">
                <a:avLst/>
              </a:prstGeom>
              <a:noFill/>
              <a:ln w="9525">
                <a:solidFill>
                  <a:srgbClr val="000000"/>
                </a:solidFill>
                <a:round/>
                <a:headEnd/>
                <a:tailEnd/>
              </a:ln>
            </p:spPr>
            <p:txBody>
              <a:bodyPr/>
              <a:lstStyle/>
              <a:p>
                <a:endParaRPr lang="zh-CN" altLang="en-US" b="1"/>
              </a:p>
            </p:txBody>
          </p:sp>
          <p:sp>
            <p:nvSpPr>
              <p:cNvPr id="16412" name="Line 22"/>
              <p:cNvSpPr>
                <a:spLocks noChangeShapeType="1"/>
              </p:cNvSpPr>
              <p:nvPr/>
            </p:nvSpPr>
            <p:spPr bwMode="auto">
              <a:xfrm>
                <a:off x="6357" y="9556"/>
                <a:ext cx="1" cy="630"/>
              </a:xfrm>
              <a:prstGeom prst="line">
                <a:avLst/>
              </a:prstGeom>
              <a:noFill/>
              <a:ln w="9525">
                <a:solidFill>
                  <a:srgbClr val="000000"/>
                </a:solidFill>
                <a:round/>
                <a:headEnd/>
                <a:tailEnd/>
              </a:ln>
            </p:spPr>
            <p:txBody>
              <a:bodyPr/>
              <a:lstStyle/>
              <a:p>
                <a:endParaRPr lang="zh-CN" altLang="en-US" b="1"/>
              </a:p>
            </p:txBody>
          </p:sp>
          <p:sp>
            <p:nvSpPr>
              <p:cNvPr id="16413" name="Line 23"/>
              <p:cNvSpPr>
                <a:spLocks noChangeShapeType="1"/>
              </p:cNvSpPr>
              <p:nvPr/>
            </p:nvSpPr>
            <p:spPr bwMode="auto">
              <a:xfrm flipV="1">
                <a:off x="4601" y="7051"/>
                <a:ext cx="3600" cy="1"/>
              </a:xfrm>
              <a:prstGeom prst="line">
                <a:avLst/>
              </a:prstGeom>
              <a:noFill/>
              <a:ln w="28575">
                <a:solidFill>
                  <a:srgbClr val="000000"/>
                </a:solidFill>
                <a:round/>
                <a:headEnd/>
                <a:tailEnd/>
              </a:ln>
            </p:spPr>
            <p:txBody>
              <a:bodyPr/>
              <a:lstStyle/>
              <a:p>
                <a:endParaRPr lang="zh-CN" altLang="en-US" b="1"/>
              </a:p>
            </p:txBody>
          </p:sp>
          <p:sp>
            <p:nvSpPr>
              <p:cNvPr id="16414" name="Line 24"/>
              <p:cNvSpPr>
                <a:spLocks noChangeShapeType="1"/>
              </p:cNvSpPr>
              <p:nvPr/>
            </p:nvSpPr>
            <p:spPr bwMode="auto">
              <a:xfrm>
                <a:off x="4591" y="8461"/>
                <a:ext cx="3600" cy="1"/>
              </a:xfrm>
              <a:prstGeom prst="line">
                <a:avLst/>
              </a:prstGeom>
              <a:noFill/>
              <a:ln w="28575">
                <a:solidFill>
                  <a:srgbClr val="000000"/>
                </a:solidFill>
                <a:round/>
                <a:headEnd/>
                <a:tailEnd/>
              </a:ln>
            </p:spPr>
            <p:txBody>
              <a:bodyPr/>
              <a:lstStyle/>
              <a:p>
                <a:endParaRPr lang="zh-CN" altLang="en-US" b="1"/>
              </a:p>
            </p:txBody>
          </p:sp>
          <p:sp>
            <p:nvSpPr>
              <p:cNvPr id="16415" name="Text Box 25"/>
              <p:cNvSpPr txBox="1">
                <a:spLocks noChangeArrowheads="1"/>
              </p:cNvSpPr>
              <p:nvPr/>
            </p:nvSpPr>
            <p:spPr bwMode="auto">
              <a:xfrm>
                <a:off x="3128" y="6882"/>
                <a:ext cx="1528" cy="657"/>
              </a:xfrm>
              <a:prstGeom prst="rect">
                <a:avLst/>
              </a:prstGeom>
              <a:noFill/>
              <a:ln w="9525">
                <a:noFill/>
                <a:miter lim="800000"/>
                <a:headEnd/>
                <a:tailEnd/>
              </a:ln>
            </p:spPr>
            <p:txBody>
              <a:bodyPr/>
              <a:lstStyle/>
              <a:p>
                <a:pPr algn="just"/>
                <a:r>
                  <a:rPr lang="zh-CN" altLang="en-US" sz="1000" b="1">
                    <a:latin typeface="Times New Roman" pitchFamily="18" charset="0"/>
                  </a:rPr>
                  <a:t>外模式</a:t>
                </a:r>
                <a:r>
                  <a:rPr lang="en-US" altLang="zh-CN" sz="1000" b="1">
                    <a:latin typeface="Times New Roman" pitchFamily="18" charset="0"/>
                  </a:rPr>
                  <a:t>/</a:t>
                </a:r>
                <a:r>
                  <a:rPr lang="zh-CN" altLang="en-US" sz="1000" b="1">
                    <a:latin typeface="Times New Roman" pitchFamily="18" charset="0"/>
                  </a:rPr>
                  <a:t>概念</a:t>
                </a:r>
                <a:br>
                  <a:rPr lang="en-US" altLang="zh-CN" sz="1000" b="1">
                    <a:latin typeface="Times New Roman" pitchFamily="18" charset="0"/>
                  </a:rPr>
                </a:br>
                <a:r>
                  <a:rPr lang="zh-CN" altLang="en-US" sz="1000" b="1">
                    <a:latin typeface="Times New Roman" pitchFamily="18" charset="0"/>
                  </a:rPr>
                  <a:t>模式映射</a:t>
                </a:r>
                <a:endParaRPr lang="zh-CN" altLang="en-US" b="1"/>
              </a:p>
            </p:txBody>
          </p:sp>
          <p:sp>
            <p:nvSpPr>
              <p:cNvPr id="16416" name="Text Box 26"/>
              <p:cNvSpPr txBox="1">
                <a:spLocks noChangeArrowheads="1"/>
              </p:cNvSpPr>
              <p:nvPr/>
            </p:nvSpPr>
            <p:spPr bwMode="auto">
              <a:xfrm>
                <a:off x="3128" y="8216"/>
                <a:ext cx="1540" cy="711"/>
              </a:xfrm>
              <a:prstGeom prst="rect">
                <a:avLst/>
              </a:prstGeom>
              <a:noFill/>
              <a:ln w="9525">
                <a:noFill/>
                <a:miter lim="800000"/>
                <a:headEnd/>
                <a:tailEnd/>
              </a:ln>
            </p:spPr>
            <p:txBody>
              <a:bodyPr/>
              <a:lstStyle/>
              <a:p>
                <a:pPr algn="just"/>
                <a:r>
                  <a:rPr lang="zh-CN" altLang="en-US" sz="1000" b="1">
                    <a:latin typeface="Times New Roman" pitchFamily="18" charset="0"/>
                  </a:rPr>
                  <a:t>概念模式</a:t>
                </a:r>
                <a:r>
                  <a:rPr lang="en-US" altLang="zh-CN" sz="1000" b="1">
                    <a:latin typeface="Times New Roman" pitchFamily="18" charset="0"/>
                  </a:rPr>
                  <a:t>/</a:t>
                </a:r>
                <a:r>
                  <a:rPr lang="zh-CN" altLang="en-US" sz="1000" b="1">
                    <a:latin typeface="Times New Roman" pitchFamily="18" charset="0"/>
                  </a:rPr>
                  <a:t>内</a:t>
                </a:r>
                <a:br>
                  <a:rPr lang="en-US" altLang="zh-CN" sz="1000" b="1">
                    <a:latin typeface="Times New Roman" pitchFamily="18" charset="0"/>
                  </a:rPr>
                </a:br>
                <a:r>
                  <a:rPr lang="zh-CN" altLang="en-US" sz="1000" b="1">
                    <a:latin typeface="Times New Roman" pitchFamily="18" charset="0"/>
                  </a:rPr>
                  <a:t>模式映射</a:t>
                </a:r>
                <a:endParaRPr lang="zh-CN" altLang="en-US" b="1"/>
              </a:p>
            </p:txBody>
          </p:sp>
          <p:sp>
            <p:nvSpPr>
              <p:cNvPr id="16417" name="Text Box 27"/>
              <p:cNvSpPr txBox="1">
                <a:spLocks noChangeArrowheads="1"/>
              </p:cNvSpPr>
              <p:nvPr/>
            </p:nvSpPr>
            <p:spPr bwMode="auto">
              <a:xfrm>
                <a:off x="8153" y="8125"/>
                <a:ext cx="1354" cy="750"/>
              </a:xfrm>
              <a:prstGeom prst="rect">
                <a:avLst/>
              </a:prstGeom>
              <a:noFill/>
              <a:ln w="9525">
                <a:noFill/>
                <a:miter lim="800000"/>
                <a:headEnd/>
                <a:tailEnd/>
              </a:ln>
            </p:spPr>
            <p:txBody>
              <a:bodyPr/>
              <a:lstStyle/>
              <a:p>
                <a:pPr algn="just"/>
                <a:r>
                  <a:rPr lang="zh-CN" altLang="en-US" sz="1000" b="1">
                    <a:latin typeface="Times New Roman" pitchFamily="18" charset="0"/>
                  </a:rPr>
                  <a:t>数据</a:t>
                </a:r>
              </a:p>
              <a:p>
                <a:pPr algn="just"/>
                <a:r>
                  <a:rPr lang="zh-CN" altLang="en-US" sz="1000" b="1">
                    <a:latin typeface="Times New Roman" pitchFamily="18" charset="0"/>
                  </a:rPr>
                  <a:t>物理独立性</a:t>
                </a:r>
                <a:endParaRPr lang="zh-CN" altLang="en-US" b="1"/>
              </a:p>
            </p:txBody>
          </p:sp>
          <p:sp>
            <p:nvSpPr>
              <p:cNvPr id="16418" name="Text Box 28"/>
              <p:cNvSpPr txBox="1">
                <a:spLocks noChangeArrowheads="1"/>
              </p:cNvSpPr>
              <p:nvPr/>
            </p:nvSpPr>
            <p:spPr bwMode="auto">
              <a:xfrm>
                <a:off x="8161" y="6700"/>
                <a:ext cx="1338" cy="750"/>
              </a:xfrm>
              <a:prstGeom prst="rect">
                <a:avLst/>
              </a:prstGeom>
              <a:noFill/>
              <a:ln w="9525">
                <a:noFill/>
                <a:miter lim="800000"/>
                <a:headEnd/>
                <a:tailEnd/>
              </a:ln>
            </p:spPr>
            <p:txBody>
              <a:bodyPr/>
              <a:lstStyle/>
              <a:p>
                <a:pPr algn="just"/>
                <a:r>
                  <a:rPr lang="zh-CN" altLang="en-US" sz="1000" b="1">
                    <a:latin typeface="Times New Roman" pitchFamily="18" charset="0"/>
                  </a:rPr>
                  <a:t>数据</a:t>
                </a:r>
              </a:p>
              <a:p>
                <a:pPr algn="just"/>
                <a:r>
                  <a:rPr lang="zh-CN" altLang="en-US" sz="1000" b="1">
                    <a:latin typeface="Times New Roman" pitchFamily="18" charset="0"/>
                  </a:rPr>
                  <a:t>逻辑独立性</a:t>
                </a:r>
                <a:endParaRPr lang="zh-CN" altLang="en-US" b="1"/>
              </a:p>
            </p:txBody>
          </p:sp>
          <p:sp>
            <p:nvSpPr>
              <p:cNvPr id="16419" name="Text Box 29"/>
              <p:cNvSpPr txBox="1">
                <a:spLocks noChangeArrowheads="1"/>
              </p:cNvSpPr>
              <p:nvPr/>
            </p:nvSpPr>
            <p:spPr bwMode="auto">
              <a:xfrm>
                <a:off x="2355" y="6139"/>
                <a:ext cx="784" cy="435"/>
              </a:xfrm>
              <a:prstGeom prst="rect">
                <a:avLst/>
              </a:prstGeom>
              <a:noFill/>
              <a:ln w="9525">
                <a:noFill/>
                <a:miter lim="800000"/>
                <a:headEnd/>
                <a:tailEnd/>
              </a:ln>
            </p:spPr>
            <p:txBody>
              <a:bodyPr/>
              <a:lstStyle/>
              <a:p>
                <a:pPr algn="just"/>
                <a:r>
                  <a:rPr lang="zh-CN" altLang="en-US" sz="1000" b="1">
                    <a:latin typeface="Times New Roman" pitchFamily="18" charset="0"/>
                  </a:rPr>
                  <a:t>外层</a:t>
                </a:r>
                <a:endParaRPr lang="zh-CN" altLang="en-US" b="1"/>
              </a:p>
            </p:txBody>
          </p:sp>
          <p:sp>
            <p:nvSpPr>
              <p:cNvPr id="16420" name="Text Box 30"/>
              <p:cNvSpPr txBox="1">
                <a:spLocks noChangeArrowheads="1"/>
              </p:cNvSpPr>
              <p:nvPr/>
            </p:nvSpPr>
            <p:spPr bwMode="auto">
              <a:xfrm>
                <a:off x="2355" y="7534"/>
                <a:ext cx="1128" cy="435"/>
              </a:xfrm>
              <a:prstGeom prst="rect">
                <a:avLst/>
              </a:prstGeom>
              <a:noFill/>
              <a:ln w="9525">
                <a:noFill/>
                <a:miter lim="800000"/>
                <a:headEnd/>
                <a:tailEnd/>
              </a:ln>
            </p:spPr>
            <p:txBody>
              <a:bodyPr/>
              <a:lstStyle/>
              <a:p>
                <a:pPr algn="just"/>
                <a:r>
                  <a:rPr lang="zh-CN" altLang="en-US" sz="1000" b="1">
                    <a:latin typeface="Times New Roman" pitchFamily="18" charset="0"/>
                  </a:rPr>
                  <a:t>概念层</a:t>
                </a:r>
                <a:endParaRPr lang="zh-CN" altLang="en-US" b="1"/>
              </a:p>
            </p:txBody>
          </p:sp>
          <p:sp>
            <p:nvSpPr>
              <p:cNvPr id="16421" name="Text Box 31"/>
              <p:cNvSpPr txBox="1">
                <a:spLocks noChangeArrowheads="1"/>
              </p:cNvSpPr>
              <p:nvPr/>
            </p:nvSpPr>
            <p:spPr bwMode="auto">
              <a:xfrm>
                <a:off x="2355" y="9034"/>
                <a:ext cx="1128" cy="435"/>
              </a:xfrm>
              <a:prstGeom prst="rect">
                <a:avLst/>
              </a:prstGeom>
              <a:noFill/>
              <a:ln w="9525">
                <a:noFill/>
                <a:miter lim="800000"/>
                <a:headEnd/>
                <a:tailEnd/>
              </a:ln>
            </p:spPr>
            <p:txBody>
              <a:bodyPr/>
              <a:lstStyle/>
              <a:p>
                <a:pPr algn="just"/>
                <a:r>
                  <a:rPr lang="zh-CN" altLang="en-US" sz="1000" b="1">
                    <a:latin typeface="Times New Roman" pitchFamily="18" charset="0"/>
                  </a:rPr>
                  <a:t>内层</a:t>
                </a:r>
                <a:endParaRPr lang="zh-CN" altLang="en-US" b="1"/>
              </a:p>
            </p:txBody>
          </p:sp>
          <p:sp>
            <p:nvSpPr>
              <p:cNvPr id="16423" name="Line 33"/>
              <p:cNvSpPr>
                <a:spLocks noChangeShapeType="1"/>
              </p:cNvSpPr>
              <p:nvPr/>
            </p:nvSpPr>
            <p:spPr bwMode="auto">
              <a:xfrm>
                <a:off x="2985" y="6346"/>
                <a:ext cx="480" cy="0"/>
              </a:xfrm>
              <a:prstGeom prst="line">
                <a:avLst/>
              </a:prstGeom>
              <a:noFill/>
              <a:ln w="9525">
                <a:solidFill>
                  <a:srgbClr val="000000"/>
                </a:solidFill>
                <a:round/>
                <a:headEnd/>
                <a:tailEnd type="triangle" w="med" len="med"/>
              </a:ln>
            </p:spPr>
            <p:txBody>
              <a:bodyPr/>
              <a:lstStyle/>
              <a:p>
                <a:endParaRPr lang="zh-CN" altLang="en-US" b="1"/>
              </a:p>
            </p:txBody>
          </p:sp>
          <p:sp>
            <p:nvSpPr>
              <p:cNvPr id="16424" name="Line 34"/>
              <p:cNvSpPr>
                <a:spLocks noChangeShapeType="1"/>
              </p:cNvSpPr>
              <p:nvPr/>
            </p:nvSpPr>
            <p:spPr bwMode="auto">
              <a:xfrm>
                <a:off x="3209" y="7735"/>
                <a:ext cx="480" cy="0"/>
              </a:xfrm>
              <a:prstGeom prst="line">
                <a:avLst/>
              </a:prstGeom>
              <a:noFill/>
              <a:ln w="9525">
                <a:solidFill>
                  <a:srgbClr val="000000"/>
                </a:solidFill>
                <a:round/>
                <a:headEnd/>
                <a:tailEnd type="triangle" w="med" len="med"/>
              </a:ln>
            </p:spPr>
            <p:txBody>
              <a:bodyPr/>
              <a:lstStyle/>
              <a:p>
                <a:endParaRPr lang="zh-CN" altLang="en-US" b="1"/>
              </a:p>
            </p:txBody>
          </p:sp>
          <p:sp>
            <p:nvSpPr>
              <p:cNvPr id="16425" name="Line 35"/>
              <p:cNvSpPr>
                <a:spLocks noChangeShapeType="1"/>
              </p:cNvSpPr>
              <p:nvPr/>
            </p:nvSpPr>
            <p:spPr bwMode="auto">
              <a:xfrm>
                <a:off x="3119" y="9250"/>
                <a:ext cx="480" cy="0"/>
              </a:xfrm>
              <a:prstGeom prst="line">
                <a:avLst/>
              </a:prstGeom>
              <a:noFill/>
              <a:ln w="9525">
                <a:solidFill>
                  <a:srgbClr val="000000"/>
                </a:solidFill>
                <a:round/>
                <a:headEnd/>
                <a:tailEnd type="triangle" w="med" len="med"/>
              </a:ln>
            </p:spPr>
            <p:txBody>
              <a:bodyPr/>
              <a:lstStyle/>
              <a:p>
                <a:endParaRPr lang="zh-CN" altLang="en-US" b="1"/>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5125" name="标题 1"/>
          <p:cNvSpPr>
            <a:spLocks noGrp="1"/>
          </p:cNvSpPr>
          <p:nvPr>
            <p:ph type="title"/>
          </p:nvPr>
        </p:nvSpPr>
        <p:spPr/>
        <p:txBody>
          <a:bodyPr/>
          <a:lstStyle/>
          <a:p>
            <a:r>
              <a:rPr lang="zh-CN" altLang="en-US"/>
              <a:t>11.4 逻辑设计 </a:t>
            </a:r>
          </a:p>
        </p:txBody>
      </p:sp>
      <p:sp>
        <p:nvSpPr>
          <p:cNvPr id="5126" name="内容占位符 2"/>
          <p:cNvSpPr>
            <a:spLocks noGrp="1"/>
          </p:cNvSpPr>
          <p:nvPr>
            <p:ph idx="1"/>
          </p:nvPr>
        </p:nvSpPr>
        <p:spPr/>
        <p:txBody>
          <a:bodyPr/>
          <a:lstStyle/>
          <a:p>
            <a:pPr marL="0" indent="0">
              <a:buNone/>
            </a:pPr>
            <a:r>
              <a:rPr lang="en-US" altLang="zh-CN" b="1" dirty="0"/>
              <a:t>E-R</a:t>
            </a:r>
            <a:r>
              <a:rPr lang="zh-CN" altLang="en-US" b="1" dirty="0"/>
              <a:t>向关系转换举例：</a:t>
            </a:r>
          </a:p>
        </p:txBody>
      </p:sp>
      <p:sp>
        <p:nvSpPr>
          <p:cNvPr id="14"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5"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6"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40</a:t>
            </a:fld>
            <a:endParaRPr lang="en-US" altLang="zh-CN"/>
          </a:p>
        </p:txBody>
      </p:sp>
      <p:graphicFrame>
        <p:nvGraphicFramePr>
          <p:cNvPr id="5122" name="Object 3"/>
          <p:cNvGraphicFramePr>
            <a:graphicFrameLocks noChangeAspect="1"/>
          </p:cNvGraphicFramePr>
          <p:nvPr>
            <p:extLst>
              <p:ext uri="{D42A27DB-BD31-4B8C-83A1-F6EECF244321}">
                <p14:modId xmlns:p14="http://schemas.microsoft.com/office/powerpoint/2010/main" val="3223951275"/>
              </p:ext>
            </p:extLst>
          </p:nvPr>
        </p:nvGraphicFramePr>
        <p:xfrm>
          <a:off x="161510" y="1763752"/>
          <a:ext cx="8842722" cy="4590573"/>
        </p:xfrm>
        <a:graphic>
          <a:graphicData uri="http://schemas.openxmlformats.org/presentationml/2006/ole">
            <mc:AlternateContent xmlns:mc="http://schemas.openxmlformats.org/markup-compatibility/2006">
              <mc:Choice xmlns:v="urn:schemas-microsoft-com:vml" Requires="v">
                <p:oleObj spid="_x0000_s5238" name="Visio" r:id="rId4" imgW="6397386" imgH="3321751" progId="Visio.Drawing.11">
                  <p:embed/>
                </p:oleObj>
              </mc:Choice>
              <mc:Fallback>
                <p:oleObj name="Visio" r:id="rId4" imgW="6397386" imgH="332175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510" y="1763752"/>
                        <a:ext cx="8842722" cy="4590573"/>
                      </a:xfrm>
                      <a:prstGeom prst="rect">
                        <a:avLst/>
                      </a:prstGeom>
                      <a:solidFill>
                        <a:srgbClr val="FFFFFF"/>
                      </a:solidFill>
                      <a:ln>
                        <a:noFill/>
                      </a:ln>
                      <a:effectLst/>
                      <a:extLst/>
                    </p:spPr>
                  </p:pic>
                </p:oleObj>
              </mc:Fallback>
            </mc:AlternateContent>
          </a:graphicData>
        </a:graphic>
      </p:graphicFrame>
      <p:sp>
        <p:nvSpPr>
          <p:cNvPr id="7" name="矩形 6"/>
          <p:cNvSpPr/>
          <p:nvPr/>
        </p:nvSpPr>
        <p:spPr>
          <a:xfrm>
            <a:off x="7821596" y="1232991"/>
            <a:ext cx="1162498" cy="523220"/>
          </a:xfrm>
          <a:prstGeom prst="rect">
            <a:avLst/>
          </a:prstGeom>
          <a:solidFill>
            <a:srgbClr val="FFFFFF"/>
          </a:solidFill>
        </p:spPr>
        <p:txBody>
          <a:bodyPr wrap="none">
            <a:spAutoFit/>
          </a:bodyPr>
          <a:lstStyle/>
          <a:p>
            <a:r>
              <a:rPr lang="en-US" altLang="zh-CN" sz="2800" dirty="0"/>
              <a:t>E-R</a:t>
            </a:r>
            <a:r>
              <a:rPr lang="zh-CN" altLang="en-US" sz="2800" dirty="0"/>
              <a:t>图</a:t>
            </a:r>
          </a:p>
        </p:txBody>
      </p:sp>
      <p:sp>
        <p:nvSpPr>
          <p:cNvPr id="2" name="矩形 1"/>
          <p:cNvSpPr/>
          <p:nvPr/>
        </p:nvSpPr>
        <p:spPr>
          <a:xfrm>
            <a:off x="3716905" y="4644135"/>
            <a:ext cx="4900918" cy="369332"/>
          </a:xfrm>
          <a:prstGeom prst="rect">
            <a:avLst/>
          </a:prstGeom>
          <a:solidFill>
            <a:schemeClr val="accent3">
              <a:lumMod val="90000"/>
            </a:schemeClr>
          </a:solidFill>
          <a:ln>
            <a:solidFill>
              <a:schemeClr val="accent2"/>
            </a:solidFill>
          </a:ln>
        </p:spPr>
        <p:txBody>
          <a:bodyPr wrap="square">
            <a:spAutoFit/>
          </a:bodyPr>
          <a:lstStyle/>
          <a:p>
            <a:r>
              <a:rPr lang="zh-CN" altLang="en-US" dirty="0">
                <a:solidFill>
                  <a:srgbClr val="FF0000"/>
                </a:solidFill>
              </a:rPr>
              <a:t>11个实体，1个弱实体； 1个is-a关系；7个联系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aphicFrame>
        <p:nvGraphicFramePr>
          <p:cNvPr id="6146" name="Object 4"/>
          <p:cNvGraphicFramePr>
            <a:graphicFrameLocks noChangeAspect="1"/>
          </p:cNvGraphicFramePr>
          <p:nvPr>
            <p:extLst>
              <p:ext uri="{D42A27DB-BD31-4B8C-83A1-F6EECF244321}">
                <p14:modId xmlns:p14="http://schemas.microsoft.com/office/powerpoint/2010/main" val="2868072163"/>
              </p:ext>
            </p:extLst>
          </p:nvPr>
        </p:nvGraphicFramePr>
        <p:xfrm>
          <a:off x="209550" y="3592785"/>
          <a:ext cx="8772525" cy="3076575"/>
        </p:xfrm>
        <a:graphic>
          <a:graphicData uri="http://schemas.openxmlformats.org/presentationml/2006/ole">
            <mc:AlternateContent xmlns:mc="http://schemas.openxmlformats.org/markup-compatibility/2006">
              <mc:Choice xmlns:v="urn:schemas-microsoft-com:vml" Requires="v">
                <p:oleObj spid="_x0000_s6386" name="Visio" r:id="rId4" imgW="5086828" imgH="1783933" progId="Visio.Drawing.11">
                  <p:embed/>
                </p:oleObj>
              </mc:Choice>
              <mc:Fallback>
                <p:oleObj name="Visio" r:id="rId4" imgW="5086828" imgH="178393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 y="3592785"/>
                        <a:ext cx="8772525" cy="3076575"/>
                      </a:xfrm>
                      <a:prstGeom prst="rect">
                        <a:avLst/>
                      </a:prstGeom>
                      <a:solidFill>
                        <a:srgbClr val="FFFFFF"/>
                      </a:solidFill>
                      <a:ln>
                        <a:noFill/>
                      </a:ln>
                      <a:effectLst/>
                      <a:extLst/>
                    </p:spPr>
                  </p:pic>
                </p:oleObj>
              </mc:Fallback>
            </mc:AlternateContent>
          </a:graphicData>
        </a:graphic>
      </p:graphicFrame>
      <p:sp>
        <p:nvSpPr>
          <p:cNvPr id="6151" name="标题 1"/>
          <p:cNvSpPr>
            <a:spLocks noGrp="1"/>
          </p:cNvSpPr>
          <p:nvPr>
            <p:ph type="title"/>
          </p:nvPr>
        </p:nvSpPr>
        <p:spPr/>
        <p:txBody>
          <a:bodyPr/>
          <a:lstStyle/>
          <a:p>
            <a:r>
              <a:rPr lang="zh-CN" altLang="en-US" dirty="0"/>
              <a:t>转换：</a:t>
            </a:r>
          </a:p>
        </p:txBody>
      </p:sp>
      <p:sp>
        <p:nvSpPr>
          <p:cNvPr id="6155" name="Line 3"/>
          <p:cNvSpPr>
            <a:spLocks noChangeShapeType="1"/>
          </p:cNvSpPr>
          <p:nvPr/>
        </p:nvSpPr>
        <p:spPr bwMode="auto">
          <a:xfrm>
            <a:off x="1556665" y="1898830"/>
            <a:ext cx="0" cy="1153895"/>
          </a:xfrm>
          <a:prstGeom prst="line">
            <a:avLst/>
          </a:prstGeom>
          <a:noFill/>
          <a:ln w="76200">
            <a:solidFill>
              <a:srgbClr val="006600"/>
            </a:solidFill>
            <a:round/>
            <a:headEnd/>
            <a:tailEnd type="stealth" w="lg" len="lg"/>
          </a:ln>
        </p:spPr>
        <p:txBody>
          <a:bodyPr/>
          <a:lstStyle/>
          <a:p>
            <a:endParaRPr lang="zh-CN" altLang="en-US"/>
          </a:p>
        </p:txBody>
      </p:sp>
      <p:graphicFrame>
        <p:nvGraphicFramePr>
          <p:cNvPr id="20" name="Object 3"/>
          <p:cNvGraphicFramePr>
            <a:graphicFrameLocks noChangeAspect="1"/>
          </p:cNvGraphicFramePr>
          <p:nvPr>
            <p:extLst>
              <p:ext uri="{D42A27DB-BD31-4B8C-83A1-F6EECF244321}">
                <p14:modId xmlns:p14="http://schemas.microsoft.com/office/powerpoint/2010/main" val="1319998642"/>
              </p:ext>
            </p:extLst>
          </p:nvPr>
        </p:nvGraphicFramePr>
        <p:xfrm>
          <a:off x="2501770" y="267936"/>
          <a:ext cx="6435858" cy="3341084"/>
        </p:xfrm>
        <a:graphic>
          <a:graphicData uri="http://schemas.openxmlformats.org/presentationml/2006/ole">
            <mc:AlternateContent xmlns:mc="http://schemas.openxmlformats.org/markup-compatibility/2006">
              <mc:Choice xmlns:v="urn:schemas-microsoft-com:vml" Requires="v">
                <p:oleObj spid="_x0000_s6387" name="Visio" r:id="rId6" imgW="6397386" imgH="3321751" progId="Visio.Drawing.11">
                  <p:embed/>
                </p:oleObj>
              </mc:Choice>
              <mc:Fallback>
                <p:oleObj name="Visio" r:id="rId6" imgW="6397386" imgH="3321751" progId="Visio.Drawing.11">
                  <p:embed/>
                  <p:pic>
                    <p:nvPicPr>
                      <p:cNvPr id="5122"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1770" y="267936"/>
                        <a:ext cx="6435858" cy="3341084"/>
                      </a:xfrm>
                      <a:prstGeom prst="rect">
                        <a:avLst/>
                      </a:prstGeom>
                      <a:solidFill>
                        <a:srgbClr val="FFFFFF"/>
                      </a:solidFill>
                      <a:ln>
                        <a:noFill/>
                      </a:ln>
                      <a:effectLst/>
                      <a:extLst/>
                    </p:spPr>
                  </p:pic>
                </p:oleObj>
              </mc:Fallback>
            </mc:AlternateContent>
          </a:graphicData>
        </a:graphic>
      </p:graphicFrame>
      <p:sp>
        <p:nvSpPr>
          <p:cNvPr id="16"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7"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8"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41</a:t>
            </a:fld>
            <a:endParaRPr lang="en-US" altLang="zh-CN"/>
          </a:p>
        </p:txBody>
      </p:sp>
      <p:sp>
        <p:nvSpPr>
          <p:cNvPr id="55" name="矩形 54"/>
          <p:cNvSpPr/>
          <p:nvPr/>
        </p:nvSpPr>
        <p:spPr>
          <a:xfrm>
            <a:off x="630032" y="1330605"/>
            <a:ext cx="1880643" cy="523220"/>
          </a:xfrm>
          <a:prstGeom prst="rect">
            <a:avLst/>
          </a:prstGeom>
          <a:solidFill>
            <a:srgbClr val="FFFFFF"/>
          </a:solidFill>
        </p:spPr>
        <p:txBody>
          <a:bodyPr wrap="none">
            <a:spAutoFit/>
          </a:bodyPr>
          <a:lstStyle/>
          <a:p>
            <a:r>
              <a:rPr lang="zh-CN" altLang="en-US" sz="2800" dirty="0"/>
              <a:t>前文</a:t>
            </a:r>
            <a:r>
              <a:rPr lang="en-US" altLang="zh-CN" sz="2800" dirty="0"/>
              <a:t>E-R</a:t>
            </a:r>
            <a:r>
              <a:rPr lang="zh-CN" altLang="en-US" sz="2800" dirty="0"/>
              <a:t>图</a:t>
            </a:r>
          </a:p>
        </p:txBody>
      </p:sp>
      <p:sp>
        <p:nvSpPr>
          <p:cNvPr id="56" name="矩形 55"/>
          <p:cNvSpPr/>
          <p:nvPr/>
        </p:nvSpPr>
        <p:spPr>
          <a:xfrm>
            <a:off x="247650" y="3107545"/>
            <a:ext cx="2119491" cy="523220"/>
          </a:xfrm>
          <a:prstGeom prst="rect">
            <a:avLst/>
          </a:prstGeom>
          <a:solidFill>
            <a:srgbClr val="FFFFFF"/>
          </a:solidFill>
          <a:ln w="19050">
            <a:solidFill>
              <a:srgbClr val="000000"/>
            </a:solidFill>
          </a:ln>
        </p:spPr>
        <p:txBody>
          <a:bodyPr wrap="none">
            <a:spAutoFit/>
          </a:bodyPr>
          <a:lstStyle/>
          <a:p>
            <a:r>
              <a:rPr lang="zh-CN" altLang="en-US" sz="2800" dirty="0"/>
              <a:t>关系</a:t>
            </a:r>
            <a:r>
              <a:rPr lang="en-US" altLang="zh-CN" sz="2800" dirty="0"/>
              <a:t>DB</a:t>
            </a:r>
            <a:r>
              <a:rPr lang="zh-CN" altLang="en-US" sz="2800" dirty="0"/>
              <a:t>模式</a:t>
            </a:r>
          </a:p>
        </p:txBody>
      </p:sp>
      <p:grpSp>
        <p:nvGrpSpPr>
          <p:cNvPr id="64" name="组合 63"/>
          <p:cNvGrpSpPr/>
          <p:nvPr/>
        </p:nvGrpSpPr>
        <p:grpSpPr>
          <a:xfrm>
            <a:off x="4752020" y="1560656"/>
            <a:ext cx="3360828" cy="4936980"/>
            <a:chOff x="4752020" y="1560656"/>
            <a:chExt cx="3360828" cy="4936980"/>
          </a:xfrm>
        </p:grpSpPr>
        <p:grpSp>
          <p:nvGrpSpPr>
            <p:cNvPr id="50" name="组合 49"/>
            <p:cNvGrpSpPr/>
            <p:nvPr/>
          </p:nvGrpSpPr>
          <p:grpSpPr>
            <a:xfrm>
              <a:off x="4951276" y="1560656"/>
              <a:ext cx="3161572" cy="4936980"/>
              <a:chOff x="4951276" y="1560656"/>
              <a:chExt cx="3161572" cy="4936980"/>
            </a:xfrm>
          </p:grpSpPr>
          <p:sp>
            <p:nvSpPr>
              <p:cNvPr id="11" name="矩形 10"/>
              <p:cNvSpPr/>
              <p:nvPr/>
            </p:nvSpPr>
            <p:spPr>
              <a:xfrm>
                <a:off x="6402516" y="6189859"/>
                <a:ext cx="1229824" cy="307777"/>
              </a:xfrm>
              <a:prstGeom prst="rect">
                <a:avLst/>
              </a:prstGeom>
            </p:spPr>
            <p:txBody>
              <a:bodyPr wrap="none">
                <a:spAutoFit/>
              </a:bodyPr>
              <a:lstStyle/>
              <a:p>
                <a:r>
                  <a:rPr lang="zh-CN" altLang="en-US" sz="1400" dirty="0">
                    <a:solidFill>
                      <a:srgbClr val="00B0F0"/>
                    </a:solidFill>
                  </a:rPr>
                  <a:t>LocateIn联系</a:t>
                </a:r>
              </a:p>
            </p:txBody>
          </p:sp>
          <p:sp>
            <p:nvSpPr>
              <p:cNvPr id="23" name="矩形 22"/>
              <p:cNvSpPr/>
              <p:nvPr/>
            </p:nvSpPr>
            <p:spPr>
              <a:xfrm>
                <a:off x="4951276" y="5911533"/>
                <a:ext cx="938014" cy="307777"/>
              </a:xfrm>
              <a:prstGeom prst="rect">
                <a:avLst/>
              </a:prstGeom>
            </p:spPr>
            <p:txBody>
              <a:bodyPr wrap="none">
                <a:spAutoFit/>
              </a:bodyPr>
              <a:lstStyle/>
              <a:p>
                <a:r>
                  <a:rPr lang="en-US" altLang="zh-CN" sz="1400" dirty="0">
                    <a:solidFill>
                      <a:srgbClr val="00B0F0"/>
                    </a:solidFill>
                  </a:rPr>
                  <a:t>Offer</a:t>
                </a:r>
                <a:r>
                  <a:rPr lang="zh-CN" altLang="en-US" sz="1400" dirty="0">
                    <a:solidFill>
                      <a:srgbClr val="00B0F0"/>
                    </a:solidFill>
                  </a:rPr>
                  <a:t>联系</a:t>
                </a:r>
              </a:p>
            </p:txBody>
          </p:sp>
          <p:sp>
            <p:nvSpPr>
              <p:cNvPr id="24" name="矩形 23"/>
              <p:cNvSpPr/>
              <p:nvPr/>
            </p:nvSpPr>
            <p:spPr>
              <a:xfrm>
                <a:off x="7250111" y="5172403"/>
                <a:ext cx="862737" cy="307777"/>
              </a:xfrm>
              <a:prstGeom prst="rect">
                <a:avLst/>
              </a:prstGeom>
            </p:spPr>
            <p:txBody>
              <a:bodyPr wrap="none">
                <a:spAutoFit/>
              </a:bodyPr>
              <a:lstStyle/>
              <a:p>
                <a:r>
                  <a:rPr lang="en-US" altLang="zh-CN" sz="1400" dirty="0">
                    <a:solidFill>
                      <a:srgbClr val="00B0F0"/>
                    </a:solidFill>
                  </a:rPr>
                  <a:t>Has</a:t>
                </a:r>
                <a:r>
                  <a:rPr lang="zh-CN" altLang="en-US" sz="1400" dirty="0">
                    <a:solidFill>
                      <a:srgbClr val="00B0F0"/>
                    </a:solidFill>
                  </a:rPr>
                  <a:t>联系</a:t>
                </a:r>
              </a:p>
            </p:txBody>
          </p:sp>
          <p:sp>
            <p:nvSpPr>
              <p:cNvPr id="36" name="菱形 35"/>
              <p:cNvSpPr/>
              <p:nvPr/>
            </p:nvSpPr>
            <p:spPr>
              <a:xfrm flipV="1">
                <a:off x="5255925" y="3150963"/>
                <a:ext cx="804068" cy="300560"/>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p:cNvSpPr/>
              <p:nvPr/>
            </p:nvSpPr>
            <p:spPr>
              <a:xfrm flipV="1">
                <a:off x="7040601" y="3161480"/>
                <a:ext cx="804068" cy="300560"/>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flipV="1">
                <a:off x="7226741" y="1560656"/>
                <a:ext cx="720633" cy="212681"/>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2" name="直接连接符 51"/>
            <p:cNvCxnSpPr/>
            <p:nvPr/>
          </p:nvCxnSpPr>
          <p:spPr>
            <a:xfrm flipH="1">
              <a:off x="4752020" y="5931095"/>
              <a:ext cx="412188" cy="19820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5877146" y="6175078"/>
              <a:ext cx="1215134" cy="21508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7250111" y="5319778"/>
              <a:ext cx="108448" cy="13936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1" name="矩形 40"/>
          <p:cNvSpPr/>
          <p:nvPr/>
        </p:nvSpPr>
        <p:spPr>
          <a:xfrm>
            <a:off x="5046991" y="2367607"/>
            <a:ext cx="3890637" cy="307777"/>
          </a:xfrm>
          <a:prstGeom prst="rect">
            <a:avLst/>
          </a:prstGeom>
          <a:solidFill>
            <a:schemeClr val="accent3">
              <a:lumMod val="90000"/>
            </a:schemeClr>
          </a:solidFill>
          <a:ln>
            <a:solidFill>
              <a:schemeClr val="accent2"/>
            </a:solidFill>
          </a:ln>
        </p:spPr>
        <p:txBody>
          <a:bodyPr wrap="square">
            <a:spAutoFit/>
          </a:bodyPr>
          <a:lstStyle/>
          <a:p>
            <a:r>
              <a:rPr lang="zh-CN" altLang="en-US" sz="1400" dirty="0">
                <a:solidFill>
                  <a:srgbClr val="FF0000"/>
                </a:solidFill>
              </a:rPr>
              <a:t>11个实体，1个弱实体； 1个is-a关系；7个联系</a:t>
            </a:r>
          </a:p>
        </p:txBody>
      </p:sp>
      <p:grpSp>
        <p:nvGrpSpPr>
          <p:cNvPr id="3" name="组合 2"/>
          <p:cNvGrpSpPr/>
          <p:nvPr/>
        </p:nvGrpSpPr>
        <p:grpSpPr>
          <a:xfrm>
            <a:off x="1601670" y="267936"/>
            <a:ext cx="5400600" cy="4736240"/>
            <a:chOff x="1601670" y="267936"/>
            <a:chExt cx="5400600" cy="4736240"/>
          </a:xfrm>
        </p:grpSpPr>
        <p:grpSp>
          <p:nvGrpSpPr>
            <p:cNvPr id="43" name="组合 42"/>
            <p:cNvGrpSpPr/>
            <p:nvPr/>
          </p:nvGrpSpPr>
          <p:grpSpPr>
            <a:xfrm>
              <a:off x="1601670" y="267936"/>
              <a:ext cx="5400600" cy="4736240"/>
              <a:chOff x="1601670" y="267936"/>
              <a:chExt cx="5400600" cy="4736240"/>
            </a:xfrm>
          </p:grpSpPr>
          <p:sp>
            <p:nvSpPr>
              <p:cNvPr id="19" name="圆角矩形 18"/>
              <p:cNvSpPr/>
              <p:nvPr/>
            </p:nvSpPr>
            <p:spPr>
              <a:xfrm>
                <a:off x="4475085" y="267936"/>
                <a:ext cx="2475383" cy="2002499"/>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flipV="1">
                <a:off x="1601670" y="4089796"/>
                <a:ext cx="2393085" cy="914380"/>
              </a:xfrm>
              <a:prstGeom prst="straightConnector1">
                <a:avLst/>
              </a:prstGeom>
              <a:ln w="38100">
                <a:solidFill>
                  <a:srgbClr val="C0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flipV="1">
                <a:off x="4267882" y="4095806"/>
                <a:ext cx="259113" cy="227773"/>
              </a:xfrm>
              <a:prstGeom prst="straightConnector1">
                <a:avLst/>
              </a:prstGeom>
              <a:ln w="38100">
                <a:solidFill>
                  <a:srgbClr val="C0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flipV="1">
                <a:off x="4420283" y="4067737"/>
                <a:ext cx="2581987" cy="915806"/>
              </a:xfrm>
              <a:prstGeom prst="straightConnector1">
                <a:avLst/>
              </a:prstGeom>
              <a:ln w="38100">
                <a:solidFill>
                  <a:srgbClr val="C0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4797025" y="3976318"/>
              <a:ext cx="832279" cy="307777"/>
            </a:xfrm>
            <a:prstGeom prst="rect">
              <a:avLst/>
            </a:prstGeom>
          </p:spPr>
          <p:txBody>
            <a:bodyPr wrap="none">
              <a:spAutoFit/>
            </a:bodyPr>
            <a:lstStyle/>
            <a:p>
              <a:r>
                <a:rPr lang="zh-CN" altLang="en-US" sz="1400" dirty="0">
                  <a:solidFill>
                    <a:srgbClr val="C00000"/>
                  </a:solidFill>
                </a:rPr>
                <a:t>is-a关系</a:t>
              </a:r>
            </a:p>
          </p:txBody>
        </p:sp>
      </p:grpSp>
      <p:grpSp>
        <p:nvGrpSpPr>
          <p:cNvPr id="6" name="组合 5"/>
          <p:cNvGrpSpPr/>
          <p:nvPr/>
        </p:nvGrpSpPr>
        <p:grpSpPr>
          <a:xfrm>
            <a:off x="457200" y="728699"/>
            <a:ext cx="3844770" cy="3985980"/>
            <a:chOff x="457200" y="728699"/>
            <a:chExt cx="3844770" cy="3985980"/>
          </a:xfrm>
        </p:grpSpPr>
        <p:sp>
          <p:nvSpPr>
            <p:cNvPr id="32" name="菱形 31"/>
            <p:cNvSpPr/>
            <p:nvPr/>
          </p:nvSpPr>
          <p:spPr>
            <a:xfrm flipV="1">
              <a:off x="3432331" y="728699"/>
              <a:ext cx="869639" cy="315024"/>
            </a:xfrm>
            <a:prstGeom prst="diamond">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457200" y="4714679"/>
              <a:ext cx="64941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496157" y="1524499"/>
            <a:ext cx="3791524" cy="4145226"/>
            <a:chOff x="496157" y="1524499"/>
            <a:chExt cx="3791524" cy="4145226"/>
          </a:xfrm>
        </p:grpSpPr>
        <p:sp>
          <p:nvSpPr>
            <p:cNvPr id="33" name="菱形 32"/>
            <p:cNvSpPr/>
            <p:nvPr/>
          </p:nvSpPr>
          <p:spPr>
            <a:xfrm flipV="1">
              <a:off x="3477591" y="1524499"/>
              <a:ext cx="810090" cy="306851"/>
            </a:xfrm>
            <a:prstGeom prst="diamond">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a:off x="496157" y="5669725"/>
              <a:ext cx="64941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392345" y="2739820"/>
            <a:ext cx="1764720" cy="2719323"/>
            <a:chOff x="3392345" y="2739820"/>
            <a:chExt cx="1764720" cy="2719323"/>
          </a:xfrm>
        </p:grpSpPr>
        <p:sp>
          <p:nvSpPr>
            <p:cNvPr id="34" name="菱形 33"/>
            <p:cNvSpPr/>
            <p:nvPr/>
          </p:nvSpPr>
          <p:spPr>
            <a:xfrm flipV="1">
              <a:off x="4352997" y="2739820"/>
              <a:ext cx="804068" cy="300560"/>
            </a:xfrm>
            <a:prstGeom prst="diamond">
              <a:avLst/>
            </a:pr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3392345" y="5459143"/>
              <a:ext cx="432000" cy="0"/>
            </a:xfrm>
            <a:prstGeom prst="line">
              <a:avLst/>
            </a:prstGeom>
            <a:ln w="38100">
              <a:solidFill>
                <a:srgbClr val="9900CC"/>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282190" y="728698"/>
            <a:ext cx="1665185" cy="3985981"/>
            <a:chOff x="6282190" y="728698"/>
            <a:chExt cx="1665185" cy="3985981"/>
          </a:xfrm>
        </p:grpSpPr>
        <p:sp>
          <p:nvSpPr>
            <p:cNvPr id="35" name="菱形 34"/>
            <p:cNvSpPr/>
            <p:nvPr/>
          </p:nvSpPr>
          <p:spPr>
            <a:xfrm flipV="1">
              <a:off x="7047526" y="728698"/>
              <a:ext cx="899849" cy="283248"/>
            </a:xfrm>
            <a:prstGeom prst="diamond">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flipH="1">
              <a:off x="6282190" y="4714679"/>
              <a:ext cx="76533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57" name="矩形 56"/>
          <p:cNvSpPr/>
          <p:nvPr/>
        </p:nvSpPr>
        <p:spPr>
          <a:xfrm>
            <a:off x="252915" y="6255321"/>
            <a:ext cx="3058945" cy="307777"/>
          </a:xfrm>
          <a:prstGeom prst="rect">
            <a:avLst/>
          </a:prstGeom>
          <a:solidFill>
            <a:schemeClr val="accent3">
              <a:lumMod val="90000"/>
            </a:schemeClr>
          </a:solidFill>
          <a:ln>
            <a:solidFill>
              <a:schemeClr val="accent2"/>
            </a:solidFill>
          </a:ln>
        </p:spPr>
        <p:txBody>
          <a:bodyPr wrap="square">
            <a:spAutoFit/>
          </a:bodyPr>
          <a:lstStyle/>
          <a:p>
            <a:r>
              <a:rPr lang="en-US" altLang="zh-CN" sz="1400" dirty="0">
                <a:solidFill>
                  <a:srgbClr val="FF0000"/>
                </a:solidFill>
              </a:rPr>
              <a:t>12</a:t>
            </a:r>
            <a:r>
              <a:rPr lang="zh-CN" altLang="en-US" sz="1400" dirty="0">
                <a:solidFill>
                  <a:srgbClr val="FF0000"/>
                </a:solidFill>
              </a:rPr>
              <a:t>个实体模式 </a:t>
            </a:r>
            <a:r>
              <a:rPr lang="en-US" altLang="zh-CN" sz="1400" dirty="0">
                <a:solidFill>
                  <a:srgbClr val="FF0000"/>
                </a:solidFill>
              </a:rPr>
              <a:t>+ 4</a:t>
            </a:r>
            <a:r>
              <a:rPr lang="zh-CN" altLang="en-US" sz="1400" dirty="0">
                <a:solidFill>
                  <a:srgbClr val="FF0000"/>
                </a:solidFill>
              </a:rPr>
              <a:t>个联系模式 </a:t>
            </a:r>
            <a:r>
              <a:rPr lang="en-US" altLang="zh-CN" sz="1400" dirty="0">
                <a:solidFill>
                  <a:srgbClr val="FF0000"/>
                </a:solidFill>
              </a:rPr>
              <a:t>= 16</a:t>
            </a:r>
            <a:r>
              <a:rPr lang="zh-CN" altLang="en-US" sz="1400" dirty="0">
                <a:solidFill>
                  <a:srgbClr val="FF0000"/>
                </a:solidFill>
              </a:rPr>
              <a:t>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anim calcmode="lin" valueType="num">
                                      <p:cBhvr>
                                        <p:cTn id="28" dur="500" fill="hold"/>
                                        <p:tgtEl>
                                          <p:spTgt spid="64"/>
                                        </p:tgtEl>
                                        <p:attrNameLst>
                                          <p:attrName>ppt_x</p:attrName>
                                        </p:attrNameLst>
                                      </p:cBhvr>
                                      <p:tavLst>
                                        <p:tav tm="0">
                                          <p:val>
                                            <p:strVal val="#ppt_x"/>
                                          </p:val>
                                        </p:tav>
                                        <p:tav tm="100000">
                                          <p:val>
                                            <p:strVal val="#ppt_x"/>
                                          </p:val>
                                        </p:tav>
                                      </p:tavLst>
                                    </p:anim>
                                    <p:anim calcmode="lin" valueType="num">
                                      <p:cBhvr>
                                        <p:cTn id="29"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500" fill="hold"/>
                                        <p:tgtEl>
                                          <p:spTgt spid="57"/>
                                        </p:tgtEl>
                                        <p:attrNameLst>
                                          <p:attrName>ppt_x</p:attrName>
                                        </p:attrNameLst>
                                      </p:cBhvr>
                                      <p:tavLst>
                                        <p:tav tm="0">
                                          <p:val>
                                            <p:strVal val="#ppt_x"/>
                                          </p:val>
                                        </p:tav>
                                        <p:tav tm="100000">
                                          <p:val>
                                            <p:strVal val="#ppt_x"/>
                                          </p:val>
                                        </p:tav>
                                      </p:tavLst>
                                    </p:anim>
                                    <p:anim calcmode="lin" valueType="num">
                                      <p:cBhvr additive="base">
                                        <p:cTn id="3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60467" name="Rectangle 19"/>
          <p:cNvSpPr>
            <a:spLocks noGrp="1" noChangeArrowheads="1"/>
          </p:cNvSpPr>
          <p:nvPr>
            <p:ph type="title"/>
          </p:nvPr>
        </p:nvSpPr>
        <p:spPr/>
        <p:txBody>
          <a:bodyPr/>
          <a:lstStyle/>
          <a:p>
            <a:r>
              <a:rPr lang="zh-CN" altLang="en-US" dirty="0"/>
              <a:t>11.4 逻辑设计 </a:t>
            </a:r>
          </a:p>
        </p:txBody>
      </p:sp>
      <p:sp>
        <p:nvSpPr>
          <p:cNvPr id="40968" name="内容占位符 30"/>
          <p:cNvSpPr>
            <a:spLocks noGrp="1"/>
          </p:cNvSpPr>
          <p:nvPr>
            <p:ph idx="1"/>
          </p:nvPr>
        </p:nvSpPr>
        <p:spPr/>
        <p:txBody>
          <a:bodyPr/>
          <a:lstStyle/>
          <a:p>
            <a:r>
              <a:rPr lang="en-US" altLang="zh-CN" dirty="0"/>
              <a:t>【</a:t>
            </a:r>
            <a:r>
              <a:rPr lang="zh-CN" altLang="en-US" dirty="0"/>
              <a:t>补充</a:t>
            </a:r>
            <a:r>
              <a:rPr lang="en-US" altLang="zh-CN" dirty="0"/>
              <a:t>】CASE</a:t>
            </a:r>
            <a:r>
              <a:rPr lang="zh-CN" altLang="en-US" dirty="0"/>
              <a:t>工具（</a:t>
            </a:r>
            <a:r>
              <a:rPr lang="zh-CN" altLang="zh-CN" dirty="0"/>
              <a:t>计算机辅助数据库设计</a:t>
            </a:r>
            <a:r>
              <a:rPr lang="zh-CN" altLang="en-US" dirty="0"/>
              <a:t>）</a:t>
            </a:r>
            <a:endParaRPr lang="en-US" altLang="zh-CN" dirty="0"/>
          </a:p>
          <a:p>
            <a:pPr lvl="1"/>
            <a:r>
              <a:rPr lang="zh-CN" altLang="zh-CN" b="1" dirty="0"/>
              <a:t>小型数据库</a:t>
            </a:r>
            <a:r>
              <a:rPr lang="zh-CN" altLang="en-US" b="1" dirty="0"/>
              <a:t>：</a:t>
            </a:r>
            <a:r>
              <a:rPr lang="zh-CN" altLang="zh-CN" dirty="0"/>
              <a:t>可人工设计，</a:t>
            </a:r>
            <a:r>
              <a:rPr lang="zh-CN" altLang="en-US" dirty="0"/>
              <a:t>但</a:t>
            </a:r>
            <a:r>
              <a:rPr lang="zh-CN" altLang="zh-CN" dirty="0"/>
              <a:t>设计质量取决于设计人员的技术、经验</a:t>
            </a:r>
            <a:r>
              <a:rPr lang="zh-CN" altLang="en-US" dirty="0"/>
              <a:t>和</a:t>
            </a:r>
            <a:r>
              <a:rPr lang="zh-CN" altLang="zh-CN" dirty="0"/>
              <a:t>对应用业务的熟悉程度。</a:t>
            </a:r>
            <a:endParaRPr lang="en-US" altLang="zh-CN" dirty="0"/>
          </a:p>
          <a:p>
            <a:pPr lvl="1"/>
            <a:r>
              <a:rPr lang="zh-CN" altLang="zh-CN" b="1" dirty="0"/>
              <a:t>大型数据库</a:t>
            </a:r>
            <a:r>
              <a:rPr lang="zh-CN" altLang="en-US" b="1" dirty="0"/>
              <a:t>：</a:t>
            </a:r>
            <a:r>
              <a:rPr lang="zh-CN" altLang="zh-CN" dirty="0"/>
              <a:t>人工设计效率低、周期长，难以保证质量，</a:t>
            </a:r>
            <a:r>
              <a:rPr lang="zh-CN" altLang="en-US" dirty="0"/>
              <a:t>故</a:t>
            </a:r>
            <a:r>
              <a:rPr lang="zh-CN" altLang="zh-CN" dirty="0"/>
              <a:t>普遍</a:t>
            </a:r>
            <a:r>
              <a:rPr lang="zh-CN" altLang="en-US" dirty="0"/>
              <a:t>借助</a:t>
            </a:r>
            <a:r>
              <a:rPr lang="zh-CN" altLang="zh-CN" dirty="0"/>
              <a:t>支持数据库设计全过程的计算机辅助软件工程（</a:t>
            </a:r>
            <a:r>
              <a:rPr lang="en-US" altLang="zh-CN" dirty="0"/>
              <a:t>CASE</a:t>
            </a:r>
            <a:r>
              <a:rPr lang="zh-CN" altLang="zh-CN" dirty="0"/>
              <a:t>）工具。</a:t>
            </a:r>
          </a:p>
          <a:p>
            <a:r>
              <a:rPr lang="zh-CN" altLang="zh-CN" dirty="0"/>
              <a:t>主要</a:t>
            </a:r>
            <a:r>
              <a:rPr lang="en-US" altLang="zh-CN" dirty="0"/>
              <a:t>CASE</a:t>
            </a:r>
            <a:r>
              <a:rPr lang="zh-CN" altLang="zh-CN" dirty="0"/>
              <a:t>工具有：</a:t>
            </a:r>
            <a:endParaRPr lang="en-US" altLang="zh-CN" dirty="0"/>
          </a:p>
          <a:p>
            <a:pPr lvl="1"/>
            <a:r>
              <a:rPr lang="zh-CN" altLang="en-US" dirty="0"/>
              <a:t>现</a:t>
            </a:r>
            <a:r>
              <a:rPr lang="en-US" altLang="zh-CN" dirty="0" err="1"/>
              <a:t>erwin</a:t>
            </a:r>
            <a:r>
              <a:rPr lang="en-US" altLang="zh-CN" dirty="0"/>
              <a:t>, </a:t>
            </a:r>
            <a:r>
              <a:rPr lang="en-US" altLang="zh-CN" dirty="0" err="1"/>
              <a:t>Inc</a:t>
            </a:r>
            <a:r>
              <a:rPr lang="zh-CN" altLang="zh-CN" dirty="0"/>
              <a:t>的</a:t>
            </a:r>
            <a:r>
              <a:rPr lang="en-US" altLang="zh-CN" dirty="0" err="1"/>
              <a:t>erwin</a:t>
            </a:r>
            <a:r>
              <a:rPr lang="en-US" altLang="zh-CN" dirty="0"/>
              <a:t> Data Modeler (DM)</a:t>
            </a:r>
          </a:p>
          <a:p>
            <a:pPr lvl="1"/>
            <a:r>
              <a:rPr lang="zh-CN" altLang="en-US" dirty="0"/>
              <a:t>原</a:t>
            </a:r>
            <a:r>
              <a:rPr lang="en-US" altLang="zh-CN" dirty="0"/>
              <a:t>Rational</a:t>
            </a:r>
            <a:r>
              <a:rPr lang="zh-CN" altLang="zh-CN" dirty="0"/>
              <a:t>公司的</a:t>
            </a:r>
            <a:r>
              <a:rPr lang="en-US" altLang="zh-CN" dirty="0"/>
              <a:t>Rational Rose</a:t>
            </a:r>
            <a:br>
              <a:rPr lang="en-US" altLang="zh-CN" dirty="0"/>
            </a:br>
            <a:r>
              <a:rPr lang="zh-CN" altLang="zh-CN" dirty="0"/>
              <a:t>（</a:t>
            </a:r>
            <a:r>
              <a:rPr lang="en-US" altLang="zh-CN" dirty="0"/>
              <a:t>IBM</a:t>
            </a:r>
            <a:r>
              <a:rPr lang="zh-CN" altLang="zh-CN" dirty="0"/>
              <a:t>公司收购后成</a:t>
            </a:r>
            <a:r>
              <a:rPr lang="zh-CN" altLang="en-US" dirty="0"/>
              <a:t>为</a:t>
            </a:r>
            <a:r>
              <a:rPr lang="zh-CN" altLang="zh-CN" dirty="0"/>
              <a:t>IBM Rational Rose XDE）</a:t>
            </a:r>
            <a:endParaRPr lang="en-US" altLang="zh-CN" dirty="0"/>
          </a:p>
          <a:p>
            <a:pPr lvl="1"/>
            <a:r>
              <a:rPr lang="zh-CN" altLang="en-US" dirty="0"/>
              <a:t>原</a:t>
            </a:r>
            <a:r>
              <a:rPr lang="en-US" altLang="zh-CN" dirty="0"/>
              <a:t>Sybase</a:t>
            </a:r>
            <a:r>
              <a:rPr lang="zh-CN" altLang="en-US" dirty="0"/>
              <a:t>现</a:t>
            </a:r>
            <a:r>
              <a:rPr lang="en-US" altLang="zh-CN" dirty="0"/>
              <a:t>SAP</a:t>
            </a:r>
            <a:r>
              <a:rPr lang="zh-CN" altLang="zh-CN" dirty="0"/>
              <a:t>的</a:t>
            </a:r>
            <a:r>
              <a:rPr lang="en-US" altLang="zh-CN" dirty="0" err="1"/>
              <a:t>PowerDesigner</a:t>
            </a:r>
            <a:endParaRPr lang="en-US" altLang="zh-CN" dirty="0"/>
          </a:p>
          <a:p>
            <a:pPr lvl="1"/>
            <a:r>
              <a:rPr lang="en-US" altLang="zh-CN" dirty="0"/>
              <a:t>Oracle</a:t>
            </a:r>
            <a:r>
              <a:rPr lang="zh-CN" altLang="zh-CN" dirty="0"/>
              <a:t>公司的</a:t>
            </a:r>
            <a:r>
              <a:rPr lang="en-US" altLang="zh-CN" dirty="0"/>
              <a:t>Oracle Designer</a:t>
            </a:r>
            <a:endParaRPr lang="zh-CN" altLang="en-US" dirty="0"/>
          </a:p>
        </p:txBody>
      </p:sp>
      <p:sp>
        <p:nvSpPr>
          <p:cNvPr id="12"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3"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4"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42</a:t>
            </a:fld>
            <a:endParaRPr lang="en-US" altLang="zh-CN"/>
          </a:p>
        </p:txBody>
      </p:sp>
      <p:pic>
        <p:nvPicPr>
          <p:cNvPr id="7" name="图片 6"/>
          <p:cNvPicPr>
            <a:picLocks noChangeAspect="1"/>
          </p:cNvPicPr>
          <p:nvPr/>
        </p:nvPicPr>
        <p:blipFill>
          <a:blip r:embed="rId3"/>
          <a:stretch>
            <a:fillRect/>
          </a:stretch>
        </p:blipFill>
        <p:spPr>
          <a:xfrm>
            <a:off x="7396823" y="4239090"/>
            <a:ext cx="1360642" cy="546633"/>
          </a:xfrm>
          <a:prstGeom prst="rect">
            <a:avLst/>
          </a:prstGeom>
        </p:spPr>
      </p:pic>
      <p:pic>
        <p:nvPicPr>
          <p:cNvPr id="9" name="图片 8"/>
          <p:cNvPicPr>
            <a:picLocks noChangeAspect="1"/>
          </p:cNvPicPr>
          <p:nvPr/>
        </p:nvPicPr>
        <p:blipFill>
          <a:blip r:embed="rId4"/>
          <a:stretch>
            <a:fillRect/>
          </a:stretch>
        </p:blipFill>
        <p:spPr>
          <a:xfrm>
            <a:off x="7655410" y="5537280"/>
            <a:ext cx="1102055" cy="637026"/>
          </a:xfrm>
          <a:prstGeom prst="rect">
            <a:avLst/>
          </a:prstGeom>
        </p:spPr>
      </p:pic>
      <p:pic>
        <p:nvPicPr>
          <p:cNvPr id="11" name="图片 10"/>
          <p:cNvPicPr>
            <a:picLocks noChangeAspect="1"/>
          </p:cNvPicPr>
          <p:nvPr/>
        </p:nvPicPr>
        <p:blipFill>
          <a:blip r:embed="rId5"/>
          <a:stretch>
            <a:fillRect/>
          </a:stretch>
        </p:blipFill>
        <p:spPr>
          <a:xfrm>
            <a:off x="7768560" y="4824155"/>
            <a:ext cx="988905" cy="436444"/>
          </a:xfrm>
          <a:prstGeom prst="rect">
            <a:avLst/>
          </a:prstGeom>
        </p:spPr>
      </p:pic>
      <p:pic>
        <p:nvPicPr>
          <p:cNvPr id="15" name="图片 14"/>
          <p:cNvPicPr>
            <a:picLocks noChangeAspect="1"/>
          </p:cNvPicPr>
          <p:nvPr/>
        </p:nvPicPr>
        <p:blipFill>
          <a:blip r:embed="rId6"/>
          <a:stretch>
            <a:fillRect/>
          </a:stretch>
        </p:blipFill>
        <p:spPr>
          <a:xfrm>
            <a:off x="6802465" y="6133358"/>
            <a:ext cx="1955000" cy="51349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1988" name="标题 1"/>
          <p:cNvSpPr>
            <a:spLocks noGrp="1"/>
          </p:cNvSpPr>
          <p:nvPr>
            <p:ph type="title"/>
          </p:nvPr>
        </p:nvSpPr>
        <p:spPr/>
        <p:txBody>
          <a:bodyPr/>
          <a:lstStyle/>
          <a:p>
            <a:r>
              <a:rPr lang="zh-CN" altLang="en-US"/>
              <a:t>数据库设计</a:t>
            </a:r>
            <a:r>
              <a:rPr lang="en-US" altLang="zh-CN"/>
              <a:t>CASE</a:t>
            </a:r>
            <a:r>
              <a:rPr lang="zh-CN" altLang="en-US"/>
              <a:t>工具举例</a:t>
            </a:r>
          </a:p>
        </p:txBody>
      </p:sp>
      <p:sp>
        <p:nvSpPr>
          <p:cNvPr id="41989" name="内容占位符 2"/>
          <p:cNvSpPr>
            <a:spLocks noGrp="1"/>
          </p:cNvSpPr>
          <p:nvPr>
            <p:ph idx="1"/>
          </p:nvPr>
        </p:nvSpPr>
        <p:spPr/>
        <p:txBody>
          <a:bodyPr/>
          <a:lstStyle/>
          <a:p>
            <a:r>
              <a:rPr lang="zh-CN" altLang="en-US" dirty="0"/>
              <a:t>用</a:t>
            </a:r>
            <a:r>
              <a:rPr lang="en-US" altLang="zh-CN" dirty="0" err="1"/>
              <a:t>PowerDesigner</a:t>
            </a:r>
            <a:r>
              <a:rPr lang="en-US" altLang="zh-CN" dirty="0"/>
              <a:t> 10.0</a:t>
            </a:r>
            <a:r>
              <a:rPr lang="zh-CN" altLang="zh-CN" dirty="0"/>
              <a:t>创建的</a:t>
            </a:r>
            <a:r>
              <a:rPr lang="en-US" altLang="zh-CN" dirty="0"/>
              <a:t>E-R</a:t>
            </a:r>
            <a:r>
              <a:rPr lang="zh-CN" altLang="zh-CN" dirty="0"/>
              <a:t>图</a:t>
            </a:r>
            <a:r>
              <a:rPr lang="zh-CN" altLang="en-US" dirty="0"/>
              <a:t>：</a:t>
            </a:r>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43</a:t>
            </a:fld>
            <a:endParaRPr lang="en-US" altLang="zh-CN"/>
          </a:p>
        </p:txBody>
      </p:sp>
      <p:pic>
        <p:nvPicPr>
          <p:cNvPr id="41993" name="Picture 6" descr="D:\Thesis\Thesis full\Screens\univdept_ER.JPG"/>
          <p:cNvPicPr>
            <a:picLocks noChangeAspect="1" noChangeArrowheads="1"/>
          </p:cNvPicPr>
          <p:nvPr/>
        </p:nvPicPr>
        <p:blipFill>
          <a:blip r:embed="rId3" cstate="print"/>
          <a:srcRect/>
          <a:stretch>
            <a:fillRect/>
          </a:stretch>
        </p:blipFill>
        <p:spPr bwMode="auto">
          <a:xfrm>
            <a:off x="1160827" y="1673805"/>
            <a:ext cx="7236598" cy="4894845"/>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3012" name="标题 1"/>
          <p:cNvSpPr>
            <a:spLocks noGrp="1"/>
          </p:cNvSpPr>
          <p:nvPr>
            <p:ph type="title"/>
          </p:nvPr>
        </p:nvSpPr>
        <p:spPr/>
        <p:txBody>
          <a:bodyPr/>
          <a:lstStyle/>
          <a:p>
            <a:r>
              <a:rPr lang="zh-CN" altLang="en-US"/>
              <a:t>数据库设计</a:t>
            </a:r>
            <a:r>
              <a:rPr lang="en-US" altLang="zh-CN"/>
              <a:t>CASE</a:t>
            </a:r>
            <a:r>
              <a:rPr lang="zh-CN" altLang="en-US"/>
              <a:t>工具举例</a:t>
            </a:r>
          </a:p>
        </p:txBody>
      </p:sp>
      <p:sp>
        <p:nvSpPr>
          <p:cNvPr id="43013" name="内容占位符 2"/>
          <p:cNvSpPr>
            <a:spLocks noGrp="1"/>
          </p:cNvSpPr>
          <p:nvPr>
            <p:ph idx="1"/>
          </p:nvPr>
        </p:nvSpPr>
        <p:spPr/>
        <p:txBody>
          <a:bodyPr/>
          <a:lstStyle/>
          <a:p>
            <a:r>
              <a:rPr lang="zh-CN" altLang="en-US" dirty="0"/>
              <a:t>用</a:t>
            </a:r>
            <a:r>
              <a:rPr lang="en-US" altLang="zh-CN" dirty="0" err="1"/>
              <a:t>PowerDesigner</a:t>
            </a:r>
            <a:r>
              <a:rPr lang="zh-CN" altLang="en-US" dirty="0"/>
              <a:t>将此</a:t>
            </a:r>
            <a:r>
              <a:rPr lang="en-US" altLang="zh-CN" dirty="0"/>
              <a:t>E-R</a:t>
            </a:r>
            <a:r>
              <a:rPr lang="zh-CN" altLang="en-US" dirty="0"/>
              <a:t>图转换成</a:t>
            </a:r>
            <a:r>
              <a:rPr lang="en-US" altLang="zh-CN" dirty="0"/>
              <a:t>PDM</a:t>
            </a:r>
            <a:r>
              <a:rPr lang="zh-CN" altLang="en-US" dirty="0"/>
              <a:t>图：</a:t>
            </a:r>
          </a:p>
        </p:txBody>
      </p:sp>
      <p:sp>
        <p:nvSpPr>
          <p:cNvPr id="14"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5"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6"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44</a:t>
            </a:fld>
            <a:endParaRPr lang="en-US" altLang="zh-CN"/>
          </a:p>
        </p:txBody>
      </p:sp>
      <p:pic>
        <p:nvPicPr>
          <p:cNvPr id="43017" name="Picture 3" descr="D:\Thesis\Thesis full\Screens\univdept_PDM.JPG"/>
          <p:cNvPicPr>
            <a:picLocks noChangeAspect="1" noChangeArrowheads="1"/>
          </p:cNvPicPr>
          <p:nvPr/>
        </p:nvPicPr>
        <p:blipFill>
          <a:blip r:embed="rId3" cstate="print"/>
          <a:srcRect/>
          <a:stretch>
            <a:fillRect/>
          </a:stretch>
        </p:blipFill>
        <p:spPr bwMode="auto">
          <a:xfrm>
            <a:off x="1172125" y="1591199"/>
            <a:ext cx="6820255" cy="518969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4036" name="标题 1"/>
          <p:cNvSpPr>
            <a:spLocks noGrp="1"/>
          </p:cNvSpPr>
          <p:nvPr>
            <p:ph type="title"/>
          </p:nvPr>
        </p:nvSpPr>
        <p:spPr/>
        <p:txBody>
          <a:bodyPr/>
          <a:lstStyle/>
          <a:p>
            <a:r>
              <a:rPr lang="zh-CN" altLang="en-US"/>
              <a:t>数据库设计</a:t>
            </a:r>
            <a:r>
              <a:rPr lang="en-US" altLang="zh-CN"/>
              <a:t>CASE</a:t>
            </a:r>
            <a:r>
              <a:rPr lang="zh-CN" altLang="en-US"/>
              <a:t>工具举例</a:t>
            </a:r>
          </a:p>
        </p:txBody>
      </p:sp>
      <p:sp>
        <p:nvSpPr>
          <p:cNvPr id="44037" name="内容占位符 2"/>
          <p:cNvSpPr>
            <a:spLocks noGrp="1"/>
          </p:cNvSpPr>
          <p:nvPr>
            <p:ph idx="1"/>
          </p:nvPr>
        </p:nvSpPr>
        <p:spPr/>
        <p:txBody>
          <a:bodyPr/>
          <a:lstStyle/>
          <a:p>
            <a:r>
              <a:rPr lang="en-US" altLang="zh-CN" dirty="0"/>
              <a:t>PDM</a:t>
            </a:r>
            <a:r>
              <a:rPr lang="zh-CN" altLang="en-US" dirty="0"/>
              <a:t>图对应的</a:t>
            </a:r>
            <a:r>
              <a:rPr lang="en-US" altLang="zh-CN" dirty="0"/>
              <a:t>RDB</a:t>
            </a:r>
            <a:r>
              <a:rPr lang="zh-CN" altLang="en-US" dirty="0"/>
              <a:t>模式</a:t>
            </a:r>
            <a:r>
              <a:rPr lang="zh-CN" altLang="en-US" sz="2400" dirty="0"/>
              <a:t>（下划线：</a:t>
            </a:r>
            <a:r>
              <a:rPr lang="en-US" altLang="zh-CN" sz="2400" dirty="0"/>
              <a:t>PK</a:t>
            </a:r>
            <a:r>
              <a:rPr lang="zh-CN" altLang="en-US" sz="2400" dirty="0"/>
              <a:t>；斜体：</a:t>
            </a:r>
            <a:r>
              <a:rPr lang="en-US" altLang="zh-CN" sz="2400" dirty="0"/>
              <a:t>FK</a:t>
            </a:r>
            <a:r>
              <a:rPr lang="zh-CN" altLang="en-US" sz="2400" dirty="0"/>
              <a:t>）</a:t>
            </a:r>
          </a:p>
        </p:txBody>
      </p:sp>
      <p:sp>
        <p:nvSpPr>
          <p:cNvPr id="14"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5"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6"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45</a:t>
            </a:fld>
            <a:endParaRPr lang="en-US" altLang="zh-CN"/>
          </a:p>
        </p:txBody>
      </p:sp>
      <p:pic>
        <p:nvPicPr>
          <p:cNvPr id="44039" name="Picture 3"/>
          <p:cNvPicPr>
            <a:picLocks noChangeAspect="1" noChangeArrowheads="1"/>
          </p:cNvPicPr>
          <p:nvPr/>
        </p:nvPicPr>
        <p:blipFill>
          <a:blip r:embed="rId3" cstate="print"/>
          <a:srcRect/>
          <a:stretch>
            <a:fillRect/>
          </a:stretch>
        </p:blipFill>
        <p:spPr bwMode="auto">
          <a:xfrm>
            <a:off x="544919" y="1627597"/>
            <a:ext cx="8439601" cy="4853392"/>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5060" name="标题 1"/>
          <p:cNvSpPr>
            <a:spLocks noGrp="1"/>
          </p:cNvSpPr>
          <p:nvPr>
            <p:ph type="title"/>
          </p:nvPr>
        </p:nvSpPr>
        <p:spPr/>
        <p:txBody>
          <a:bodyPr/>
          <a:lstStyle/>
          <a:p>
            <a:r>
              <a:rPr lang="zh-CN" altLang="en-US"/>
              <a:t>数据库设计</a:t>
            </a:r>
            <a:r>
              <a:rPr lang="en-US" altLang="zh-CN"/>
              <a:t>CASE</a:t>
            </a:r>
            <a:r>
              <a:rPr lang="zh-CN" altLang="en-US"/>
              <a:t>工具举例</a:t>
            </a:r>
          </a:p>
        </p:txBody>
      </p:sp>
      <p:sp>
        <p:nvSpPr>
          <p:cNvPr id="45061" name="内容占位符 2"/>
          <p:cNvSpPr>
            <a:spLocks noGrp="1"/>
          </p:cNvSpPr>
          <p:nvPr>
            <p:ph idx="1"/>
          </p:nvPr>
        </p:nvSpPr>
        <p:spPr/>
        <p:txBody>
          <a:bodyPr/>
          <a:lstStyle/>
          <a:p>
            <a:r>
              <a:rPr lang="zh-CN" altLang="en-US" dirty="0"/>
              <a:t>用</a:t>
            </a:r>
            <a:r>
              <a:rPr lang="en-US" altLang="zh-CN" dirty="0" err="1"/>
              <a:t>PowerDesigner</a:t>
            </a:r>
            <a:r>
              <a:rPr lang="zh-CN" altLang="en-US" dirty="0"/>
              <a:t>产生</a:t>
            </a:r>
            <a:r>
              <a:rPr lang="zh-CN" altLang="zh-CN" dirty="0"/>
              <a:t>MySQL 4.0 DDL语句</a:t>
            </a:r>
            <a:r>
              <a:rPr lang="zh-CN" altLang="en-US" dirty="0"/>
              <a:t>：</a:t>
            </a:r>
          </a:p>
        </p:txBody>
      </p:sp>
      <p:sp>
        <p:nvSpPr>
          <p:cNvPr id="14"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5"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6"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46</a:t>
            </a:fld>
            <a:endParaRPr lang="en-US" altLang="zh-CN"/>
          </a:p>
        </p:txBody>
      </p:sp>
      <p:pic>
        <p:nvPicPr>
          <p:cNvPr id="45065" name="Picture 3"/>
          <p:cNvPicPr>
            <a:picLocks noChangeAspect="1" noChangeArrowheads="1"/>
          </p:cNvPicPr>
          <p:nvPr/>
        </p:nvPicPr>
        <p:blipFill>
          <a:blip r:embed="rId3" cstate="print"/>
          <a:srcRect/>
          <a:stretch>
            <a:fillRect/>
          </a:stretch>
        </p:blipFill>
        <p:spPr bwMode="auto">
          <a:xfrm>
            <a:off x="1151620" y="1611854"/>
            <a:ext cx="6795650" cy="4967496"/>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6084" name="标题 1"/>
          <p:cNvSpPr>
            <a:spLocks noGrp="1"/>
          </p:cNvSpPr>
          <p:nvPr>
            <p:ph type="title"/>
          </p:nvPr>
        </p:nvSpPr>
        <p:spPr/>
        <p:txBody>
          <a:bodyPr/>
          <a:lstStyle/>
          <a:p>
            <a:r>
              <a:rPr lang="zh-CN" altLang="en-US"/>
              <a:t>数据库设计</a:t>
            </a:r>
            <a:r>
              <a:rPr lang="en-US" altLang="zh-CN"/>
              <a:t>CASE</a:t>
            </a:r>
            <a:r>
              <a:rPr lang="zh-CN" altLang="en-US"/>
              <a:t>工具举例</a:t>
            </a:r>
          </a:p>
        </p:txBody>
      </p:sp>
      <p:sp>
        <p:nvSpPr>
          <p:cNvPr id="46085" name="内容占位符 2"/>
          <p:cNvSpPr>
            <a:spLocks noGrp="1"/>
          </p:cNvSpPr>
          <p:nvPr>
            <p:ph idx="1"/>
          </p:nvPr>
        </p:nvSpPr>
        <p:spPr/>
        <p:txBody>
          <a:bodyPr/>
          <a:lstStyle/>
          <a:p>
            <a:r>
              <a:rPr lang="zh-CN" altLang="en-US" dirty="0"/>
              <a:t>用</a:t>
            </a:r>
            <a:r>
              <a:rPr lang="en-US" altLang="zh-CN" dirty="0"/>
              <a:t>No Magic, Inc.’s </a:t>
            </a:r>
            <a:r>
              <a:rPr lang="en-US" altLang="zh-CN" dirty="0" err="1"/>
              <a:t>MagicDraw</a:t>
            </a:r>
            <a:r>
              <a:rPr lang="en-US" altLang="zh-CN" dirty="0"/>
              <a:t> UML Community Edition v11.5</a:t>
            </a:r>
            <a:r>
              <a:rPr lang="zh-CN" altLang="en-US" dirty="0"/>
              <a:t>创建的</a:t>
            </a:r>
            <a:r>
              <a:rPr lang="en-US" altLang="zh-CN" dirty="0"/>
              <a:t>UML</a:t>
            </a:r>
            <a:r>
              <a:rPr lang="zh-CN" altLang="en-US" dirty="0"/>
              <a:t>类图：</a:t>
            </a:r>
          </a:p>
        </p:txBody>
      </p:sp>
      <p:sp>
        <p:nvSpPr>
          <p:cNvPr id="14"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5"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6"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47</a:t>
            </a:fld>
            <a:endParaRPr lang="en-US" altLang="zh-CN"/>
          </a:p>
        </p:txBody>
      </p:sp>
      <p:pic>
        <p:nvPicPr>
          <p:cNvPr id="46087" name="Picture 4" descr="D:\My Papers\UML2OWL\WWWJ\FiguresAndTables\Fig6.tif"/>
          <p:cNvPicPr>
            <a:picLocks noChangeAspect="1" noChangeArrowheads="1"/>
          </p:cNvPicPr>
          <p:nvPr/>
        </p:nvPicPr>
        <p:blipFill>
          <a:blip r:embed="rId3" cstate="print"/>
          <a:srcRect/>
          <a:stretch>
            <a:fillRect/>
          </a:stretch>
        </p:blipFill>
        <p:spPr bwMode="auto">
          <a:xfrm>
            <a:off x="627500" y="2168164"/>
            <a:ext cx="8274050" cy="43211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64547" name="Rectangle 3"/>
          <p:cNvSpPr>
            <a:spLocks noGrp="1" noChangeArrowheads="1"/>
          </p:cNvSpPr>
          <p:nvPr>
            <p:ph type="title"/>
          </p:nvPr>
        </p:nvSpPr>
        <p:spPr/>
        <p:txBody>
          <a:bodyPr/>
          <a:lstStyle/>
          <a:p>
            <a:r>
              <a:rPr lang="zh-CN" altLang="en-US"/>
              <a:t>11.4 逻辑设计 </a:t>
            </a:r>
            <a:endParaRPr lang="zh-CN" altLang="en-US" dirty="0"/>
          </a:p>
        </p:txBody>
      </p:sp>
      <p:sp>
        <p:nvSpPr>
          <p:cNvPr id="47109" name="Rectangle 2"/>
          <p:cNvSpPr>
            <a:spLocks noGrp="1" noChangeArrowheads="1"/>
          </p:cNvSpPr>
          <p:nvPr>
            <p:ph type="body" idx="1"/>
          </p:nvPr>
        </p:nvSpPr>
        <p:spPr/>
        <p:txBody>
          <a:bodyPr/>
          <a:lstStyle/>
          <a:p>
            <a:r>
              <a:rPr lang="zh-CN" altLang="en-US" b="1" dirty="0"/>
              <a:t>11.4.3 关系模式的规范化</a:t>
            </a:r>
            <a:r>
              <a:rPr lang="zh-CN" altLang="en-US" dirty="0"/>
              <a:t>（第</a:t>
            </a:r>
            <a:r>
              <a:rPr lang="en-US" altLang="zh-CN" dirty="0"/>
              <a:t>10</a:t>
            </a:r>
            <a:r>
              <a:rPr lang="zh-CN" altLang="en-US" dirty="0"/>
              <a:t>章已学过）</a:t>
            </a:r>
            <a:endParaRPr lang="en-US" altLang="zh-CN" dirty="0"/>
          </a:p>
          <a:p>
            <a:pPr lvl="1"/>
            <a:r>
              <a:rPr lang="zh-CN" altLang="en-US" dirty="0"/>
              <a:t>如果</a:t>
            </a:r>
            <a:r>
              <a:rPr lang="en-US" altLang="zh-CN" dirty="0"/>
              <a:t>E-R</a:t>
            </a:r>
            <a:r>
              <a:rPr lang="zh-CN" altLang="en-US" dirty="0"/>
              <a:t>图中实体的属性</a:t>
            </a:r>
            <a:r>
              <a:rPr lang="zh-CN" altLang="zh-CN" dirty="0"/>
              <a:t>对键</a:t>
            </a:r>
            <a:r>
              <a:rPr lang="zh-CN" altLang="en-US" dirty="0"/>
              <a:t>不存在</a:t>
            </a:r>
            <a:r>
              <a:rPr lang="zh-CN" altLang="zh-CN" dirty="0"/>
              <a:t>部分依赖和传递依赖</a:t>
            </a:r>
            <a:r>
              <a:rPr lang="zh-CN" altLang="en-US" dirty="0"/>
              <a:t>，那么按前述规则由</a:t>
            </a:r>
            <a:r>
              <a:rPr lang="en-US" altLang="zh-CN" dirty="0"/>
              <a:t>E-R</a:t>
            </a:r>
            <a:r>
              <a:rPr lang="zh-CN" altLang="en-US" dirty="0"/>
              <a:t>图转换而得的关系模式一般就不需要再规范化了。</a:t>
            </a:r>
            <a:endParaRPr lang="en-US" altLang="zh-CN" dirty="0"/>
          </a:p>
          <a:p>
            <a:endParaRPr lang="zh-CN" altLang="en-US" dirty="0"/>
          </a:p>
        </p:txBody>
      </p:sp>
      <p:sp>
        <p:nvSpPr>
          <p:cNvPr id="15"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6"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7"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48</a:t>
            </a:fld>
            <a:endParaRPr lang="en-US" altLang="zh-CN"/>
          </a:p>
        </p:txBody>
      </p:sp>
      <p:sp>
        <p:nvSpPr>
          <p:cNvPr id="9" name="TextBox 8"/>
          <p:cNvSpPr txBox="1"/>
          <p:nvPr/>
        </p:nvSpPr>
        <p:spPr>
          <a:xfrm>
            <a:off x="581878" y="2933945"/>
            <a:ext cx="8408987" cy="1938337"/>
          </a:xfrm>
          <a:prstGeom prst="rect">
            <a:avLst/>
          </a:prstGeom>
          <a:solidFill>
            <a:srgbClr val="EAF6FC"/>
          </a:solidFill>
          <a:ln>
            <a:solidFill>
              <a:schemeClr val="accent6"/>
            </a:solidFill>
          </a:ln>
        </p:spPr>
        <p:txBody>
          <a:bodyPr>
            <a:spAutoFit/>
          </a:bodyPr>
          <a:lstStyle/>
          <a:p>
            <a:pPr>
              <a:defRPr/>
            </a:pPr>
            <a:r>
              <a:rPr lang="zh-CN" altLang="en-US" sz="2000" b="1" dirty="0"/>
              <a:t>规范化知识回顾：</a:t>
            </a:r>
            <a:endParaRPr lang="en-US" altLang="zh-CN" sz="2000" b="1" dirty="0"/>
          </a:p>
          <a:p>
            <a:pPr>
              <a:buFont typeface="Wingdings" pitchFamily="2" charset="2"/>
              <a:buChar char="l"/>
              <a:defRPr/>
            </a:pPr>
            <a:r>
              <a:rPr lang="en-US" altLang="zh-CN" sz="2000" dirty="0">
                <a:solidFill>
                  <a:srgbClr val="FF0000"/>
                </a:solidFill>
              </a:rPr>
              <a:t> </a:t>
            </a:r>
            <a:r>
              <a:rPr lang="zh-CN" altLang="zh-CN" sz="2000" b="1" dirty="0">
                <a:solidFill>
                  <a:srgbClr val="FF0000"/>
                </a:solidFill>
              </a:rPr>
              <a:t>规范化</a:t>
            </a:r>
            <a:r>
              <a:rPr lang="zh-CN" altLang="en-US" sz="2000" b="1" dirty="0">
                <a:solidFill>
                  <a:srgbClr val="FF0000"/>
                </a:solidFill>
              </a:rPr>
              <a:t>：</a:t>
            </a:r>
            <a:r>
              <a:rPr lang="zh-CN" altLang="zh-CN" sz="2000" dirty="0"/>
              <a:t>一个关系模式按</a:t>
            </a:r>
            <a:r>
              <a:rPr lang="zh-CN" altLang="en-US" sz="2000" dirty="0"/>
              <a:t>有关</a:t>
            </a:r>
            <a:r>
              <a:rPr lang="zh-CN" altLang="zh-CN" sz="2000" dirty="0"/>
              <a:t>范式的要求</a:t>
            </a:r>
            <a:r>
              <a:rPr lang="zh-CN" altLang="zh-CN" sz="2000" b="1" dirty="0">
                <a:solidFill>
                  <a:srgbClr val="0000CC"/>
                </a:solidFill>
              </a:rPr>
              <a:t>分解</a:t>
            </a:r>
            <a:r>
              <a:rPr lang="zh-CN" altLang="zh-CN" sz="2000" dirty="0"/>
              <a:t>成多个关系模式的过程。</a:t>
            </a:r>
            <a:endParaRPr lang="en-US" altLang="zh-CN" sz="2000" dirty="0"/>
          </a:p>
          <a:p>
            <a:pPr>
              <a:buFont typeface="Wingdings" pitchFamily="2" charset="2"/>
              <a:buChar char="l"/>
              <a:defRPr/>
            </a:pPr>
            <a:r>
              <a:rPr lang="en-US" altLang="zh-CN" sz="2000" dirty="0">
                <a:solidFill>
                  <a:srgbClr val="FF0000"/>
                </a:solidFill>
              </a:rPr>
              <a:t> </a:t>
            </a:r>
            <a:r>
              <a:rPr lang="zh-CN" altLang="zh-CN" sz="2000" b="1" dirty="0">
                <a:solidFill>
                  <a:srgbClr val="FF0000"/>
                </a:solidFill>
              </a:rPr>
              <a:t>模式分解有两种准则：</a:t>
            </a:r>
            <a:r>
              <a:rPr lang="en-US" altLang="zh-CN" sz="2000" b="1" dirty="0">
                <a:solidFill>
                  <a:srgbClr val="FF0000"/>
                </a:solidFill>
              </a:rPr>
              <a:t>(1) </a:t>
            </a:r>
            <a:r>
              <a:rPr lang="zh-CN" altLang="zh-CN" sz="2000" dirty="0"/>
              <a:t>只满足</a:t>
            </a:r>
            <a:r>
              <a:rPr lang="zh-CN" altLang="zh-CN" sz="2000" dirty="0">
                <a:solidFill>
                  <a:schemeClr val="accent2"/>
                </a:solidFill>
              </a:rPr>
              <a:t>无损分解</a:t>
            </a:r>
            <a:r>
              <a:rPr lang="zh-CN" altLang="zh-CN" sz="2000" dirty="0"/>
              <a:t>（</a:t>
            </a:r>
            <a:r>
              <a:rPr lang="en-US" altLang="zh-CN" sz="2000" dirty="0"/>
              <a:t>lossless decomposition</a:t>
            </a:r>
            <a:r>
              <a:rPr lang="zh-CN" altLang="zh-CN" sz="2000" dirty="0"/>
              <a:t>）要求；</a:t>
            </a:r>
            <a:r>
              <a:rPr lang="en-US" altLang="zh-CN" sz="2000" b="1" dirty="0">
                <a:solidFill>
                  <a:srgbClr val="FF0000"/>
                </a:solidFill>
              </a:rPr>
              <a:t> (2) </a:t>
            </a:r>
            <a:r>
              <a:rPr lang="zh-CN" altLang="zh-CN" sz="2000" dirty="0"/>
              <a:t>既满足无损分解，又满足</a:t>
            </a:r>
            <a:r>
              <a:rPr lang="zh-CN" altLang="zh-CN" sz="2000" dirty="0">
                <a:solidFill>
                  <a:schemeClr val="accent2"/>
                </a:solidFill>
              </a:rPr>
              <a:t>保持依赖</a:t>
            </a:r>
            <a:r>
              <a:rPr lang="zh-CN" altLang="zh-CN" sz="2000" dirty="0"/>
              <a:t>（</a:t>
            </a:r>
            <a:r>
              <a:rPr lang="en-US" altLang="zh-CN" sz="2000" dirty="0"/>
              <a:t>preserving dependencies</a:t>
            </a:r>
            <a:r>
              <a:rPr lang="zh-CN" altLang="zh-CN" sz="2000" dirty="0"/>
              <a:t>）</a:t>
            </a:r>
            <a:endParaRPr lang="en-US" altLang="zh-CN" sz="2000" dirty="0"/>
          </a:p>
          <a:p>
            <a:pPr>
              <a:buFont typeface="Wingdings" pitchFamily="2" charset="2"/>
              <a:buChar char="l"/>
              <a:defRPr/>
            </a:pPr>
            <a:r>
              <a:rPr lang="en-US" altLang="zh-CN" sz="2000" dirty="0">
                <a:solidFill>
                  <a:schemeClr val="accent2"/>
                </a:solidFill>
              </a:rPr>
              <a:t> </a:t>
            </a:r>
            <a:r>
              <a:rPr lang="zh-CN" altLang="zh-CN" sz="2000" b="1" dirty="0">
                <a:solidFill>
                  <a:schemeClr val="accent2"/>
                </a:solidFill>
              </a:rPr>
              <a:t>理论研究</a:t>
            </a:r>
            <a:r>
              <a:rPr lang="zh-CN" altLang="en-US" sz="2000" b="1" dirty="0">
                <a:solidFill>
                  <a:schemeClr val="accent2"/>
                </a:solidFill>
              </a:rPr>
              <a:t>结论：</a:t>
            </a:r>
            <a:r>
              <a:rPr lang="zh-CN" altLang="zh-CN" sz="2000" dirty="0"/>
              <a:t>总有将一个关系模式</a:t>
            </a:r>
            <a:r>
              <a:rPr lang="zh-CN" altLang="en-US" sz="2000" dirty="0"/>
              <a:t>规范化</a:t>
            </a:r>
            <a:r>
              <a:rPr lang="zh-CN" altLang="zh-CN" sz="2000" dirty="0"/>
              <a:t>成</a:t>
            </a:r>
            <a:r>
              <a:rPr lang="en-US" altLang="zh-CN" sz="2000" dirty="0"/>
              <a:t>3NF</a:t>
            </a:r>
            <a:r>
              <a:rPr lang="zh-CN" altLang="zh-CN" sz="2000" dirty="0"/>
              <a:t>的无损且保持依赖的分解；总有将一个关系模式</a:t>
            </a:r>
            <a:r>
              <a:rPr lang="zh-CN" altLang="en-US" sz="2000" dirty="0"/>
              <a:t>规范化</a:t>
            </a:r>
            <a:r>
              <a:rPr lang="zh-CN" altLang="zh-CN" sz="2000" dirty="0"/>
              <a:t>成</a:t>
            </a:r>
            <a:r>
              <a:rPr lang="en-US" altLang="zh-CN" sz="2000" dirty="0"/>
              <a:t>BCNF</a:t>
            </a:r>
            <a:r>
              <a:rPr lang="zh-CN" altLang="zh-CN" sz="2000" dirty="0"/>
              <a:t>的无损分解。</a:t>
            </a:r>
            <a:endParaRPr lang="zh-CN" altLang="en-US" dirty="0">
              <a:solidFill>
                <a:schemeClr val="accent2"/>
              </a:solidFill>
            </a:endParaRPr>
          </a:p>
        </p:txBody>
      </p:sp>
      <p:sp>
        <p:nvSpPr>
          <p:cNvPr id="10" name="TextBox 9"/>
          <p:cNvSpPr txBox="1"/>
          <p:nvPr/>
        </p:nvSpPr>
        <p:spPr>
          <a:xfrm>
            <a:off x="576563" y="4869160"/>
            <a:ext cx="8408987" cy="1631950"/>
          </a:xfrm>
          <a:prstGeom prst="rect">
            <a:avLst/>
          </a:prstGeom>
          <a:solidFill>
            <a:srgbClr val="EAF6FC"/>
          </a:solidFill>
          <a:ln>
            <a:solidFill>
              <a:schemeClr val="accent6"/>
            </a:solidFill>
          </a:ln>
        </p:spPr>
        <p:txBody>
          <a:bodyPr>
            <a:spAutoFit/>
          </a:bodyPr>
          <a:lstStyle/>
          <a:p>
            <a:pPr>
              <a:defRPr/>
            </a:pPr>
            <a:r>
              <a:rPr lang="en-US" altLang="zh-CN" sz="2000" b="1" dirty="0"/>
              <a:t>Q &amp; A</a:t>
            </a:r>
            <a:r>
              <a:rPr lang="zh-CN" altLang="en-US" sz="2000" b="1" dirty="0"/>
              <a:t>：</a:t>
            </a:r>
            <a:endParaRPr lang="en-US" altLang="zh-CN" sz="2000" b="1" dirty="0"/>
          </a:p>
          <a:p>
            <a:pPr>
              <a:buFont typeface="Wingdings" pitchFamily="2" charset="2"/>
              <a:buChar char="l"/>
              <a:defRPr/>
            </a:pPr>
            <a:r>
              <a:rPr lang="zh-CN" altLang="zh-CN" sz="2000" b="1" dirty="0">
                <a:solidFill>
                  <a:schemeClr val="accent2"/>
                </a:solidFill>
              </a:rPr>
              <a:t>无损分解</a:t>
            </a:r>
            <a:r>
              <a:rPr lang="zh-CN" altLang="en-US" sz="2000" b="1" dirty="0">
                <a:solidFill>
                  <a:srgbClr val="FF0000"/>
                </a:solidFill>
              </a:rPr>
              <a:t>：</a:t>
            </a:r>
            <a:r>
              <a:rPr lang="zh-CN" altLang="zh-CN" sz="2000" dirty="0"/>
              <a:t>要求分解前后的关系模式是等价的，即对任何相同的查询总是产生相同的查询结果。</a:t>
            </a:r>
            <a:r>
              <a:rPr lang="en-US" altLang="zh-CN" sz="2000" dirty="0"/>
              <a:t>——</a:t>
            </a:r>
            <a:r>
              <a:rPr lang="zh-CN" altLang="en-US" sz="2000" dirty="0"/>
              <a:t>可</a:t>
            </a:r>
            <a:r>
              <a:rPr lang="zh-CN" altLang="zh-CN" sz="2000" dirty="0"/>
              <a:t>通过</a:t>
            </a:r>
            <a:r>
              <a:rPr lang="zh-CN" altLang="zh-CN" sz="2000" b="1" dirty="0">
                <a:solidFill>
                  <a:srgbClr val="0000CC"/>
                </a:solidFill>
              </a:rPr>
              <a:t>连接</a:t>
            </a:r>
            <a:r>
              <a:rPr lang="zh-CN" altLang="zh-CN" sz="2000" dirty="0"/>
              <a:t>分解后的诸关系来重构原关系。</a:t>
            </a:r>
            <a:endParaRPr lang="en-US" altLang="zh-CN" sz="2000" dirty="0"/>
          </a:p>
          <a:p>
            <a:pPr>
              <a:buFont typeface="Wingdings" pitchFamily="2" charset="2"/>
              <a:buChar char="l"/>
              <a:defRPr/>
            </a:pPr>
            <a:r>
              <a:rPr lang="zh-CN" altLang="zh-CN" sz="2000" b="1" dirty="0">
                <a:solidFill>
                  <a:schemeClr val="accent2"/>
                </a:solidFill>
              </a:rPr>
              <a:t>保持依赖</a:t>
            </a:r>
            <a:r>
              <a:rPr lang="zh-CN" altLang="zh-CN" sz="2000" b="1" dirty="0">
                <a:solidFill>
                  <a:srgbClr val="FF0000"/>
                </a:solidFill>
              </a:rPr>
              <a:t>分解</a:t>
            </a:r>
            <a:r>
              <a:rPr lang="zh-CN" altLang="en-US" sz="2000" b="1" dirty="0">
                <a:solidFill>
                  <a:srgbClr val="FF0000"/>
                </a:solidFill>
              </a:rPr>
              <a:t>：</a:t>
            </a:r>
            <a:r>
              <a:rPr lang="zh-CN" altLang="zh-CN" sz="2000" dirty="0"/>
              <a:t>要求分解后的关系模式中的函数依赖仍然</a:t>
            </a:r>
            <a:r>
              <a:rPr lang="zh-CN" altLang="en-US" sz="2000" dirty="0"/>
              <a:t>能</a:t>
            </a:r>
            <a:r>
              <a:rPr lang="zh-CN" altLang="zh-CN" sz="2000" b="1" dirty="0">
                <a:solidFill>
                  <a:srgbClr val="0000CC"/>
                </a:solidFill>
              </a:rPr>
              <a:t>逻辑蕴涵</a:t>
            </a:r>
            <a:r>
              <a:rPr lang="zh-CN" altLang="zh-CN" sz="2000" dirty="0"/>
              <a:t>原关系模式中的函数依赖。</a:t>
            </a:r>
            <a:r>
              <a:rPr lang="en-US" altLang="zh-CN" sz="2000" dirty="0"/>
              <a:t>——</a:t>
            </a:r>
            <a:r>
              <a:rPr lang="zh-CN" altLang="zh-CN" sz="2000" dirty="0"/>
              <a:t>是一种理想的模式分解。</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64547" name="Rectangle 3"/>
          <p:cNvSpPr>
            <a:spLocks noGrp="1" noChangeArrowheads="1"/>
          </p:cNvSpPr>
          <p:nvPr>
            <p:ph type="title"/>
          </p:nvPr>
        </p:nvSpPr>
        <p:spPr/>
        <p:txBody>
          <a:bodyPr/>
          <a:lstStyle/>
          <a:p>
            <a:r>
              <a:rPr lang="zh-CN" altLang="en-US"/>
              <a:t>11.4 逻辑设计 </a:t>
            </a:r>
            <a:endParaRPr lang="zh-CN" altLang="en-US" dirty="0"/>
          </a:p>
        </p:txBody>
      </p:sp>
      <p:sp>
        <p:nvSpPr>
          <p:cNvPr id="14"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5"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6"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49</a:t>
            </a:fld>
            <a:endParaRPr lang="en-US" altLang="zh-CN"/>
          </a:p>
        </p:txBody>
      </p:sp>
      <p:sp>
        <p:nvSpPr>
          <p:cNvPr id="9" name="TextBox 8"/>
          <p:cNvSpPr txBox="1"/>
          <p:nvPr/>
        </p:nvSpPr>
        <p:spPr>
          <a:xfrm>
            <a:off x="746575" y="1205261"/>
            <a:ext cx="8055895" cy="4093428"/>
          </a:xfrm>
          <a:prstGeom prst="rect">
            <a:avLst/>
          </a:prstGeom>
          <a:solidFill>
            <a:srgbClr val="EAF6FC"/>
          </a:solidFill>
          <a:ln>
            <a:solidFill>
              <a:schemeClr val="accent6"/>
            </a:solidFill>
          </a:ln>
        </p:spPr>
        <p:txBody>
          <a:bodyPr wrap="square">
            <a:spAutoFit/>
          </a:bodyPr>
          <a:lstStyle/>
          <a:p>
            <a:pPr>
              <a:defRPr/>
            </a:pPr>
            <a:r>
              <a:rPr lang="zh-CN" altLang="en-US" sz="2000" b="1" dirty="0"/>
              <a:t>规范化知识回顾：</a:t>
            </a:r>
            <a:endParaRPr lang="en-US" altLang="zh-CN" sz="2000" b="1" dirty="0"/>
          </a:p>
          <a:p>
            <a:pPr>
              <a:defRPr/>
            </a:pPr>
            <a:endParaRPr lang="en-US" altLang="zh-CN" sz="2000" b="1" dirty="0"/>
          </a:p>
          <a:p>
            <a:pPr>
              <a:buFont typeface="Wingdings" pitchFamily="2" charset="2"/>
              <a:buChar char="l"/>
              <a:defRPr/>
            </a:pPr>
            <a:r>
              <a:rPr lang="en-US" altLang="zh-CN" sz="2000" dirty="0">
                <a:solidFill>
                  <a:srgbClr val="FF0000"/>
                </a:solidFill>
              </a:rPr>
              <a:t> </a:t>
            </a:r>
            <a:r>
              <a:rPr lang="zh-CN" altLang="zh-CN" sz="2000" b="1" dirty="0">
                <a:solidFill>
                  <a:srgbClr val="FF0000"/>
                </a:solidFill>
              </a:rPr>
              <a:t>规范化</a:t>
            </a:r>
            <a:r>
              <a:rPr lang="zh-CN" altLang="en-US" sz="2000" b="1" dirty="0">
                <a:solidFill>
                  <a:srgbClr val="FF0000"/>
                </a:solidFill>
              </a:rPr>
              <a:t>与数据库性能间的关系：</a:t>
            </a:r>
            <a:r>
              <a:rPr lang="zh-CN" altLang="zh-CN" sz="2000" dirty="0"/>
              <a:t>模式分解</a:t>
            </a:r>
            <a:r>
              <a:rPr lang="zh-CN" altLang="en-US" sz="2000" dirty="0"/>
              <a:t>总体上</a:t>
            </a:r>
            <a:r>
              <a:rPr lang="zh-CN" altLang="zh-CN" sz="2000" dirty="0"/>
              <a:t>会降低数据访问性能，因此模式规范化程度并非越高越好。规范化与数据库性能之间需要权衡。一般情况下</a:t>
            </a:r>
            <a:r>
              <a:rPr lang="zh-CN" altLang="en-US" sz="2000" dirty="0"/>
              <a:t>：</a:t>
            </a:r>
            <a:br>
              <a:rPr lang="en-US" altLang="zh-CN" sz="2000" dirty="0"/>
            </a:br>
            <a:r>
              <a:rPr lang="en-US" altLang="zh-CN" sz="2000" dirty="0"/>
              <a:t>(1) </a:t>
            </a:r>
            <a:r>
              <a:rPr lang="zh-CN" altLang="zh-CN" sz="2000" dirty="0"/>
              <a:t>对于更新频繁、查询较少的关系模式（基表），应提高规范化程度，以减少更新异常；</a:t>
            </a:r>
            <a:br>
              <a:rPr lang="en-US" altLang="zh-CN" sz="2000" dirty="0"/>
            </a:br>
            <a:r>
              <a:rPr lang="en-US" altLang="zh-CN" sz="2000" dirty="0"/>
              <a:t>(2) </a:t>
            </a:r>
            <a:r>
              <a:rPr lang="zh-CN" altLang="zh-CN" sz="2000" dirty="0"/>
              <a:t>对于查询频繁、更新较少</a:t>
            </a:r>
            <a:r>
              <a:rPr lang="zh-CN" altLang="en-US" sz="2000" dirty="0"/>
              <a:t>（或无更新）</a:t>
            </a:r>
            <a:r>
              <a:rPr lang="zh-CN" altLang="zh-CN" sz="2000" dirty="0"/>
              <a:t>的关系模式（基表），</a:t>
            </a:r>
            <a:r>
              <a:rPr lang="zh-CN" altLang="en-US" sz="2000" dirty="0"/>
              <a:t>通常可</a:t>
            </a:r>
            <a:r>
              <a:rPr lang="zh-CN" altLang="zh-CN" sz="2000" dirty="0"/>
              <a:t>降低规范化程度，以提高数据访问</a:t>
            </a:r>
            <a:r>
              <a:rPr lang="zh-CN" altLang="en-US" sz="2000" dirty="0"/>
              <a:t>的</a:t>
            </a:r>
            <a:r>
              <a:rPr lang="zh-CN" altLang="zh-CN" sz="2000" dirty="0"/>
              <a:t>性能。</a:t>
            </a:r>
            <a:endParaRPr lang="en-US" altLang="zh-CN" sz="2000" dirty="0"/>
          </a:p>
          <a:p>
            <a:pPr>
              <a:buFont typeface="Wingdings" pitchFamily="2" charset="2"/>
              <a:buChar char="l"/>
              <a:defRPr/>
            </a:pPr>
            <a:endParaRPr lang="en-US" altLang="zh-CN" sz="2000" b="1" dirty="0">
              <a:solidFill>
                <a:srgbClr val="FF0000"/>
              </a:solidFill>
            </a:endParaRPr>
          </a:p>
          <a:p>
            <a:pPr>
              <a:buFont typeface="Wingdings" pitchFamily="2" charset="2"/>
              <a:buChar char="l"/>
              <a:defRPr/>
            </a:pPr>
            <a:r>
              <a:rPr lang="zh-CN" altLang="en-US" sz="2000" b="1" dirty="0">
                <a:solidFill>
                  <a:srgbClr val="FF0000"/>
                </a:solidFill>
              </a:rPr>
              <a:t> 数据库的性能与数据库的物理设计（在下一小节介绍）关系十分密切，但数据库的逻辑设计（如：模式规范化）对数据库的性能也有较大影响。</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21187" name="Rectangle 3"/>
          <p:cNvSpPr>
            <a:spLocks noGrp="1" noChangeArrowheads="1"/>
          </p:cNvSpPr>
          <p:nvPr>
            <p:ph type="title"/>
          </p:nvPr>
        </p:nvSpPr>
        <p:spPr/>
        <p:txBody>
          <a:bodyPr/>
          <a:lstStyle/>
          <a:p>
            <a:r>
              <a:rPr lang="en-US" altLang="zh-CN"/>
              <a:t>11.1 </a:t>
            </a:r>
            <a:r>
              <a:rPr lang="zh-CN" altLang="en-US"/>
              <a:t>概述 </a:t>
            </a:r>
            <a:endParaRPr lang="zh-CN" altLang="en-US" dirty="0"/>
          </a:p>
        </p:txBody>
      </p:sp>
      <p:sp>
        <p:nvSpPr>
          <p:cNvPr id="17413" name="Rectangle 2"/>
          <p:cNvSpPr>
            <a:spLocks noGrp="1" noChangeArrowheads="1"/>
          </p:cNvSpPr>
          <p:nvPr>
            <p:ph type="body" idx="1"/>
          </p:nvPr>
        </p:nvSpPr>
        <p:spPr/>
        <p:txBody>
          <a:bodyPr/>
          <a:lstStyle/>
          <a:p>
            <a:r>
              <a:rPr lang="zh-CN" altLang="en-US" dirty="0"/>
              <a:t>数据库设计的任务、方法、过程</a:t>
            </a:r>
          </a:p>
          <a:p>
            <a:pPr lvl="1"/>
            <a:r>
              <a:rPr lang="zh-CN" altLang="en-US" b="1" dirty="0"/>
              <a:t>任务</a:t>
            </a:r>
            <a:endParaRPr lang="en-US" altLang="zh-CN" b="1" dirty="0"/>
          </a:p>
          <a:p>
            <a:pPr lvl="2"/>
            <a:r>
              <a:rPr lang="zh-CN" altLang="en-US" dirty="0"/>
              <a:t>根据一个企业</a:t>
            </a:r>
            <a:r>
              <a:rPr lang="en-US" altLang="zh-CN" dirty="0"/>
              <a:t>/</a:t>
            </a:r>
            <a:r>
              <a:rPr lang="zh-CN" altLang="en-US" dirty="0"/>
              <a:t>单位</a:t>
            </a:r>
            <a:r>
              <a:rPr lang="en-US" altLang="zh-CN" dirty="0"/>
              <a:t>/</a:t>
            </a:r>
            <a:r>
              <a:rPr lang="zh-CN" altLang="en-US" dirty="0"/>
              <a:t>机构的信息（处理）需求及数据库系统的支撑环境（硬件、网络、</a:t>
            </a:r>
            <a:r>
              <a:rPr lang="en-US" altLang="zh-CN" dirty="0"/>
              <a:t>OS</a:t>
            </a:r>
            <a:r>
              <a:rPr lang="zh-CN" altLang="en-US" dirty="0"/>
              <a:t>、</a:t>
            </a:r>
            <a:r>
              <a:rPr lang="en-US" altLang="zh-CN" dirty="0"/>
              <a:t>DBMS</a:t>
            </a:r>
            <a:r>
              <a:rPr lang="zh-CN" altLang="en-US" dirty="0"/>
              <a:t>等</a:t>
            </a:r>
            <a:r>
              <a:rPr lang="en-US" altLang="zh-CN" dirty="0"/>
              <a:t>）</a:t>
            </a:r>
            <a:r>
              <a:rPr lang="zh-CN" altLang="en-US" dirty="0"/>
              <a:t>的特点，设计出满足用户需求的数据模式（外模式、概念模式、内模式）及典型应用。 </a:t>
            </a:r>
          </a:p>
          <a:p>
            <a:pPr lvl="1"/>
            <a:r>
              <a:rPr lang="zh-CN" altLang="en-US" b="1" dirty="0"/>
              <a:t>目标 </a:t>
            </a:r>
          </a:p>
          <a:p>
            <a:pPr lvl="2"/>
            <a:r>
              <a:rPr lang="zh-CN" altLang="en-US" dirty="0"/>
              <a:t>对常用的、大多数典型应用（主要是数据库查询）能使用方便、运行性能满意。 </a:t>
            </a:r>
          </a:p>
        </p:txBody>
      </p:sp>
      <p:sp>
        <p:nvSpPr>
          <p:cNvPr id="12"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3"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4"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5</a:t>
            </a:fld>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64547" name="Rectangle 3"/>
          <p:cNvSpPr>
            <a:spLocks noGrp="1" noChangeArrowheads="1"/>
          </p:cNvSpPr>
          <p:nvPr>
            <p:ph type="title"/>
          </p:nvPr>
        </p:nvSpPr>
        <p:spPr/>
        <p:txBody>
          <a:bodyPr/>
          <a:lstStyle/>
          <a:p>
            <a:r>
              <a:rPr lang="zh-CN" altLang="en-US"/>
              <a:t>11.4 逻辑设计 </a:t>
            </a:r>
            <a:endParaRPr lang="zh-CN" altLang="en-US" dirty="0"/>
          </a:p>
        </p:txBody>
      </p:sp>
      <p:sp>
        <p:nvSpPr>
          <p:cNvPr id="364546" name="Rectangle 2"/>
          <p:cNvSpPr>
            <a:spLocks noGrp="1" noChangeArrowheads="1"/>
          </p:cNvSpPr>
          <p:nvPr>
            <p:ph type="body" idx="1"/>
          </p:nvPr>
        </p:nvSpPr>
        <p:spPr/>
        <p:txBody>
          <a:bodyPr/>
          <a:lstStyle/>
          <a:p>
            <a:r>
              <a:rPr lang="zh-CN" altLang="en-US" b="1" dirty="0"/>
              <a:t>11.4.4 模式的调整</a:t>
            </a:r>
          </a:p>
          <a:p>
            <a:pPr lvl="1">
              <a:lnSpc>
                <a:spcPct val="150000"/>
              </a:lnSpc>
              <a:spcBef>
                <a:spcPts val="1200"/>
              </a:spcBef>
            </a:pPr>
            <a:r>
              <a:rPr lang="en-US" altLang="zh-CN" b="1" dirty="0">
                <a:solidFill>
                  <a:srgbClr val="0000FF"/>
                </a:solidFill>
              </a:rPr>
              <a:t>(1) </a:t>
            </a:r>
            <a:r>
              <a:rPr lang="zh-CN" altLang="en-US" b="1" dirty="0">
                <a:solidFill>
                  <a:srgbClr val="0000FF"/>
                </a:solidFill>
              </a:rPr>
              <a:t>为改善</a:t>
            </a:r>
            <a:r>
              <a:rPr lang="en-US" altLang="zh-CN" b="1" dirty="0">
                <a:solidFill>
                  <a:srgbClr val="0000FF"/>
                </a:solidFill>
              </a:rPr>
              <a:t>DB</a:t>
            </a:r>
            <a:r>
              <a:rPr lang="zh-CN" altLang="en-US" b="1" dirty="0">
                <a:solidFill>
                  <a:srgbClr val="0000FF"/>
                </a:solidFill>
              </a:rPr>
              <a:t>性能的调整：</a:t>
            </a:r>
          </a:p>
          <a:p>
            <a:pPr lvl="2">
              <a:lnSpc>
                <a:spcPct val="150000"/>
              </a:lnSpc>
              <a:spcBef>
                <a:spcPts val="1200"/>
              </a:spcBef>
            </a:pPr>
            <a:r>
              <a:rPr lang="zh-CN" altLang="en-US" b="1" dirty="0"/>
              <a:t>减少连接运算：</a:t>
            </a:r>
            <a:r>
              <a:rPr lang="zh-CN" altLang="en-US" dirty="0"/>
              <a:t>对关系模式进行</a:t>
            </a:r>
            <a:r>
              <a:rPr lang="zh-CN" altLang="en-US" dirty="0">
                <a:solidFill>
                  <a:srgbClr val="FF0000"/>
                </a:solidFill>
              </a:rPr>
              <a:t>逆规范化（</a:t>
            </a:r>
            <a:r>
              <a:rPr lang="en-US" altLang="zh-CN" dirty="0" err="1">
                <a:solidFill>
                  <a:srgbClr val="FF0000"/>
                </a:solidFill>
              </a:rPr>
              <a:t>denormalization</a:t>
            </a:r>
            <a:r>
              <a:rPr lang="en-US" altLang="zh-CN" dirty="0">
                <a:solidFill>
                  <a:srgbClr val="FF0000"/>
                </a:solidFill>
              </a:rPr>
              <a:t>）</a:t>
            </a:r>
            <a:r>
              <a:rPr lang="en-US" altLang="zh-CN" dirty="0"/>
              <a:t> </a:t>
            </a:r>
          </a:p>
          <a:p>
            <a:pPr lvl="2">
              <a:lnSpc>
                <a:spcPct val="150000"/>
              </a:lnSpc>
              <a:spcBef>
                <a:spcPts val="1200"/>
              </a:spcBef>
            </a:pPr>
            <a:r>
              <a:rPr lang="zh-CN" altLang="en-US" b="1" dirty="0"/>
              <a:t>减小表的大小：</a:t>
            </a:r>
            <a:r>
              <a:rPr lang="zh-CN" altLang="en-US" dirty="0"/>
              <a:t>对大关系表进行</a:t>
            </a:r>
            <a:r>
              <a:rPr lang="zh-CN" altLang="en-US" dirty="0">
                <a:solidFill>
                  <a:srgbClr val="FF0000"/>
                </a:solidFill>
              </a:rPr>
              <a:t>水平</a:t>
            </a:r>
            <a:r>
              <a:rPr lang="en-US" altLang="zh-CN" dirty="0">
                <a:solidFill>
                  <a:srgbClr val="FF0000"/>
                </a:solidFill>
              </a:rPr>
              <a:t>/</a:t>
            </a:r>
            <a:r>
              <a:rPr lang="zh-CN" altLang="en-US" dirty="0">
                <a:solidFill>
                  <a:srgbClr val="FF0000"/>
                </a:solidFill>
              </a:rPr>
              <a:t>垂直分割（</a:t>
            </a:r>
            <a:r>
              <a:rPr lang="en-US" altLang="zh-CN" dirty="0">
                <a:solidFill>
                  <a:srgbClr val="FF0000"/>
                </a:solidFill>
              </a:rPr>
              <a:t> segmentation</a:t>
            </a:r>
            <a:r>
              <a:rPr lang="zh-CN" altLang="en-US" dirty="0">
                <a:solidFill>
                  <a:srgbClr val="FF0000"/>
                </a:solidFill>
              </a:rPr>
              <a:t>）</a:t>
            </a:r>
          </a:p>
          <a:p>
            <a:pPr lvl="2">
              <a:lnSpc>
                <a:spcPct val="150000"/>
              </a:lnSpc>
              <a:spcBef>
                <a:spcPts val="1200"/>
              </a:spcBef>
            </a:pPr>
            <a:r>
              <a:rPr lang="zh-CN" altLang="en-US" b="1" dirty="0"/>
              <a:t>尽量使用快照：</a:t>
            </a:r>
            <a:r>
              <a:rPr lang="zh-CN" altLang="en-US" dirty="0">
                <a:solidFill>
                  <a:srgbClr val="FF0000"/>
                </a:solidFill>
              </a:rPr>
              <a:t>快照（</a:t>
            </a:r>
            <a:r>
              <a:rPr lang="en-US" altLang="zh-CN" dirty="0">
                <a:solidFill>
                  <a:srgbClr val="FF0000"/>
                </a:solidFill>
              </a:rPr>
              <a:t>snapshot）</a:t>
            </a:r>
            <a:r>
              <a:rPr lang="zh-CN" altLang="en-US" dirty="0"/>
              <a:t>是一个关系表的定期刷新的（本地）只读副本</a:t>
            </a:r>
          </a:p>
        </p:txBody>
      </p:sp>
      <p:sp>
        <p:nvSpPr>
          <p:cNvPr id="14"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5"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6"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50</a:t>
            </a:fld>
            <a:endParaRPr lang="en-US" altLang="zh-CN"/>
          </a:p>
        </p:txBody>
      </p:sp>
    </p:spTree>
    <p:extLst>
      <p:ext uri="{BB962C8B-B14F-4D97-AF65-F5344CB8AC3E}">
        <p14:creationId xmlns:p14="http://schemas.microsoft.com/office/powerpoint/2010/main" val="1571204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64547" name="Rectangle 3"/>
          <p:cNvSpPr>
            <a:spLocks noGrp="1" noChangeArrowheads="1"/>
          </p:cNvSpPr>
          <p:nvPr>
            <p:ph type="title"/>
          </p:nvPr>
        </p:nvSpPr>
        <p:spPr/>
        <p:txBody>
          <a:bodyPr/>
          <a:lstStyle/>
          <a:p>
            <a:r>
              <a:rPr lang="zh-CN" altLang="en-US"/>
              <a:t>11.4 逻辑设计 </a:t>
            </a:r>
            <a:endParaRPr lang="zh-CN" altLang="en-US" dirty="0"/>
          </a:p>
        </p:txBody>
      </p:sp>
      <p:sp>
        <p:nvSpPr>
          <p:cNvPr id="49157" name="Rectangle 2"/>
          <p:cNvSpPr>
            <a:spLocks noGrp="1" noChangeArrowheads="1"/>
          </p:cNvSpPr>
          <p:nvPr>
            <p:ph type="body" idx="1"/>
          </p:nvPr>
        </p:nvSpPr>
        <p:spPr>
          <a:xfrm>
            <a:off x="701570" y="1133744"/>
            <a:ext cx="8235915" cy="5355595"/>
          </a:xfrm>
        </p:spPr>
        <p:txBody>
          <a:bodyPr/>
          <a:lstStyle/>
          <a:p>
            <a:r>
              <a:rPr lang="zh-CN" altLang="en-US" b="1" dirty="0">
                <a:solidFill>
                  <a:srgbClr val="FF0000"/>
                </a:solidFill>
              </a:rPr>
              <a:t>逆规范化（</a:t>
            </a:r>
            <a:r>
              <a:rPr lang="en-US" altLang="zh-CN" b="1" dirty="0" err="1">
                <a:solidFill>
                  <a:srgbClr val="FF0000"/>
                </a:solidFill>
              </a:rPr>
              <a:t>denormalization</a:t>
            </a:r>
            <a:r>
              <a:rPr lang="zh-CN" altLang="en-US" b="1" dirty="0">
                <a:solidFill>
                  <a:srgbClr val="FF0000"/>
                </a:solidFill>
              </a:rPr>
              <a:t>）：</a:t>
            </a:r>
          </a:p>
          <a:p>
            <a:pPr lvl="1"/>
            <a:r>
              <a:rPr lang="zh-CN" altLang="en-US" dirty="0"/>
              <a:t>连接运算的代价很大，严重影响</a:t>
            </a:r>
            <a:r>
              <a:rPr lang="en-US" altLang="zh-CN" dirty="0"/>
              <a:t>DB</a:t>
            </a:r>
            <a:r>
              <a:rPr lang="zh-CN" altLang="en-US" dirty="0"/>
              <a:t>查询性能。</a:t>
            </a:r>
            <a:endParaRPr lang="en-US" altLang="zh-CN" dirty="0"/>
          </a:p>
          <a:p>
            <a:pPr lvl="1"/>
            <a:r>
              <a:rPr lang="zh-CN" altLang="en-US" dirty="0"/>
              <a:t>逆规范化是规范化（模式分解）的逆过程，即将规范化程度较高的（如</a:t>
            </a:r>
            <a:r>
              <a:rPr lang="en-US" altLang="zh-CN" dirty="0"/>
              <a:t>BCNF/3NF</a:t>
            </a:r>
            <a:r>
              <a:rPr lang="zh-CN" altLang="en-US" dirty="0"/>
              <a:t>）几个关系模式合并为一个规范化程度较低的（如</a:t>
            </a:r>
            <a:r>
              <a:rPr lang="en-US" altLang="zh-CN" dirty="0"/>
              <a:t>3NF/2NF/1NF</a:t>
            </a:r>
            <a:r>
              <a:rPr lang="zh-CN" altLang="en-US" dirty="0"/>
              <a:t>）关系模式。</a:t>
            </a:r>
            <a:r>
              <a:rPr lang="en-US" altLang="zh-CN" dirty="0">
                <a:solidFill>
                  <a:srgbClr val="FF0000"/>
                </a:solidFill>
              </a:rPr>
              <a:t>——</a:t>
            </a:r>
            <a:r>
              <a:rPr lang="zh-CN" altLang="en-US" dirty="0">
                <a:solidFill>
                  <a:srgbClr val="FF0000"/>
                </a:solidFill>
              </a:rPr>
              <a:t>这相当于提前连接好几个关系表，以减少查询时的连接运算。</a:t>
            </a:r>
            <a:endParaRPr lang="en-US" altLang="zh-CN" dirty="0">
              <a:solidFill>
                <a:srgbClr val="FF0000"/>
              </a:solidFill>
            </a:endParaRPr>
          </a:p>
          <a:p>
            <a:pPr lvl="1"/>
            <a:r>
              <a:rPr lang="zh-CN" altLang="en-US" dirty="0"/>
              <a:t>逆规范化会导致数据冗余，易产生更新异常。故</a:t>
            </a:r>
            <a:r>
              <a:rPr lang="en-US" altLang="zh-CN" dirty="0"/>
              <a:t>:</a:t>
            </a:r>
          </a:p>
          <a:p>
            <a:pPr lvl="2"/>
            <a:r>
              <a:rPr lang="zh-CN" altLang="en-US" dirty="0"/>
              <a:t>对于更新频繁的表，其关系模式不宜进行逆规范化；</a:t>
            </a:r>
            <a:endParaRPr lang="en-US" altLang="zh-CN" dirty="0"/>
          </a:p>
          <a:p>
            <a:pPr lvl="2"/>
            <a:r>
              <a:rPr lang="zh-CN" altLang="en-US" dirty="0"/>
              <a:t>对于不经常更新的表，其关系模式在逆规范化后可通过完整性约束维护机制（例如，触发器）来防止发生更新异常。</a:t>
            </a:r>
            <a:endParaRPr lang="en-US" altLang="zh-CN" dirty="0"/>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51</a:t>
            </a:fld>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64547" name="Rectangle 3"/>
          <p:cNvSpPr>
            <a:spLocks noGrp="1" noChangeArrowheads="1"/>
          </p:cNvSpPr>
          <p:nvPr>
            <p:ph type="title"/>
          </p:nvPr>
        </p:nvSpPr>
        <p:spPr/>
        <p:txBody>
          <a:bodyPr/>
          <a:lstStyle/>
          <a:p>
            <a:r>
              <a:rPr lang="zh-CN" altLang="en-US"/>
              <a:t>11.4 逻辑设计 </a:t>
            </a:r>
            <a:endParaRPr lang="zh-CN" altLang="en-US" dirty="0"/>
          </a:p>
        </p:txBody>
      </p:sp>
      <p:sp>
        <p:nvSpPr>
          <p:cNvPr id="29"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30"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33"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52</a:t>
            </a:fld>
            <a:endParaRPr lang="en-US" altLang="zh-CN"/>
          </a:p>
        </p:txBody>
      </p:sp>
      <p:graphicFrame>
        <p:nvGraphicFramePr>
          <p:cNvPr id="10" name="表格 9"/>
          <p:cNvGraphicFramePr>
            <a:graphicFrameLocks noGrp="1"/>
          </p:cNvGraphicFramePr>
          <p:nvPr>
            <p:extLst>
              <p:ext uri="{D42A27DB-BD31-4B8C-83A1-F6EECF244321}">
                <p14:modId xmlns:p14="http://schemas.microsoft.com/office/powerpoint/2010/main" val="2877684745"/>
              </p:ext>
            </p:extLst>
          </p:nvPr>
        </p:nvGraphicFramePr>
        <p:xfrm>
          <a:off x="801365" y="1223755"/>
          <a:ext cx="3276000" cy="21945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68000">
                  <a:extLst>
                    <a:ext uri="{9D8B030D-6E8A-4147-A177-3AD203B41FA5}">
                      <a16:colId xmlns:a16="http://schemas.microsoft.com/office/drawing/2014/main" val="20000"/>
                    </a:ext>
                  </a:extLst>
                </a:gridCol>
                <a:gridCol w="468000">
                  <a:extLst>
                    <a:ext uri="{9D8B030D-6E8A-4147-A177-3AD203B41FA5}">
                      <a16:colId xmlns:a16="http://schemas.microsoft.com/office/drawing/2014/main" val="20001"/>
                    </a:ext>
                  </a:extLst>
                </a:gridCol>
                <a:gridCol w="468000">
                  <a:extLst>
                    <a:ext uri="{9D8B030D-6E8A-4147-A177-3AD203B41FA5}">
                      <a16:colId xmlns:a16="http://schemas.microsoft.com/office/drawing/2014/main" val="20002"/>
                    </a:ext>
                  </a:extLst>
                </a:gridCol>
                <a:gridCol w="468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468000">
                  <a:extLst>
                    <a:ext uri="{9D8B030D-6E8A-4147-A177-3AD203B41FA5}">
                      <a16:colId xmlns:a16="http://schemas.microsoft.com/office/drawing/2014/main" val="20005"/>
                    </a:ext>
                  </a:extLst>
                </a:gridCol>
                <a:gridCol w="468000">
                  <a:extLst>
                    <a:ext uri="{9D8B030D-6E8A-4147-A177-3AD203B41FA5}">
                      <a16:colId xmlns:a16="http://schemas.microsoft.com/office/drawing/2014/main" val="20006"/>
                    </a:ext>
                  </a:extLst>
                </a:gridCol>
              </a:tblGrid>
              <a:tr h="288000">
                <a:tc>
                  <a:txBody>
                    <a:bodyPr/>
                    <a:lstStyle/>
                    <a:p>
                      <a:r>
                        <a:rPr lang="en-US" altLang="zh-CN" dirty="0" err="1">
                          <a:solidFill>
                            <a:schemeClr val="accent2"/>
                          </a:solidFill>
                        </a:rPr>
                        <a:t>pk</a:t>
                      </a:r>
                      <a:endParaRPr lang="zh-CN" altLang="en-US" dirty="0">
                        <a:solidFill>
                          <a:schemeClr val="accent2"/>
                        </a:solidFill>
                      </a:endParaRPr>
                    </a:p>
                  </a:txBody>
                  <a:tcPr/>
                </a:tc>
                <a:tc>
                  <a:txBody>
                    <a:bodyPr/>
                    <a:lstStyle/>
                    <a:p>
                      <a:r>
                        <a:rPr lang="en-US" altLang="zh-CN" dirty="0">
                          <a:solidFill>
                            <a:schemeClr val="accent2"/>
                          </a:solidFill>
                        </a:rPr>
                        <a:t>a1</a:t>
                      </a:r>
                      <a:endParaRPr lang="zh-CN" altLang="en-US" dirty="0">
                        <a:solidFill>
                          <a:schemeClr val="accent2"/>
                        </a:solidFill>
                      </a:endParaRPr>
                    </a:p>
                  </a:txBody>
                  <a:tcPr/>
                </a:tc>
                <a:tc>
                  <a:txBody>
                    <a:bodyPr/>
                    <a:lstStyle/>
                    <a:p>
                      <a:r>
                        <a:rPr lang="en-US" altLang="zh-CN" dirty="0">
                          <a:solidFill>
                            <a:schemeClr val="accent2"/>
                          </a:solidFill>
                        </a:rPr>
                        <a:t>a2</a:t>
                      </a:r>
                      <a:endParaRPr lang="zh-CN" altLang="en-US" dirty="0">
                        <a:solidFill>
                          <a:schemeClr val="accent2"/>
                        </a:solidFill>
                      </a:endParaRPr>
                    </a:p>
                  </a:txBody>
                  <a:tcPr/>
                </a:tc>
                <a:tc>
                  <a:txBody>
                    <a:bodyPr/>
                    <a:lstStyle/>
                    <a:p>
                      <a:r>
                        <a:rPr lang="en-US" altLang="zh-CN" dirty="0">
                          <a:solidFill>
                            <a:schemeClr val="accent2"/>
                          </a:solidFill>
                        </a:rPr>
                        <a:t>a3</a:t>
                      </a:r>
                      <a:endParaRPr lang="zh-CN" altLang="en-US" dirty="0">
                        <a:solidFill>
                          <a:schemeClr val="accent2"/>
                        </a:solidFill>
                      </a:endParaRPr>
                    </a:p>
                  </a:txBody>
                  <a:tcPr/>
                </a:tc>
                <a:tc>
                  <a:txBody>
                    <a:bodyPr/>
                    <a:lstStyle/>
                    <a:p>
                      <a:r>
                        <a:rPr lang="en-US" altLang="zh-CN" dirty="0">
                          <a:solidFill>
                            <a:schemeClr val="accent2"/>
                          </a:solidFill>
                        </a:rPr>
                        <a:t>a4</a:t>
                      </a:r>
                      <a:endParaRPr lang="zh-CN" altLang="en-US" dirty="0">
                        <a:solidFill>
                          <a:schemeClr val="accent2"/>
                        </a:solidFill>
                      </a:endParaRPr>
                    </a:p>
                  </a:txBody>
                  <a:tcPr/>
                </a:tc>
                <a:tc>
                  <a:txBody>
                    <a:bodyPr/>
                    <a:lstStyle/>
                    <a:p>
                      <a:r>
                        <a:rPr lang="en-US" altLang="zh-CN" dirty="0">
                          <a:solidFill>
                            <a:schemeClr val="accent2"/>
                          </a:solidFill>
                        </a:rPr>
                        <a:t>a5</a:t>
                      </a:r>
                      <a:endParaRPr lang="zh-CN" altLang="en-US" dirty="0">
                        <a:solidFill>
                          <a:schemeClr val="accent2"/>
                        </a:solidFill>
                      </a:endParaRPr>
                    </a:p>
                  </a:txBody>
                  <a:tcPr/>
                </a:tc>
                <a:tc>
                  <a:txBody>
                    <a:bodyPr/>
                    <a:lstStyle/>
                    <a:p>
                      <a:r>
                        <a:rPr lang="en-US" altLang="zh-CN" dirty="0">
                          <a:solidFill>
                            <a:schemeClr val="accent2"/>
                          </a:solidFill>
                        </a:rPr>
                        <a:t>a6</a:t>
                      </a:r>
                      <a:endParaRPr lang="zh-CN" altLang="en-US" dirty="0">
                        <a:solidFill>
                          <a:schemeClr val="accent2"/>
                        </a:solidFill>
                      </a:endParaRPr>
                    </a:p>
                  </a:txBody>
                  <a:tcPr/>
                </a:tc>
                <a:extLst>
                  <a:ext uri="{0D108BD9-81ED-4DB2-BD59-A6C34878D82A}">
                    <a16:rowId xmlns:a16="http://schemas.microsoft.com/office/drawing/2014/main" val="10000"/>
                  </a:ext>
                </a:extLst>
              </a:tr>
              <a:tr h="288000">
                <a:tc>
                  <a:txBody>
                    <a:bodyPr/>
                    <a:lstStyle/>
                    <a:p>
                      <a:r>
                        <a:rPr lang="en-US" altLang="zh-CN" dirty="0"/>
                        <a:t>k1</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1"/>
                  </a:ext>
                </a:extLst>
              </a:tr>
              <a:tr h="288000">
                <a:tc>
                  <a:txBody>
                    <a:bodyPr/>
                    <a:lstStyle/>
                    <a:p>
                      <a:r>
                        <a:rPr lang="en-US" altLang="zh-CN" dirty="0"/>
                        <a:t>k2</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2"/>
                  </a:ext>
                </a:extLst>
              </a:tr>
              <a:tr h="288000">
                <a:tc>
                  <a:txBody>
                    <a:bodyPr/>
                    <a:lstStyle/>
                    <a:p>
                      <a:r>
                        <a:rPr lang="en-US" altLang="zh-CN" dirty="0"/>
                        <a:t>k3</a:t>
                      </a:r>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0003"/>
                  </a:ext>
                </a:extLst>
              </a:tr>
              <a:tr h="288000">
                <a:tc>
                  <a:txBody>
                    <a:bodyPr/>
                    <a:lstStyle/>
                    <a:p>
                      <a:r>
                        <a:rPr lang="en-US" altLang="zh-CN" dirty="0"/>
                        <a:t>k4</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4"/>
                  </a:ext>
                </a:extLst>
              </a:tr>
              <a:tr h="288000">
                <a:tc>
                  <a:txBody>
                    <a:bodyPr/>
                    <a:lstStyle/>
                    <a:p>
                      <a:r>
                        <a:rPr lang="en-US" altLang="zh-CN" dirty="0"/>
                        <a:t>k5</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5"/>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649843887"/>
              </p:ext>
            </p:extLst>
          </p:nvPr>
        </p:nvGraphicFramePr>
        <p:xfrm>
          <a:off x="5491250" y="1223755"/>
          <a:ext cx="3276000" cy="14630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68000">
                  <a:extLst>
                    <a:ext uri="{9D8B030D-6E8A-4147-A177-3AD203B41FA5}">
                      <a16:colId xmlns:a16="http://schemas.microsoft.com/office/drawing/2014/main" val="20000"/>
                    </a:ext>
                  </a:extLst>
                </a:gridCol>
                <a:gridCol w="468000">
                  <a:extLst>
                    <a:ext uri="{9D8B030D-6E8A-4147-A177-3AD203B41FA5}">
                      <a16:colId xmlns:a16="http://schemas.microsoft.com/office/drawing/2014/main" val="20001"/>
                    </a:ext>
                  </a:extLst>
                </a:gridCol>
                <a:gridCol w="468000">
                  <a:extLst>
                    <a:ext uri="{9D8B030D-6E8A-4147-A177-3AD203B41FA5}">
                      <a16:colId xmlns:a16="http://schemas.microsoft.com/office/drawing/2014/main" val="20002"/>
                    </a:ext>
                  </a:extLst>
                </a:gridCol>
                <a:gridCol w="468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468000">
                  <a:extLst>
                    <a:ext uri="{9D8B030D-6E8A-4147-A177-3AD203B41FA5}">
                      <a16:colId xmlns:a16="http://schemas.microsoft.com/office/drawing/2014/main" val="20005"/>
                    </a:ext>
                  </a:extLst>
                </a:gridCol>
                <a:gridCol w="468000">
                  <a:extLst>
                    <a:ext uri="{9D8B030D-6E8A-4147-A177-3AD203B41FA5}">
                      <a16:colId xmlns:a16="http://schemas.microsoft.com/office/drawing/2014/main" val="20006"/>
                    </a:ext>
                  </a:extLst>
                </a:gridCol>
              </a:tblGrid>
              <a:tr h="288000">
                <a:tc>
                  <a:txBody>
                    <a:bodyPr/>
                    <a:lstStyle/>
                    <a:p>
                      <a:r>
                        <a:rPr lang="en-US" altLang="zh-CN" dirty="0" err="1">
                          <a:solidFill>
                            <a:schemeClr val="accent2"/>
                          </a:solidFill>
                        </a:rPr>
                        <a:t>pk</a:t>
                      </a:r>
                      <a:endParaRPr lang="zh-CN" altLang="en-US" dirty="0">
                        <a:solidFill>
                          <a:schemeClr val="accent2"/>
                        </a:solidFill>
                      </a:endParaRPr>
                    </a:p>
                  </a:txBody>
                  <a:tcPr/>
                </a:tc>
                <a:tc>
                  <a:txBody>
                    <a:bodyPr/>
                    <a:lstStyle/>
                    <a:p>
                      <a:r>
                        <a:rPr lang="en-US" altLang="zh-CN" dirty="0">
                          <a:solidFill>
                            <a:schemeClr val="accent2"/>
                          </a:solidFill>
                        </a:rPr>
                        <a:t>a1</a:t>
                      </a:r>
                      <a:endParaRPr lang="zh-CN" altLang="en-US" dirty="0">
                        <a:solidFill>
                          <a:schemeClr val="accent2"/>
                        </a:solidFill>
                      </a:endParaRPr>
                    </a:p>
                  </a:txBody>
                  <a:tcPr/>
                </a:tc>
                <a:tc>
                  <a:txBody>
                    <a:bodyPr/>
                    <a:lstStyle/>
                    <a:p>
                      <a:r>
                        <a:rPr lang="en-US" altLang="zh-CN" dirty="0">
                          <a:solidFill>
                            <a:schemeClr val="accent2"/>
                          </a:solidFill>
                        </a:rPr>
                        <a:t>a2</a:t>
                      </a:r>
                      <a:endParaRPr lang="zh-CN" altLang="en-US" dirty="0">
                        <a:solidFill>
                          <a:schemeClr val="accent2"/>
                        </a:solidFill>
                      </a:endParaRPr>
                    </a:p>
                  </a:txBody>
                  <a:tcPr/>
                </a:tc>
                <a:tc>
                  <a:txBody>
                    <a:bodyPr/>
                    <a:lstStyle/>
                    <a:p>
                      <a:r>
                        <a:rPr lang="en-US" altLang="zh-CN" dirty="0">
                          <a:solidFill>
                            <a:schemeClr val="accent2"/>
                          </a:solidFill>
                        </a:rPr>
                        <a:t>a3</a:t>
                      </a:r>
                      <a:endParaRPr lang="zh-CN" altLang="en-US" dirty="0">
                        <a:solidFill>
                          <a:schemeClr val="accent2"/>
                        </a:solidFill>
                      </a:endParaRPr>
                    </a:p>
                  </a:txBody>
                  <a:tcPr/>
                </a:tc>
                <a:tc>
                  <a:txBody>
                    <a:bodyPr/>
                    <a:lstStyle/>
                    <a:p>
                      <a:r>
                        <a:rPr lang="en-US" altLang="zh-CN" dirty="0">
                          <a:solidFill>
                            <a:schemeClr val="accent2"/>
                          </a:solidFill>
                        </a:rPr>
                        <a:t>a4</a:t>
                      </a:r>
                      <a:endParaRPr lang="zh-CN" altLang="en-US" dirty="0">
                        <a:solidFill>
                          <a:schemeClr val="accent2"/>
                        </a:solidFill>
                      </a:endParaRPr>
                    </a:p>
                  </a:txBody>
                  <a:tcPr/>
                </a:tc>
                <a:tc>
                  <a:txBody>
                    <a:bodyPr/>
                    <a:lstStyle/>
                    <a:p>
                      <a:r>
                        <a:rPr lang="en-US" altLang="zh-CN" dirty="0">
                          <a:solidFill>
                            <a:schemeClr val="accent2"/>
                          </a:solidFill>
                        </a:rPr>
                        <a:t>a5</a:t>
                      </a:r>
                      <a:endParaRPr lang="zh-CN" altLang="en-US" dirty="0">
                        <a:solidFill>
                          <a:schemeClr val="accent2"/>
                        </a:solidFill>
                      </a:endParaRPr>
                    </a:p>
                  </a:txBody>
                  <a:tcPr/>
                </a:tc>
                <a:tc>
                  <a:txBody>
                    <a:bodyPr/>
                    <a:lstStyle/>
                    <a:p>
                      <a:r>
                        <a:rPr lang="en-US" altLang="zh-CN" dirty="0">
                          <a:solidFill>
                            <a:schemeClr val="accent2"/>
                          </a:solidFill>
                        </a:rPr>
                        <a:t>a6</a:t>
                      </a:r>
                      <a:endParaRPr lang="zh-CN" altLang="en-US" dirty="0">
                        <a:solidFill>
                          <a:schemeClr val="accent2"/>
                        </a:solidFill>
                      </a:endParaRPr>
                    </a:p>
                  </a:txBody>
                  <a:tcPr/>
                </a:tc>
                <a:extLst>
                  <a:ext uri="{0D108BD9-81ED-4DB2-BD59-A6C34878D82A}">
                    <a16:rowId xmlns:a16="http://schemas.microsoft.com/office/drawing/2014/main" val="10000"/>
                  </a:ext>
                </a:extLst>
              </a:tr>
              <a:tr h="288000">
                <a:tc>
                  <a:txBody>
                    <a:bodyPr/>
                    <a:lstStyle/>
                    <a:p>
                      <a:r>
                        <a:rPr lang="en-US" altLang="zh-CN" dirty="0"/>
                        <a:t>k1</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1"/>
                  </a:ext>
                </a:extLst>
              </a:tr>
              <a:tr h="288000">
                <a:tc>
                  <a:txBody>
                    <a:bodyPr/>
                    <a:lstStyle/>
                    <a:p>
                      <a:r>
                        <a:rPr lang="en-US" altLang="zh-CN" dirty="0"/>
                        <a:t>k2</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2"/>
                  </a:ext>
                </a:extLst>
              </a:tr>
              <a:tr h="288000">
                <a:tc>
                  <a:txBody>
                    <a:bodyPr/>
                    <a:lstStyle/>
                    <a:p>
                      <a:r>
                        <a:rPr lang="en-US" altLang="zh-CN" dirty="0"/>
                        <a:t>k3</a:t>
                      </a:r>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141477082"/>
              </p:ext>
            </p:extLst>
          </p:nvPr>
        </p:nvGraphicFramePr>
        <p:xfrm>
          <a:off x="5491250" y="3383995"/>
          <a:ext cx="3276000" cy="10972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68000">
                  <a:extLst>
                    <a:ext uri="{9D8B030D-6E8A-4147-A177-3AD203B41FA5}">
                      <a16:colId xmlns:a16="http://schemas.microsoft.com/office/drawing/2014/main" val="20000"/>
                    </a:ext>
                  </a:extLst>
                </a:gridCol>
                <a:gridCol w="468000">
                  <a:extLst>
                    <a:ext uri="{9D8B030D-6E8A-4147-A177-3AD203B41FA5}">
                      <a16:colId xmlns:a16="http://schemas.microsoft.com/office/drawing/2014/main" val="20001"/>
                    </a:ext>
                  </a:extLst>
                </a:gridCol>
                <a:gridCol w="468000">
                  <a:extLst>
                    <a:ext uri="{9D8B030D-6E8A-4147-A177-3AD203B41FA5}">
                      <a16:colId xmlns:a16="http://schemas.microsoft.com/office/drawing/2014/main" val="20002"/>
                    </a:ext>
                  </a:extLst>
                </a:gridCol>
                <a:gridCol w="468000">
                  <a:extLst>
                    <a:ext uri="{9D8B030D-6E8A-4147-A177-3AD203B41FA5}">
                      <a16:colId xmlns:a16="http://schemas.microsoft.com/office/drawing/2014/main" val="20003"/>
                    </a:ext>
                  </a:extLst>
                </a:gridCol>
                <a:gridCol w="468000">
                  <a:extLst>
                    <a:ext uri="{9D8B030D-6E8A-4147-A177-3AD203B41FA5}">
                      <a16:colId xmlns:a16="http://schemas.microsoft.com/office/drawing/2014/main" val="20004"/>
                    </a:ext>
                  </a:extLst>
                </a:gridCol>
                <a:gridCol w="468000">
                  <a:extLst>
                    <a:ext uri="{9D8B030D-6E8A-4147-A177-3AD203B41FA5}">
                      <a16:colId xmlns:a16="http://schemas.microsoft.com/office/drawing/2014/main" val="20005"/>
                    </a:ext>
                  </a:extLst>
                </a:gridCol>
                <a:gridCol w="468000">
                  <a:extLst>
                    <a:ext uri="{9D8B030D-6E8A-4147-A177-3AD203B41FA5}">
                      <a16:colId xmlns:a16="http://schemas.microsoft.com/office/drawing/2014/main" val="20006"/>
                    </a:ext>
                  </a:extLst>
                </a:gridCol>
              </a:tblGrid>
              <a:tr h="288000">
                <a:tc>
                  <a:txBody>
                    <a:bodyPr/>
                    <a:lstStyle/>
                    <a:p>
                      <a:r>
                        <a:rPr lang="en-US" altLang="zh-CN" dirty="0" err="1">
                          <a:solidFill>
                            <a:schemeClr val="accent2"/>
                          </a:solidFill>
                        </a:rPr>
                        <a:t>pk</a:t>
                      </a:r>
                      <a:endParaRPr lang="zh-CN" altLang="en-US" dirty="0">
                        <a:solidFill>
                          <a:schemeClr val="accent2"/>
                        </a:solidFill>
                      </a:endParaRPr>
                    </a:p>
                  </a:txBody>
                  <a:tcPr/>
                </a:tc>
                <a:tc>
                  <a:txBody>
                    <a:bodyPr/>
                    <a:lstStyle/>
                    <a:p>
                      <a:r>
                        <a:rPr lang="en-US" altLang="zh-CN" dirty="0">
                          <a:solidFill>
                            <a:schemeClr val="accent2"/>
                          </a:solidFill>
                        </a:rPr>
                        <a:t>a1</a:t>
                      </a:r>
                      <a:endParaRPr lang="zh-CN" altLang="en-US" dirty="0">
                        <a:solidFill>
                          <a:schemeClr val="accent2"/>
                        </a:solidFill>
                      </a:endParaRPr>
                    </a:p>
                  </a:txBody>
                  <a:tcPr/>
                </a:tc>
                <a:tc>
                  <a:txBody>
                    <a:bodyPr/>
                    <a:lstStyle/>
                    <a:p>
                      <a:r>
                        <a:rPr lang="en-US" altLang="zh-CN" dirty="0">
                          <a:solidFill>
                            <a:schemeClr val="accent2"/>
                          </a:solidFill>
                        </a:rPr>
                        <a:t>a2</a:t>
                      </a:r>
                      <a:endParaRPr lang="zh-CN" altLang="en-US" dirty="0">
                        <a:solidFill>
                          <a:schemeClr val="accent2"/>
                        </a:solidFill>
                      </a:endParaRPr>
                    </a:p>
                  </a:txBody>
                  <a:tcPr/>
                </a:tc>
                <a:tc>
                  <a:txBody>
                    <a:bodyPr/>
                    <a:lstStyle/>
                    <a:p>
                      <a:r>
                        <a:rPr lang="en-US" altLang="zh-CN" dirty="0">
                          <a:solidFill>
                            <a:schemeClr val="accent2"/>
                          </a:solidFill>
                        </a:rPr>
                        <a:t>a3</a:t>
                      </a:r>
                      <a:endParaRPr lang="zh-CN" altLang="en-US" dirty="0">
                        <a:solidFill>
                          <a:schemeClr val="accent2"/>
                        </a:solidFill>
                      </a:endParaRPr>
                    </a:p>
                  </a:txBody>
                  <a:tcPr/>
                </a:tc>
                <a:tc>
                  <a:txBody>
                    <a:bodyPr/>
                    <a:lstStyle/>
                    <a:p>
                      <a:r>
                        <a:rPr lang="en-US" altLang="zh-CN" dirty="0">
                          <a:solidFill>
                            <a:schemeClr val="accent2"/>
                          </a:solidFill>
                        </a:rPr>
                        <a:t>a4</a:t>
                      </a:r>
                      <a:endParaRPr lang="zh-CN" altLang="en-US" dirty="0">
                        <a:solidFill>
                          <a:schemeClr val="accent2"/>
                        </a:solidFill>
                      </a:endParaRPr>
                    </a:p>
                  </a:txBody>
                  <a:tcPr/>
                </a:tc>
                <a:tc>
                  <a:txBody>
                    <a:bodyPr/>
                    <a:lstStyle/>
                    <a:p>
                      <a:r>
                        <a:rPr lang="en-US" altLang="zh-CN" dirty="0">
                          <a:solidFill>
                            <a:schemeClr val="accent2"/>
                          </a:solidFill>
                        </a:rPr>
                        <a:t>a5</a:t>
                      </a:r>
                      <a:endParaRPr lang="zh-CN" altLang="en-US" dirty="0">
                        <a:solidFill>
                          <a:schemeClr val="accent2"/>
                        </a:solidFill>
                      </a:endParaRPr>
                    </a:p>
                  </a:txBody>
                  <a:tcPr/>
                </a:tc>
                <a:tc>
                  <a:txBody>
                    <a:bodyPr/>
                    <a:lstStyle/>
                    <a:p>
                      <a:r>
                        <a:rPr lang="en-US" altLang="zh-CN" dirty="0">
                          <a:solidFill>
                            <a:schemeClr val="accent2"/>
                          </a:solidFill>
                        </a:rPr>
                        <a:t>a6</a:t>
                      </a:r>
                      <a:endParaRPr lang="zh-CN" altLang="en-US" dirty="0">
                        <a:solidFill>
                          <a:schemeClr val="accent2"/>
                        </a:solidFill>
                      </a:endParaRPr>
                    </a:p>
                  </a:txBody>
                  <a:tcPr/>
                </a:tc>
                <a:extLst>
                  <a:ext uri="{0D108BD9-81ED-4DB2-BD59-A6C34878D82A}">
                    <a16:rowId xmlns:a16="http://schemas.microsoft.com/office/drawing/2014/main" val="10000"/>
                  </a:ext>
                </a:extLst>
              </a:tr>
              <a:tr h="288000">
                <a:tc>
                  <a:txBody>
                    <a:bodyPr/>
                    <a:lstStyle/>
                    <a:p>
                      <a:r>
                        <a:rPr lang="en-US" altLang="zh-CN" dirty="0"/>
                        <a:t>k4</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288000">
                <a:tc>
                  <a:txBody>
                    <a:bodyPr/>
                    <a:lstStyle/>
                    <a:p>
                      <a:r>
                        <a:rPr lang="en-US" altLang="zh-CN" dirty="0"/>
                        <a:t>k5</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909279389"/>
              </p:ext>
            </p:extLst>
          </p:nvPr>
        </p:nvGraphicFramePr>
        <p:xfrm>
          <a:off x="810210" y="4204770"/>
          <a:ext cx="1872000" cy="21945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68000">
                  <a:extLst>
                    <a:ext uri="{9D8B030D-6E8A-4147-A177-3AD203B41FA5}">
                      <a16:colId xmlns:a16="http://schemas.microsoft.com/office/drawing/2014/main" val="20000"/>
                    </a:ext>
                  </a:extLst>
                </a:gridCol>
                <a:gridCol w="468000">
                  <a:extLst>
                    <a:ext uri="{9D8B030D-6E8A-4147-A177-3AD203B41FA5}">
                      <a16:colId xmlns:a16="http://schemas.microsoft.com/office/drawing/2014/main" val="20001"/>
                    </a:ext>
                  </a:extLst>
                </a:gridCol>
                <a:gridCol w="468000">
                  <a:extLst>
                    <a:ext uri="{9D8B030D-6E8A-4147-A177-3AD203B41FA5}">
                      <a16:colId xmlns:a16="http://schemas.microsoft.com/office/drawing/2014/main" val="20002"/>
                    </a:ext>
                  </a:extLst>
                </a:gridCol>
                <a:gridCol w="468000">
                  <a:extLst>
                    <a:ext uri="{9D8B030D-6E8A-4147-A177-3AD203B41FA5}">
                      <a16:colId xmlns:a16="http://schemas.microsoft.com/office/drawing/2014/main" val="20003"/>
                    </a:ext>
                  </a:extLst>
                </a:gridCol>
              </a:tblGrid>
              <a:tr h="288000">
                <a:tc>
                  <a:txBody>
                    <a:bodyPr/>
                    <a:lstStyle/>
                    <a:p>
                      <a:r>
                        <a:rPr lang="en-US" altLang="zh-CN" dirty="0" err="1">
                          <a:solidFill>
                            <a:schemeClr val="accent2"/>
                          </a:solidFill>
                        </a:rPr>
                        <a:t>pk</a:t>
                      </a:r>
                      <a:endParaRPr lang="zh-CN" altLang="en-US" dirty="0">
                        <a:solidFill>
                          <a:schemeClr val="accent2"/>
                        </a:solidFill>
                      </a:endParaRPr>
                    </a:p>
                  </a:txBody>
                  <a:tcPr/>
                </a:tc>
                <a:tc>
                  <a:txBody>
                    <a:bodyPr/>
                    <a:lstStyle/>
                    <a:p>
                      <a:r>
                        <a:rPr lang="en-US" altLang="zh-CN" dirty="0">
                          <a:solidFill>
                            <a:schemeClr val="accent2"/>
                          </a:solidFill>
                        </a:rPr>
                        <a:t>a1</a:t>
                      </a:r>
                      <a:endParaRPr lang="zh-CN" altLang="en-US" dirty="0">
                        <a:solidFill>
                          <a:schemeClr val="accent2"/>
                        </a:solidFill>
                      </a:endParaRPr>
                    </a:p>
                  </a:txBody>
                  <a:tcPr/>
                </a:tc>
                <a:tc>
                  <a:txBody>
                    <a:bodyPr/>
                    <a:lstStyle/>
                    <a:p>
                      <a:r>
                        <a:rPr lang="en-US" altLang="zh-CN" dirty="0">
                          <a:solidFill>
                            <a:schemeClr val="accent2"/>
                          </a:solidFill>
                        </a:rPr>
                        <a:t>a2</a:t>
                      </a:r>
                      <a:endParaRPr lang="zh-CN" altLang="en-US" dirty="0">
                        <a:solidFill>
                          <a:schemeClr val="accent2"/>
                        </a:solidFill>
                      </a:endParaRPr>
                    </a:p>
                  </a:txBody>
                  <a:tcPr/>
                </a:tc>
                <a:tc>
                  <a:txBody>
                    <a:bodyPr/>
                    <a:lstStyle/>
                    <a:p>
                      <a:r>
                        <a:rPr lang="en-US" altLang="zh-CN" dirty="0">
                          <a:solidFill>
                            <a:schemeClr val="accent2"/>
                          </a:solidFill>
                        </a:rPr>
                        <a:t>a3</a:t>
                      </a:r>
                      <a:endParaRPr lang="zh-CN" altLang="en-US" dirty="0">
                        <a:solidFill>
                          <a:schemeClr val="accent2"/>
                        </a:solidFill>
                      </a:endParaRPr>
                    </a:p>
                  </a:txBody>
                  <a:tcPr/>
                </a:tc>
                <a:extLst>
                  <a:ext uri="{0D108BD9-81ED-4DB2-BD59-A6C34878D82A}">
                    <a16:rowId xmlns:a16="http://schemas.microsoft.com/office/drawing/2014/main" val="10000"/>
                  </a:ext>
                </a:extLst>
              </a:tr>
              <a:tr h="288000">
                <a:tc>
                  <a:txBody>
                    <a:bodyPr/>
                    <a:lstStyle/>
                    <a:p>
                      <a:r>
                        <a:rPr lang="en-US" altLang="zh-CN" dirty="0"/>
                        <a:t>k1</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288000">
                <a:tc>
                  <a:txBody>
                    <a:bodyPr/>
                    <a:lstStyle/>
                    <a:p>
                      <a:r>
                        <a:rPr lang="en-US" altLang="zh-CN" dirty="0"/>
                        <a:t>k2</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288000">
                <a:tc>
                  <a:txBody>
                    <a:bodyPr/>
                    <a:lstStyle/>
                    <a:p>
                      <a:r>
                        <a:rPr lang="en-US" altLang="zh-CN" dirty="0"/>
                        <a:t>k3</a:t>
                      </a:r>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288000">
                <a:tc>
                  <a:txBody>
                    <a:bodyPr/>
                    <a:lstStyle/>
                    <a:p>
                      <a:r>
                        <a:rPr lang="en-US" altLang="zh-CN" dirty="0"/>
                        <a:t>k4</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4"/>
                  </a:ext>
                </a:extLst>
              </a:tr>
              <a:tr h="288000">
                <a:tc>
                  <a:txBody>
                    <a:bodyPr/>
                    <a:lstStyle/>
                    <a:p>
                      <a:r>
                        <a:rPr lang="en-US" altLang="zh-CN" dirty="0"/>
                        <a:t>k5</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5"/>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163322232"/>
              </p:ext>
            </p:extLst>
          </p:nvPr>
        </p:nvGraphicFramePr>
        <p:xfrm>
          <a:off x="3357285" y="4204770"/>
          <a:ext cx="1872000" cy="21945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68000">
                  <a:extLst>
                    <a:ext uri="{9D8B030D-6E8A-4147-A177-3AD203B41FA5}">
                      <a16:colId xmlns:a16="http://schemas.microsoft.com/office/drawing/2014/main" val="20000"/>
                    </a:ext>
                  </a:extLst>
                </a:gridCol>
                <a:gridCol w="468000">
                  <a:extLst>
                    <a:ext uri="{9D8B030D-6E8A-4147-A177-3AD203B41FA5}">
                      <a16:colId xmlns:a16="http://schemas.microsoft.com/office/drawing/2014/main" val="20001"/>
                    </a:ext>
                  </a:extLst>
                </a:gridCol>
                <a:gridCol w="468000">
                  <a:extLst>
                    <a:ext uri="{9D8B030D-6E8A-4147-A177-3AD203B41FA5}">
                      <a16:colId xmlns:a16="http://schemas.microsoft.com/office/drawing/2014/main" val="20002"/>
                    </a:ext>
                  </a:extLst>
                </a:gridCol>
                <a:gridCol w="468000">
                  <a:extLst>
                    <a:ext uri="{9D8B030D-6E8A-4147-A177-3AD203B41FA5}">
                      <a16:colId xmlns:a16="http://schemas.microsoft.com/office/drawing/2014/main" val="20003"/>
                    </a:ext>
                  </a:extLst>
                </a:gridCol>
              </a:tblGrid>
              <a:tr h="288000">
                <a:tc>
                  <a:txBody>
                    <a:bodyPr/>
                    <a:lstStyle/>
                    <a:p>
                      <a:r>
                        <a:rPr lang="en-US" altLang="zh-CN" dirty="0" err="1">
                          <a:solidFill>
                            <a:schemeClr val="accent2"/>
                          </a:solidFill>
                        </a:rPr>
                        <a:t>pk</a:t>
                      </a:r>
                      <a:endParaRPr lang="zh-CN" altLang="en-US" dirty="0">
                        <a:solidFill>
                          <a:schemeClr val="accent2"/>
                        </a:solidFill>
                      </a:endParaRPr>
                    </a:p>
                  </a:txBody>
                  <a:tcPr/>
                </a:tc>
                <a:tc>
                  <a:txBody>
                    <a:bodyPr/>
                    <a:lstStyle/>
                    <a:p>
                      <a:r>
                        <a:rPr lang="en-US" altLang="zh-CN" dirty="0">
                          <a:solidFill>
                            <a:schemeClr val="accent2"/>
                          </a:solidFill>
                        </a:rPr>
                        <a:t>a4</a:t>
                      </a:r>
                      <a:endParaRPr lang="zh-CN" altLang="en-US" dirty="0">
                        <a:solidFill>
                          <a:schemeClr val="accent2"/>
                        </a:solidFill>
                      </a:endParaRPr>
                    </a:p>
                  </a:txBody>
                  <a:tcPr/>
                </a:tc>
                <a:tc>
                  <a:txBody>
                    <a:bodyPr/>
                    <a:lstStyle/>
                    <a:p>
                      <a:r>
                        <a:rPr lang="en-US" altLang="zh-CN" dirty="0">
                          <a:solidFill>
                            <a:schemeClr val="accent2"/>
                          </a:solidFill>
                        </a:rPr>
                        <a:t>a5</a:t>
                      </a:r>
                      <a:endParaRPr lang="zh-CN" altLang="en-US" dirty="0">
                        <a:solidFill>
                          <a:schemeClr val="accent2"/>
                        </a:solidFill>
                      </a:endParaRPr>
                    </a:p>
                  </a:txBody>
                  <a:tcPr/>
                </a:tc>
                <a:tc>
                  <a:txBody>
                    <a:bodyPr/>
                    <a:lstStyle/>
                    <a:p>
                      <a:r>
                        <a:rPr lang="en-US" altLang="zh-CN" dirty="0">
                          <a:solidFill>
                            <a:schemeClr val="accent2"/>
                          </a:solidFill>
                        </a:rPr>
                        <a:t>a6</a:t>
                      </a:r>
                      <a:endParaRPr lang="zh-CN" altLang="en-US" dirty="0">
                        <a:solidFill>
                          <a:schemeClr val="accent2"/>
                        </a:solidFill>
                      </a:endParaRPr>
                    </a:p>
                  </a:txBody>
                  <a:tcPr/>
                </a:tc>
                <a:extLst>
                  <a:ext uri="{0D108BD9-81ED-4DB2-BD59-A6C34878D82A}">
                    <a16:rowId xmlns:a16="http://schemas.microsoft.com/office/drawing/2014/main" val="10000"/>
                  </a:ext>
                </a:extLst>
              </a:tr>
              <a:tr h="288000">
                <a:tc>
                  <a:txBody>
                    <a:bodyPr/>
                    <a:lstStyle/>
                    <a:p>
                      <a:r>
                        <a:rPr lang="en-US" altLang="zh-CN" dirty="0"/>
                        <a:t>k1</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288000">
                <a:tc>
                  <a:txBody>
                    <a:bodyPr/>
                    <a:lstStyle/>
                    <a:p>
                      <a:r>
                        <a:rPr lang="en-US" altLang="zh-CN" dirty="0"/>
                        <a:t>k2</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288000">
                <a:tc>
                  <a:txBody>
                    <a:bodyPr/>
                    <a:lstStyle/>
                    <a:p>
                      <a:r>
                        <a:rPr lang="en-US" altLang="zh-CN" dirty="0"/>
                        <a:t>k3</a:t>
                      </a:r>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288000">
                <a:tc>
                  <a:txBody>
                    <a:bodyPr/>
                    <a:lstStyle/>
                    <a:p>
                      <a:r>
                        <a:rPr lang="en-US" altLang="zh-CN" dirty="0"/>
                        <a:t>k4</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4"/>
                  </a:ext>
                </a:extLst>
              </a:tr>
              <a:tr h="288000">
                <a:tc>
                  <a:txBody>
                    <a:bodyPr/>
                    <a:lstStyle/>
                    <a:p>
                      <a:r>
                        <a:rPr lang="en-US" altLang="zh-CN" dirty="0"/>
                        <a:t>k5</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5"/>
                  </a:ext>
                </a:extLst>
              </a:tr>
            </a:tbl>
          </a:graphicData>
        </a:graphic>
      </p:graphicFrame>
      <p:sp>
        <p:nvSpPr>
          <p:cNvPr id="50189" name="Line 3"/>
          <p:cNvSpPr>
            <a:spLocks noChangeShapeType="1"/>
          </p:cNvSpPr>
          <p:nvPr/>
        </p:nvSpPr>
        <p:spPr bwMode="auto">
          <a:xfrm flipV="1">
            <a:off x="4078070" y="1223563"/>
            <a:ext cx="1412875" cy="1125537"/>
          </a:xfrm>
          <a:prstGeom prst="line">
            <a:avLst/>
          </a:prstGeom>
          <a:noFill/>
          <a:ln w="50800">
            <a:solidFill>
              <a:srgbClr val="006600"/>
            </a:solidFill>
            <a:round/>
            <a:headEnd/>
            <a:tailEnd type="stealth" w="lg" len="lg"/>
          </a:ln>
        </p:spPr>
        <p:txBody>
          <a:bodyPr/>
          <a:lstStyle/>
          <a:p>
            <a:endParaRPr lang="zh-CN" altLang="en-US"/>
          </a:p>
        </p:txBody>
      </p:sp>
      <p:sp>
        <p:nvSpPr>
          <p:cNvPr id="50190" name="Line 3"/>
          <p:cNvSpPr>
            <a:spLocks noChangeShapeType="1"/>
          </p:cNvSpPr>
          <p:nvPr/>
        </p:nvSpPr>
        <p:spPr bwMode="auto">
          <a:xfrm>
            <a:off x="4078070" y="2349100"/>
            <a:ext cx="1412875" cy="1069975"/>
          </a:xfrm>
          <a:prstGeom prst="line">
            <a:avLst/>
          </a:prstGeom>
          <a:noFill/>
          <a:ln w="50800">
            <a:solidFill>
              <a:srgbClr val="006600"/>
            </a:solidFill>
            <a:round/>
            <a:headEnd/>
            <a:tailEnd type="stealth" w="lg" len="lg"/>
          </a:ln>
        </p:spPr>
        <p:txBody>
          <a:bodyPr/>
          <a:lstStyle/>
          <a:p>
            <a:endParaRPr lang="zh-CN" altLang="en-US"/>
          </a:p>
        </p:txBody>
      </p:sp>
      <p:sp>
        <p:nvSpPr>
          <p:cNvPr id="50191" name="Line 3"/>
          <p:cNvSpPr>
            <a:spLocks noChangeShapeType="1"/>
          </p:cNvSpPr>
          <p:nvPr/>
        </p:nvSpPr>
        <p:spPr bwMode="auto">
          <a:xfrm flipH="1">
            <a:off x="926883" y="3419075"/>
            <a:ext cx="1530350" cy="785813"/>
          </a:xfrm>
          <a:prstGeom prst="line">
            <a:avLst/>
          </a:prstGeom>
          <a:noFill/>
          <a:ln w="50800">
            <a:solidFill>
              <a:srgbClr val="006600"/>
            </a:solidFill>
            <a:round/>
            <a:headEnd/>
            <a:tailEnd type="stealth" w="lg" len="lg"/>
          </a:ln>
        </p:spPr>
        <p:txBody>
          <a:bodyPr/>
          <a:lstStyle/>
          <a:p>
            <a:endParaRPr lang="zh-CN" altLang="en-US"/>
          </a:p>
        </p:txBody>
      </p:sp>
      <p:sp>
        <p:nvSpPr>
          <p:cNvPr id="50192" name="Line 3"/>
          <p:cNvSpPr>
            <a:spLocks noChangeShapeType="1"/>
          </p:cNvSpPr>
          <p:nvPr/>
        </p:nvSpPr>
        <p:spPr bwMode="auto">
          <a:xfrm>
            <a:off x="2457233" y="3419075"/>
            <a:ext cx="1620837" cy="785813"/>
          </a:xfrm>
          <a:prstGeom prst="line">
            <a:avLst/>
          </a:prstGeom>
          <a:noFill/>
          <a:ln w="50800">
            <a:solidFill>
              <a:srgbClr val="006600"/>
            </a:solidFill>
            <a:round/>
            <a:headEnd/>
            <a:tailEnd type="stealth" w="lg" len="lg"/>
          </a:ln>
        </p:spPr>
        <p:txBody>
          <a:bodyPr/>
          <a:lstStyle/>
          <a:p>
            <a:endParaRPr lang="zh-CN" altLang="en-US"/>
          </a:p>
        </p:txBody>
      </p:sp>
      <p:sp>
        <p:nvSpPr>
          <p:cNvPr id="50193" name="矩形 20"/>
          <p:cNvSpPr>
            <a:spLocks noChangeArrowheads="1"/>
          </p:cNvSpPr>
          <p:nvPr/>
        </p:nvSpPr>
        <p:spPr bwMode="auto">
          <a:xfrm>
            <a:off x="4171733" y="2123675"/>
            <a:ext cx="1211262" cy="400050"/>
          </a:xfrm>
          <a:prstGeom prst="rect">
            <a:avLst/>
          </a:prstGeom>
          <a:noFill/>
          <a:ln w="9525">
            <a:noFill/>
            <a:miter lim="800000"/>
            <a:headEnd/>
            <a:tailEnd/>
          </a:ln>
        </p:spPr>
        <p:txBody>
          <a:bodyPr wrap="none">
            <a:spAutoFit/>
          </a:bodyPr>
          <a:lstStyle/>
          <a:p>
            <a:pPr algn="ctr"/>
            <a:r>
              <a:rPr lang="zh-CN" altLang="en-US" sz="2000">
                <a:solidFill>
                  <a:schemeClr val="accent2"/>
                </a:solidFill>
                <a:latin typeface="黑体" pitchFamily="2" charset="-122"/>
                <a:ea typeface="黑体" pitchFamily="2" charset="-122"/>
              </a:rPr>
              <a:t>水平分割</a:t>
            </a:r>
          </a:p>
        </p:txBody>
      </p:sp>
      <p:sp>
        <p:nvSpPr>
          <p:cNvPr id="50194" name="矩形 21"/>
          <p:cNvSpPr>
            <a:spLocks noChangeArrowheads="1"/>
          </p:cNvSpPr>
          <p:nvPr/>
        </p:nvSpPr>
        <p:spPr bwMode="auto">
          <a:xfrm>
            <a:off x="1852395" y="3698475"/>
            <a:ext cx="1209675" cy="400050"/>
          </a:xfrm>
          <a:prstGeom prst="rect">
            <a:avLst/>
          </a:prstGeom>
          <a:noFill/>
          <a:ln w="9525">
            <a:noFill/>
            <a:miter lim="800000"/>
            <a:headEnd/>
            <a:tailEnd/>
          </a:ln>
        </p:spPr>
        <p:txBody>
          <a:bodyPr wrap="none">
            <a:spAutoFit/>
          </a:bodyPr>
          <a:lstStyle/>
          <a:p>
            <a:pPr algn="ctr"/>
            <a:r>
              <a:rPr lang="zh-CN" altLang="en-US" sz="2000">
                <a:solidFill>
                  <a:schemeClr val="accent2"/>
                </a:solidFill>
                <a:latin typeface="黑体" pitchFamily="2" charset="-122"/>
                <a:ea typeface="黑体" pitchFamily="2" charset="-122"/>
              </a:rPr>
              <a:t>垂直分割</a:t>
            </a:r>
          </a:p>
        </p:txBody>
      </p:sp>
      <p:sp>
        <p:nvSpPr>
          <p:cNvPr id="50195" name="矩形 22"/>
          <p:cNvSpPr>
            <a:spLocks noChangeArrowheads="1"/>
          </p:cNvSpPr>
          <p:nvPr/>
        </p:nvSpPr>
        <p:spPr bwMode="auto">
          <a:xfrm>
            <a:off x="2592170" y="5003400"/>
            <a:ext cx="855663" cy="647700"/>
          </a:xfrm>
          <a:prstGeom prst="rect">
            <a:avLst/>
          </a:prstGeom>
          <a:noFill/>
          <a:ln w="9525">
            <a:noFill/>
            <a:miter lim="800000"/>
            <a:headEnd/>
            <a:tailEnd/>
          </a:ln>
        </p:spPr>
        <p:txBody>
          <a:bodyPr>
            <a:spAutoFit/>
          </a:bodyPr>
          <a:lstStyle/>
          <a:p>
            <a:pPr algn="ctr"/>
            <a:r>
              <a:rPr lang="en-US" altLang="zh-CN" sz="3600">
                <a:solidFill>
                  <a:srgbClr val="006600"/>
                </a:solidFill>
                <a:latin typeface="黑体" pitchFamily="2" charset="-122"/>
                <a:ea typeface="黑体" pitchFamily="2" charset="-122"/>
              </a:rPr>
              <a:t>…</a:t>
            </a:r>
            <a:endParaRPr lang="zh-CN" altLang="en-US" sz="3600">
              <a:solidFill>
                <a:srgbClr val="006600"/>
              </a:solidFill>
              <a:latin typeface="黑体" pitchFamily="2" charset="-122"/>
              <a:ea typeface="黑体" pitchFamily="2" charset="-122"/>
            </a:endParaRPr>
          </a:p>
        </p:txBody>
      </p:sp>
      <p:sp>
        <p:nvSpPr>
          <p:cNvPr id="50196" name="矩形 23"/>
          <p:cNvSpPr>
            <a:spLocks noChangeArrowheads="1"/>
          </p:cNvSpPr>
          <p:nvPr/>
        </p:nvSpPr>
        <p:spPr bwMode="auto">
          <a:xfrm>
            <a:off x="6749833" y="2738038"/>
            <a:ext cx="855662" cy="646112"/>
          </a:xfrm>
          <a:prstGeom prst="rect">
            <a:avLst/>
          </a:prstGeom>
          <a:noFill/>
          <a:ln w="9525">
            <a:noFill/>
            <a:miter lim="800000"/>
            <a:headEnd/>
            <a:tailEnd/>
          </a:ln>
        </p:spPr>
        <p:txBody>
          <a:bodyPr>
            <a:spAutoFit/>
          </a:bodyPr>
          <a:lstStyle/>
          <a:p>
            <a:pPr algn="ctr"/>
            <a:r>
              <a:rPr lang="en-US" altLang="zh-CN" sz="3600">
                <a:solidFill>
                  <a:srgbClr val="006600"/>
                </a:solidFill>
                <a:latin typeface="黑体" pitchFamily="2" charset="-122"/>
                <a:ea typeface="黑体" pitchFamily="2" charset="-122"/>
              </a:rPr>
              <a:t>…</a:t>
            </a:r>
            <a:endParaRPr lang="zh-CN" altLang="en-US" sz="3600">
              <a:solidFill>
                <a:srgbClr val="006600"/>
              </a:solidFill>
              <a:latin typeface="黑体" pitchFamily="2" charset="-122"/>
              <a:ea typeface="黑体" pitchFamily="2" charset="-122"/>
            </a:endParaRPr>
          </a:p>
        </p:txBody>
      </p:sp>
      <p:sp>
        <p:nvSpPr>
          <p:cNvPr id="25" name="矩形 24"/>
          <p:cNvSpPr/>
          <p:nvPr/>
        </p:nvSpPr>
        <p:spPr>
          <a:xfrm>
            <a:off x="5427445" y="5076425"/>
            <a:ext cx="3375025" cy="1322388"/>
          </a:xfrm>
          <a:prstGeom prst="rect">
            <a:avLst/>
          </a:prstGeom>
          <a:noFill/>
          <a:ln>
            <a:solidFill>
              <a:schemeClr val="accent6"/>
            </a:solidFill>
          </a:ln>
        </p:spPr>
        <p:txBody>
          <a:bodyPr>
            <a:spAutoFit/>
          </a:bodyPr>
          <a:lstStyle/>
          <a:p>
            <a:pPr>
              <a:defRPr/>
            </a:pPr>
            <a:r>
              <a:rPr lang="zh-CN" altLang="en-US" sz="2000" dirty="0">
                <a:solidFill>
                  <a:schemeClr val="accent2"/>
                </a:solidFill>
                <a:latin typeface="黑体" pitchFamily="2" charset="-122"/>
                <a:ea typeface="黑体" pitchFamily="2" charset="-122"/>
              </a:rPr>
              <a:t>分割不减弱模式规范化程度；</a:t>
            </a:r>
            <a:endParaRPr lang="en-US" altLang="zh-CN" sz="2000" dirty="0">
              <a:solidFill>
                <a:schemeClr val="accent2"/>
              </a:solidFill>
              <a:latin typeface="黑体" pitchFamily="2" charset="-122"/>
              <a:ea typeface="黑体" pitchFamily="2" charset="-122"/>
            </a:endParaRPr>
          </a:p>
          <a:p>
            <a:pPr>
              <a:defRPr/>
            </a:pPr>
            <a:r>
              <a:rPr lang="zh-CN" altLang="en-US" sz="2000" dirty="0">
                <a:solidFill>
                  <a:schemeClr val="accent2"/>
                </a:solidFill>
                <a:latin typeface="黑体" pitchFamily="2" charset="-122"/>
                <a:ea typeface="黑体" pitchFamily="2" charset="-122"/>
              </a:rPr>
              <a:t>分割是信息无损的：</a:t>
            </a:r>
            <a:endParaRPr lang="en-US" altLang="zh-CN" sz="2000" dirty="0">
              <a:solidFill>
                <a:schemeClr val="accent2"/>
              </a:solidFill>
              <a:latin typeface="黑体" pitchFamily="2" charset="-122"/>
              <a:ea typeface="黑体" pitchFamily="2" charset="-122"/>
            </a:endParaRPr>
          </a:p>
          <a:p>
            <a:pPr>
              <a:defRPr/>
            </a:pPr>
            <a:r>
              <a:rPr lang="zh-CN" altLang="en-US" sz="2000" dirty="0">
                <a:solidFill>
                  <a:schemeClr val="accent2"/>
                </a:solidFill>
                <a:latin typeface="黑体" pitchFamily="2" charset="-122"/>
                <a:ea typeface="黑体" pitchFamily="2" charset="-122"/>
              </a:rPr>
              <a:t>水平分割：</a:t>
            </a:r>
            <a:r>
              <a:rPr lang="en-US" altLang="zh-CN" sz="2000" dirty="0"/>
              <a:t> UNION</a:t>
            </a:r>
            <a:r>
              <a:rPr lang="zh-CN" altLang="en-US" sz="2000" dirty="0"/>
              <a:t>重构原表</a:t>
            </a:r>
            <a:endParaRPr lang="en-US" altLang="zh-CN" sz="2000" dirty="0"/>
          </a:p>
          <a:p>
            <a:pPr>
              <a:defRPr/>
            </a:pPr>
            <a:r>
              <a:rPr lang="zh-CN" altLang="en-US" sz="2000" dirty="0">
                <a:solidFill>
                  <a:schemeClr val="accent2"/>
                </a:solidFill>
                <a:latin typeface="黑体" pitchFamily="2" charset="-122"/>
                <a:ea typeface="黑体" pitchFamily="2" charset="-122"/>
              </a:rPr>
              <a:t>垂直分割：</a:t>
            </a:r>
            <a:r>
              <a:rPr lang="en-US" altLang="zh-CN" sz="2000" dirty="0"/>
              <a:t> JOIN</a:t>
            </a:r>
            <a:r>
              <a:rPr lang="zh-CN" altLang="en-US" sz="2000" dirty="0"/>
              <a:t>重构原表</a:t>
            </a:r>
            <a:endParaRPr lang="zh-CN" altLang="en-US" sz="2000" dirty="0">
              <a:solidFill>
                <a:schemeClr val="accent2"/>
              </a:solidFill>
              <a:latin typeface="黑体" pitchFamily="2" charset="-122"/>
              <a:ea typeface="黑体" pitchFamily="2" charset="-122"/>
            </a:endParaRPr>
          </a:p>
        </p:txBody>
      </p:sp>
      <p:sp>
        <p:nvSpPr>
          <p:cNvPr id="50198" name="矩形 25"/>
          <p:cNvSpPr>
            <a:spLocks noChangeArrowheads="1"/>
          </p:cNvSpPr>
          <p:nvPr/>
        </p:nvSpPr>
        <p:spPr bwMode="auto">
          <a:xfrm>
            <a:off x="1852395" y="2123675"/>
            <a:ext cx="1209675" cy="400050"/>
          </a:xfrm>
          <a:prstGeom prst="rect">
            <a:avLst/>
          </a:prstGeom>
          <a:noFill/>
          <a:ln w="9525">
            <a:noFill/>
            <a:miter lim="800000"/>
            <a:headEnd/>
            <a:tailEnd/>
          </a:ln>
        </p:spPr>
        <p:txBody>
          <a:bodyPr wrap="none">
            <a:spAutoFit/>
          </a:bodyPr>
          <a:lstStyle/>
          <a:p>
            <a:pPr algn="ctr"/>
            <a:r>
              <a:rPr lang="zh-CN" altLang="en-US" sz="2000">
                <a:solidFill>
                  <a:schemeClr val="accent2"/>
                </a:solidFill>
                <a:latin typeface="黑体" pitchFamily="2" charset="-122"/>
                <a:ea typeface="黑体" pitchFamily="2" charset="-122"/>
              </a:rPr>
              <a:t>大关系表</a:t>
            </a:r>
          </a:p>
        </p:txBody>
      </p:sp>
      <p:sp>
        <p:nvSpPr>
          <p:cNvPr id="50199" name="矩形 26"/>
          <p:cNvSpPr>
            <a:spLocks noChangeArrowheads="1"/>
          </p:cNvSpPr>
          <p:nvPr/>
        </p:nvSpPr>
        <p:spPr bwMode="auto">
          <a:xfrm>
            <a:off x="6864133" y="1923650"/>
            <a:ext cx="696912" cy="400050"/>
          </a:xfrm>
          <a:prstGeom prst="rect">
            <a:avLst/>
          </a:prstGeom>
          <a:noFill/>
          <a:ln w="9525">
            <a:noFill/>
            <a:miter lim="800000"/>
            <a:headEnd/>
            <a:tailEnd/>
          </a:ln>
        </p:spPr>
        <p:txBody>
          <a:bodyPr wrap="none">
            <a:spAutoFit/>
          </a:bodyPr>
          <a:lstStyle/>
          <a:p>
            <a:pPr algn="ctr"/>
            <a:r>
              <a:rPr lang="zh-CN" altLang="en-US" sz="2000">
                <a:solidFill>
                  <a:schemeClr val="accent2"/>
                </a:solidFill>
                <a:latin typeface="黑体" pitchFamily="2" charset="-122"/>
                <a:ea typeface="黑体" pitchFamily="2" charset="-122"/>
              </a:rPr>
              <a:t>裂片</a:t>
            </a:r>
          </a:p>
        </p:txBody>
      </p:sp>
      <p:sp>
        <p:nvSpPr>
          <p:cNvPr id="50200" name="矩形 27"/>
          <p:cNvSpPr>
            <a:spLocks noChangeArrowheads="1"/>
          </p:cNvSpPr>
          <p:nvPr/>
        </p:nvSpPr>
        <p:spPr bwMode="auto">
          <a:xfrm>
            <a:off x="6864133" y="3898500"/>
            <a:ext cx="696912" cy="400050"/>
          </a:xfrm>
          <a:prstGeom prst="rect">
            <a:avLst/>
          </a:prstGeom>
          <a:noFill/>
          <a:ln w="9525">
            <a:noFill/>
            <a:miter lim="800000"/>
            <a:headEnd/>
            <a:tailEnd/>
          </a:ln>
        </p:spPr>
        <p:txBody>
          <a:bodyPr wrap="none">
            <a:spAutoFit/>
          </a:bodyPr>
          <a:lstStyle/>
          <a:p>
            <a:pPr algn="ctr"/>
            <a:r>
              <a:rPr lang="zh-CN" altLang="en-US" sz="2000">
                <a:solidFill>
                  <a:schemeClr val="accent2"/>
                </a:solidFill>
                <a:latin typeface="黑体" pitchFamily="2" charset="-122"/>
                <a:ea typeface="黑体" pitchFamily="2" charset="-122"/>
              </a:rPr>
              <a:t>裂片</a:t>
            </a:r>
          </a:p>
        </p:txBody>
      </p:sp>
      <p:sp>
        <p:nvSpPr>
          <p:cNvPr id="50201" name="矩形 28"/>
          <p:cNvSpPr>
            <a:spLocks noChangeArrowheads="1"/>
          </p:cNvSpPr>
          <p:nvPr/>
        </p:nvSpPr>
        <p:spPr bwMode="auto">
          <a:xfrm>
            <a:off x="3974883" y="5251050"/>
            <a:ext cx="696912" cy="400050"/>
          </a:xfrm>
          <a:prstGeom prst="rect">
            <a:avLst/>
          </a:prstGeom>
          <a:noFill/>
          <a:ln w="9525">
            <a:noFill/>
            <a:miter lim="800000"/>
            <a:headEnd/>
            <a:tailEnd/>
          </a:ln>
        </p:spPr>
        <p:txBody>
          <a:bodyPr wrap="none">
            <a:spAutoFit/>
          </a:bodyPr>
          <a:lstStyle/>
          <a:p>
            <a:pPr algn="ctr"/>
            <a:r>
              <a:rPr lang="zh-CN" altLang="en-US" sz="2000">
                <a:solidFill>
                  <a:schemeClr val="accent2"/>
                </a:solidFill>
                <a:latin typeface="黑体" pitchFamily="2" charset="-122"/>
                <a:ea typeface="黑体" pitchFamily="2" charset="-122"/>
              </a:rPr>
              <a:t>裂片</a:t>
            </a:r>
          </a:p>
        </p:txBody>
      </p:sp>
      <p:sp>
        <p:nvSpPr>
          <p:cNvPr id="50202" name="矩形 29"/>
          <p:cNvSpPr>
            <a:spLocks noChangeArrowheads="1"/>
          </p:cNvSpPr>
          <p:nvPr/>
        </p:nvSpPr>
        <p:spPr bwMode="auto">
          <a:xfrm>
            <a:off x="1503145" y="5251050"/>
            <a:ext cx="696913" cy="400050"/>
          </a:xfrm>
          <a:prstGeom prst="rect">
            <a:avLst/>
          </a:prstGeom>
          <a:noFill/>
          <a:ln w="9525">
            <a:noFill/>
            <a:miter lim="800000"/>
            <a:headEnd/>
            <a:tailEnd/>
          </a:ln>
        </p:spPr>
        <p:txBody>
          <a:bodyPr wrap="none">
            <a:spAutoFit/>
          </a:bodyPr>
          <a:lstStyle/>
          <a:p>
            <a:pPr algn="ctr"/>
            <a:r>
              <a:rPr lang="zh-CN" altLang="en-US" sz="2000">
                <a:solidFill>
                  <a:schemeClr val="accent2"/>
                </a:solidFill>
                <a:latin typeface="黑体" pitchFamily="2" charset="-122"/>
                <a:ea typeface="黑体" pitchFamily="2" charset="-122"/>
              </a:rPr>
              <a:t>裂片</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51205" name="Group 4"/>
          <p:cNvGrpSpPr>
            <a:grpSpLocks/>
          </p:cNvGrpSpPr>
          <p:nvPr/>
        </p:nvGrpSpPr>
        <p:grpSpPr bwMode="auto">
          <a:xfrm>
            <a:off x="1916113" y="4737565"/>
            <a:ext cx="1978025" cy="695325"/>
            <a:chOff x="2018" y="9840"/>
            <a:chExt cx="1800" cy="1140"/>
          </a:xfrm>
        </p:grpSpPr>
        <p:sp>
          <p:nvSpPr>
            <p:cNvPr id="51227" name="Rectangle 5"/>
            <p:cNvSpPr>
              <a:spLocks noChangeArrowheads="1"/>
            </p:cNvSpPr>
            <p:nvPr/>
          </p:nvSpPr>
          <p:spPr bwMode="auto">
            <a:xfrm>
              <a:off x="2018" y="9840"/>
              <a:ext cx="1800" cy="1140"/>
            </a:xfrm>
            <a:prstGeom prst="rect">
              <a:avLst/>
            </a:prstGeom>
            <a:solidFill>
              <a:srgbClr val="FFFFFF"/>
            </a:solidFill>
            <a:ln w="28575">
              <a:solidFill>
                <a:srgbClr val="000000"/>
              </a:solidFill>
              <a:miter lim="800000"/>
              <a:headEnd/>
              <a:tailEnd/>
            </a:ln>
          </p:spPr>
          <p:txBody>
            <a:bodyPr/>
            <a:lstStyle/>
            <a:p>
              <a:endParaRPr lang="zh-CN" altLang="en-US"/>
            </a:p>
          </p:txBody>
        </p:sp>
        <p:sp>
          <p:nvSpPr>
            <p:cNvPr id="51228" name="Line 6"/>
            <p:cNvSpPr>
              <a:spLocks noChangeShapeType="1"/>
            </p:cNvSpPr>
            <p:nvPr/>
          </p:nvSpPr>
          <p:spPr bwMode="auto">
            <a:xfrm>
              <a:off x="2018" y="10260"/>
              <a:ext cx="1800" cy="0"/>
            </a:xfrm>
            <a:prstGeom prst="line">
              <a:avLst/>
            </a:prstGeom>
            <a:noFill/>
            <a:ln w="28575">
              <a:solidFill>
                <a:srgbClr val="000000"/>
              </a:solidFill>
              <a:round/>
              <a:headEnd/>
              <a:tailEnd/>
            </a:ln>
          </p:spPr>
          <p:txBody>
            <a:bodyPr/>
            <a:lstStyle/>
            <a:p>
              <a:endParaRPr lang="zh-CN" altLang="en-US"/>
            </a:p>
          </p:txBody>
        </p:sp>
        <p:sp>
          <p:nvSpPr>
            <p:cNvPr id="51229" name="Line 7"/>
            <p:cNvSpPr>
              <a:spLocks noChangeShapeType="1"/>
            </p:cNvSpPr>
            <p:nvPr/>
          </p:nvSpPr>
          <p:spPr bwMode="auto">
            <a:xfrm>
              <a:off x="2018" y="10620"/>
              <a:ext cx="1800" cy="0"/>
            </a:xfrm>
            <a:prstGeom prst="line">
              <a:avLst/>
            </a:prstGeom>
            <a:noFill/>
            <a:ln w="28575">
              <a:solidFill>
                <a:srgbClr val="000000"/>
              </a:solidFill>
              <a:round/>
              <a:headEnd/>
              <a:tailEnd/>
            </a:ln>
          </p:spPr>
          <p:txBody>
            <a:bodyPr/>
            <a:lstStyle/>
            <a:p>
              <a:endParaRPr lang="zh-CN" altLang="en-US"/>
            </a:p>
          </p:txBody>
        </p:sp>
        <p:sp>
          <p:nvSpPr>
            <p:cNvPr id="51230" name="Line 8"/>
            <p:cNvSpPr>
              <a:spLocks noChangeShapeType="1"/>
            </p:cNvSpPr>
            <p:nvPr/>
          </p:nvSpPr>
          <p:spPr bwMode="auto">
            <a:xfrm>
              <a:off x="2558" y="9840"/>
              <a:ext cx="0" cy="1140"/>
            </a:xfrm>
            <a:prstGeom prst="line">
              <a:avLst/>
            </a:prstGeom>
            <a:noFill/>
            <a:ln w="28575">
              <a:solidFill>
                <a:srgbClr val="000000"/>
              </a:solidFill>
              <a:round/>
              <a:headEnd/>
              <a:tailEnd/>
            </a:ln>
          </p:spPr>
          <p:txBody>
            <a:bodyPr/>
            <a:lstStyle/>
            <a:p>
              <a:endParaRPr lang="zh-CN" altLang="en-US"/>
            </a:p>
          </p:txBody>
        </p:sp>
        <p:sp>
          <p:nvSpPr>
            <p:cNvPr id="51231" name="Line 9"/>
            <p:cNvSpPr>
              <a:spLocks noChangeShapeType="1"/>
            </p:cNvSpPr>
            <p:nvPr/>
          </p:nvSpPr>
          <p:spPr bwMode="auto">
            <a:xfrm>
              <a:off x="3218" y="9840"/>
              <a:ext cx="0" cy="1140"/>
            </a:xfrm>
            <a:prstGeom prst="line">
              <a:avLst/>
            </a:prstGeom>
            <a:noFill/>
            <a:ln w="28575">
              <a:solidFill>
                <a:srgbClr val="000000"/>
              </a:solidFill>
              <a:round/>
              <a:headEnd/>
              <a:tailEnd/>
            </a:ln>
          </p:spPr>
          <p:txBody>
            <a:bodyPr/>
            <a:lstStyle/>
            <a:p>
              <a:endParaRPr lang="zh-CN" altLang="en-US"/>
            </a:p>
          </p:txBody>
        </p:sp>
      </p:grpSp>
      <p:sp>
        <p:nvSpPr>
          <p:cNvPr id="51206" name="Line 16"/>
          <p:cNvSpPr>
            <a:spLocks noChangeShapeType="1"/>
          </p:cNvSpPr>
          <p:nvPr/>
        </p:nvSpPr>
        <p:spPr bwMode="auto">
          <a:xfrm flipH="1">
            <a:off x="3986213" y="5012203"/>
            <a:ext cx="2514600" cy="0"/>
          </a:xfrm>
          <a:prstGeom prst="line">
            <a:avLst/>
          </a:prstGeom>
          <a:noFill/>
          <a:ln w="38100">
            <a:solidFill>
              <a:srgbClr val="0000CC"/>
            </a:solidFill>
            <a:round/>
            <a:headEnd/>
            <a:tailEnd type="stealth" w="lg" len="lg"/>
          </a:ln>
        </p:spPr>
        <p:txBody>
          <a:bodyPr/>
          <a:lstStyle/>
          <a:p>
            <a:endParaRPr lang="zh-CN" altLang="en-US"/>
          </a:p>
        </p:txBody>
      </p:sp>
      <p:sp>
        <p:nvSpPr>
          <p:cNvPr id="51207" name="Line 20"/>
          <p:cNvSpPr>
            <a:spLocks noChangeShapeType="1"/>
          </p:cNvSpPr>
          <p:nvPr/>
        </p:nvSpPr>
        <p:spPr bwMode="auto">
          <a:xfrm flipV="1">
            <a:off x="1196975" y="5004265"/>
            <a:ext cx="679450" cy="7938"/>
          </a:xfrm>
          <a:prstGeom prst="line">
            <a:avLst/>
          </a:prstGeom>
          <a:noFill/>
          <a:ln w="63500">
            <a:solidFill>
              <a:srgbClr val="0000CC"/>
            </a:solidFill>
            <a:round/>
            <a:headEnd type="triangle" w="lg" len="med"/>
            <a:tailEnd type="triangle" w="lg" len="med"/>
          </a:ln>
        </p:spPr>
        <p:txBody>
          <a:bodyPr/>
          <a:lstStyle/>
          <a:p>
            <a:endParaRPr lang="zh-CN" altLang="en-US"/>
          </a:p>
        </p:txBody>
      </p:sp>
      <p:sp>
        <p:nvSpPr>
          <p:cNvPr id="366629" name="Rectangle 37"/>
          <p:cNvSpPr>
            <a:spLocks noGrp="1" noChangeArrowheads="1"/>
          </p:cNvSpPr>
          <p:nvPr>
            <p:ph type="title"/>
          </p:nvPr>
        </p:nvSpPr>
        <p:spPr/>
        <p:txBody>
          <a:bodyPr/>
          <a:lstStyle/>
          <a:p>
            <a:r>
              <a:rPr lang="zh-CN" altLang="en-US"/>
              <a:t>11.4 逻辑设计 </a:t>
            </a:r>
            <a:endParaRPr lang="zh-CN" altLang="en-US" dirty="0"/>
          </a:p>
        </p:txBody>
      </p:sp>
      <p:sp>
        <p:nvSpPr>
          <p:cNvPr id="36"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37"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38"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53</a:t>
            </a:fld>
            <a:endParaRPr lang="en-US" altLang="zh-CN"/>
          </a:p>
        </p:txBody>
      </p:sp>
      <p:sp>
        <p:nvSpPr>
          <p:cNvPr id="366615" name="Rectangle 23"/>
          <p:cNvSpPr>
            <a:spLocks noChangeArrowheads="1"/>
          </p:cNvSpPr>
          <p:nvPr/>
        </p:nvSpPr>
        <p:spPr bwMode="auto">
          <a:xfrm>
            <a:off x="2006600" y="5878978"/>
            <a:ext cx="1708150" cy="307975"/>
          </a:xfrm>
          <a:prstGeom prst="rect">
            <a:avLst/>
          </a:prstGeom>
          <a:noFill/>
          <a:ln w="9525">
            <a:noFill/>
            <a:miter lim="800000"/>
            <a:headEnd/>
            <a:tailEnd/>
          </a:ln>
          <a:effectLst/>
        </p:spPr>
        <p:txBody>
          <a:bodyPr lIns="0" tIns="0" rIns="0" bIns="0">
            <a:spAutoFit/>
          </a:bodyPr>
          <a:lstStyle/>
          <a:p>
            <a:pPr algn="ctr">
              <a:defRPr/>
            </a:pPr>
            <a:r>
              <a:rPr lang="en-US" altLang="zh-CN" sz="2000" i="1" dirty="0">
                <a:solidFill>
                  <a:srgbClr val="0000CC"/>
                </a:solidFill>
                <a:latin typeface="+mn-lt"/>
                <a:ea typeface="黑体" pitchFamily="2" charset="-122"/>
              </a:rPr>
              <a:t>Local Node</a:t>
            </a:r>
            <a:endParaRPr lang="en-US" altLang="zh-CN" sz="2000" dirty="0">
              <a:solidFill>
                <a:srgbClr val="0000CC"/>
              </a:solidFill>
              <a:latin typeface="+mn-lt"/>
              <a:ea typeface="黑体" pitchFamily="2" charset="-122"/>
            </a:endParaRPr>
          </a:p>
        </p:txBody>
      </p:sp>
      <p:sp>
        <p:nvSpPr>
          <p:cNvPr id="51210" name="Rectangle 31"/>
          <p:cNvSpPr>
            <a:spLocks noChangeArrowheads="1"/>
          </p:cNvSpPr>
          <p:nvPr/>
        </p:nvSpPr>
        <p:spPr bwMode="auto">
          <a:xfrm>
            <a:off x="2457450" y="4239090"/>
            <a:ext cx="914400" cy="457200"/>
          </a:xfrm>
          <a:prstGeom prst="rect">
            <a:avLst/>
          </a:prstGeom>
          <a:noFill/>
          <a:ln w="9525">
            <a:noFill/>
            <a:miter lim="800000"/>
            <a:headEnd/>
            <a:tailEnd/>
          </a:ln>
        </p:spPr>
        <p:txBody>
          <a:bodyPr>
            <a:spAutoFit/>
          </a:bodyPr>
          <a:lstStyle/>
          <a:p>
            <a:r>
              <a:rPr lang="zh-CN" altLang="en-US" sz="2400" b="1">
                <a:solidFill>
                  <a:srgbClr val="FF0000"/>
                </a:solidFill>
                <a:latin typeface="黑体" pitchFamily="2" charset="-122"/>
                <a:ea typeface="黑体" pitchFamily="2" charset="-122"/>
              </a:rPr>
              <a:t>快照</a:t>
            </a:r>
            <a:r>
              <a:rPr lang="zh-CN" altLang="en-US" sz="2400" b="1">
                <a:latin typeface="黑体" pitchFamily="2" charset="-122"/>
                <a:ea typeface="黑体" pitchFamily="2" charset="-122"/>
              </a:rPr>
              <a:t> </a:t>
            </a:r>
          </a:p>
        </p:txBody>
      </p:sp>
      <p:sp>
        <p:nvSpPr>
          <p:cNvPr id="51211" name="Rectangle 32"/>
          <p:cNvSpPr>
            <a:spLocks noChangeArrowheads="1"/>
          </p:cNvSpPr>
          <p:nvPr/>
        </p:nvSpPr>
        <p:spPr bwMode="auto">
          <a:xfrm>
            <a:off x="1557338" y="5459878"/>
            <a:ext cx="2735262" cy="369887"/>
          </a:xfrm>
          <a:prstGeom prst="rect">
            <a:avLst/>
          </a:prstGeom>
          <a:noFill/>
          <a:ln w="9525">
            <a:noFill/>
            <a:miter lim="800000"/>
            <a:headEnd/>
            <a:tailEnd/>
          </a:ln>
        </p:spPr>
        <p:txBody>
          <a:bodyPr>
            <a:spAutoFit/>
          </a:bodyPr>
          <a:lstStyle/>
          <a:p>
            <a:pPr algn="ctr"/>
            <a:r>
              <a:rPr lang="en-US" altLang="zh-CN" b="1">
                <a:latin typeface="黑体" pitchFamily="2" charset="-122"/>
                <a:ea typeface="黑体" pitchFamily="2" charset="-122"/>
              </a:rPr>
              <a:t>(t</a:t>
            </a:r>
            <a:r>
              <a:rPr lang="zh-CN" altLang="en-US" b="1">
                <a:latin typeface="黑体" pitchFamily="2" charset="-122"/>
                <a:ea typeface="黑体" pitchFamily="2" charset="-122"/>
              </a:rPr>
              <a:t>时刻的数据只读副本</a:t>
            </a:r>
            <a:r>
              <a:rPr lang="en-US" altLang="zh-CN" b="1">
                <a:latin typeface="黑体" pitchFamily="2" charset="-122"/>
                <a:ea typeface="黑体" pitchFamily="2" charset="-122"/>
              </a:rPr>
              <a:t>)</a:t>
            </a:r>
            <a:r>
              <a:rPr lang="zh-CN" altLang="en-US" b="1">
                <a:latin typeface="黑体" pitchFamily="2" charset="-122"/>
                <a:ea typeface="黑体" pitchFamily="2" charset="-122"/>
              </a:rPr>
              <a:t> </a:t>
            </a:r>
          </a:p>
        </p:txBody>
      </p:sp>
      <p:sp>
        <p:nvSpPr>
          <p:cNvPr id="51212" name="Rectangle 33"/>
          <p:cNvSpPr>
            <a:spLocks noChangeArrowheads="1"/>
          </p:cNvSpPr>
          <p:nvPr/>
        </p:nvSpPr>
        <p:spPr bwMode="auto">
          <a:xfrm>
            <a:off x="4427538" y="5012203"/>
            <a:ext cx="1900237" cy="461962"/>
          </a:xfrm>
          <a:prstGeom prst="rect">
            <a:avLst/>
          </a:prstGeom>
          <a:noFill/>
          <a:ln w="9525">
            <a:noFill/>
            <a:miter lim="800000"/>
            <a:headEnd/>
            <a:tailEnd/>
          </a:ln>
        </p:spPr>
        <p:txBody>
          <a:bodyPr>
            <a:spAutoFit/>
          </a:bodyPr>
          <a:lstStyle/>
          <a:p>
            <a:pPr algn="ctr"/>
            <a:r>
              <a:rPr lang="en-US" altLang="zh-CN" sz="2400" b="1">
                <a:solidFill>
                  <a:srgbClr val="0000CC"/>
                </a:solidFill>
                <a:latin typeface="黑体" pitchFamily="2" charset="-122"/>
                <a:ea typeface="黑体" pitchFamily="2" charset="-122"/>
              </a:rPr>
              <a:t>(</a:t>
            </a:r>
            <a:r>
              <a:rPr lang="zh-CN" altLang="en-US" sz="2400" b="1">
                <a:solidFill>
                  <a:srgbClr val="0000CC"/>
                </a:solidFill>
                <a:latin typeface="黑体" pitchFamily="2" charset="-122"/>
                <a:ea typeface="黑体" pitchFamily="2" charset="-122"/>
              </a:rPr>
              <a:t>预定义查询</a:t>
            </a:r>
            <a:r>
              <a:rPr lang="en-US" altLang="zh-CN" sz="2400" b="1">
                <a:solidFill>
                  <a:srgbClr val="0000CC"/>
                </a:solidFill>
                <a:latin typeface="黑体" pitchFamily="2" charset="-122"/>
                <a:ea typeface="黑体" pitchFamily="2" charset="-122"/>
              </a:rPr>
              <a:t>)</a:t>
            </a:r>
            <a:r>
              <a:rPr lang="zh-CN" altLang="en-US" sz="2400" b="1">
                <a:solidFill>
                  <a:srgbClr val="0000CC"/>
                </a:solidFill>
                <a:latin typeface="黑体" pitchFamily="2" charset="-122"/>
                <a:ea typeface="黑体" pitchFamily="2" charset="-122"/>
              </a:rPr>
              <a:t> </a:t>
            </a:r>
          </a:p>
        </p:txBody>
      </p:sp>
      <p:sp>
        <p:nvSpPr>
          <p:cNvPr id="51213" name="Rectangle 34"/>
          <p:cNvSpPr>
            <a:spLocks noChangeArrowheads="1"/>
          </p:cNvSpPr>
          <p:nvPr/>
        </p:nvSpPr>
        <p:spPr bwMode="auto">
          <a:xfrm>
            <a:off x="4627563" y="4508965"/>
            <a:ext cx="1519237" cy="457200"/>
          </a:xfrm>
          <a:prstGeom prst="rect">
            <a:avLst/>
          </a:prstGeom>
          <a:noFill/>
          <a:ln w="9525">
            <a:noFill/>
            <a:miter lim="800000"/>
            <a:headEnd/>
            <a:tailEnd/>
          </a:ln>
        </p:spPr>
        <p:txBody>
          <a:bodyPr>
            <a:spAutoFit/>
          </a:bodyPr>
          <a:lstStyle/>
          <a:p>
            <a:r>
              <a:rPr lang="zh-CN" altLang="en-US" sz="2400" b="1" dirty="0">
                <a:solidFill>
                  <a:srgbClr val="0000CC"/>
                </a:solidFill>
                <a:latin typeface="黑体" pitchFamily="2" charset="-122"/>
                <a:ea typeface="黑体" pitchFamily="2" charset="-122"/>
              </a:rPr>
              <a:t>定期刷新 </a:t>
            </a:r>
          </a:p>
        </p:txBody>
      </p:sp>
      <p:sp>
        <p:nvSpPr>
          <p:cNvPr id="51214" name="Rectangle 35"/>
          <p:cNvSpPr>
            <a:spLocks noChangeArrowheads="1"/>
          </p:cNvSpPr>
          <p:nvPr/>
        </p:nvSpPr>
        <p:spPr bwMode="auto">
          <a:xfrm>
            <a:off x="7165975" y="4239090"/>
            <a:ext cx="827088" cy="457200"/>
          </a:xfrm>
          <a:prstGeom prst="rect">
            <a:avLst/>
          </a:prstGeom>
          <a:noFill/>
          <a:ln w="9525">
            <a:noFill/>
            <a:miter lim="800000"/>
            <a:headEnd/>
            <a:tailEnd/>
          </a:ln>
        </p:spPr>
        <p:txBody>
          <a:bodyPr>
            <a:spAutoFit/>
          </a:bodyPr>
          <a:lstStyle/>
          <a:p>
            <a:r>
              <a:rPr lang="zh-CN" altLang="en-US" sz="2400" b="1">
                <a:latin typeface="黑体" pitchFamily="2" charset="-122"/>
                <a:ea typeface="黑体" pitchFamily="2" charset="-122"/>
              </a:rPr>
              <a:t>主表 </a:t>
            </a:r>
          </a:p>
        </p:txBody>
      </p:sp>
      <p:sp>
        <p:nvSpPr>
          <p:cNvPr id="33" name="Rectangle 2"/>
          <p:cNvSpPr txBox="1">
            <a:spLocks noChangeArrowheads="1"/>
          </p:cNvSpPr>
          <p:nvPr/>
        </p:nvSpPr>
        <p:spPr bwMode="auto">
          <a:xfrm>
            <a:off x="701570" y="1130509"/>
            <a:ext cx="8101118" cy="2905125"/>
          </a:xfrm>
          <a:prstGeom prst="rect">
            <a:avLst/>
          </a:prstGeom>
          <a:noFill/>
          <a:ln w="9525">
            <a:noFill/>
            <a:miter lim="800000"/>
            <a:headEnd/>
            <a:tailEnd/>
          </a:ln>
          <a:effectLst/>
        </p:spPr>
        <p:txBody>
          <a:bodyPr/>
          <a:lstStyle/>
          <a:p>
            <a:pPr marL="342900" indent="-342900" eaLnBrk="0" hangingPunct="0">
              <a:lnSpc>
                <a:spcPct val="110000"/>
              </a:lnSpc>
              <a:spcBef>
                <a:spcPct val="20000"/>
              </a:spcBef>
              <a:buClr>
                <a:srgbClr val="0000CC"/>
              </a:buClr>
              <a:buSzPct val="90000"/>
              <a:buFont typeface="Wingdings" panose="05000000000000000000" pitchFamily="2" charset="2"/>
              <a:buChar char="p"/>
              <a:defRPr/>
            </a:pPr>
            <a:r>
              <a:rPr lang="zh-CN" altLang="en-US" sz="2800" b="1" dirty="0">
                <a:solidFill>
                  <a:srgbClr val="FF0000"/>
                </a:solidFill>
                <a:latin typeface="+mn-lt"/>
                <a:ea typeface="+mn-ea"/>
              </a:rPr>
              <a:t>快照（</a:t>
            </a:r>
            <a:r>
              <a:rPr lang="en-US" altLang="zh-CN" sz="2800" b="1" dirty="0">
                <a:solidFill>
                  <a:srgbClr val="FF0000"/>
                </a:solidFill>
                <a:latin typeface="+mn-lt"/>
                <a:ea typeface="+mn-ea"/>
              </a:rPr>
              <a:t>snapshot</a:t>
            </a:r>
            <a:r>
              <a:rPr lang="zh-CN" altLang="en-US" sz="2800" b="1" dirty="0">
                <a:solidFill>
                  <a:srgbClr val="FF0000"/>
                </a:solidFill>
                <a:latin typeface="+mn-lt"/>
                <a:ea typeface="+mn-ea"/>
              </a:rPr>
              <a:t>）：</a:t>
            </a:r>
          </a:p>
          <a:p>
            <a:pPr marL="342900" indent="-342900">
              <a:lnSpc>
                <a:spcPct val="110000"/>
              </a:lnSpc>
              <a:spcBef>
                <a:spcPct val="20000"/>
              </a:spcBef>
              <a:buClr>
                <a:srgbClr val="996633"/>
              </a:buClr>
              <a:buSzPct val="90000"/>
              <a:buFont typeface="Wingdings" pitchFamily="2" charset="2"/>
              <a:buChar char="l"/>
              <a:defRPr/>
            </a:pPr>
            <a:r>
              <a:rPr lang="zh-CN" altLang="en-US" sz="2400" dirty="0">
                <a:solidFill>
                  <a:schemeClr val="accent2"/>
                </a:solidFill>
                <a:ea typeface="黑体" pitchFamily="2" charset="-122"/>
              </a:rPr>
              <a:t>快照：</a:t>
            </a:r>
            <a:r>
              <a:rPr lang="zh-CN" altLang="en-US" sz="2400" dirty="0">
                <a:ea typeface="黑体" pitchFamily="2" charset="-122"/>
              </a:rPr>
              <a:t>是一个关系表的</a:t>
            </a:r>
            <a:r>
              <a:rPr lang="zh-CN" altLang="en-US" sz="2400" dirty="0">
                <a:solidFill>
                  <a:srgbClr val="0000CC"/>
                </a:solidFill>
                <a:ea typeface="黑体" pitchFamily="2" charset="-122"/>
              </a:rPr>
              <a:t>定期刷新的</a:t>
            </a:r>
            <a:r>
              <a:rPr lang="zh-CN" altLang="en-US" sz="2400" dirty="0">
                <a:ea typeface="黑体" pitchFamily="2" charset="-122"/>
              </a:rPr>
              <a:t>（本地）</a:t>
            </a:r>
            <a:r>
              <a:rPr lang="zh-CN" altLang="en-US" sz="2400" dirty="0">
                <a:solidFill>
                  <a:srgbClr val="0000CC"/>
                </a:solidFill>
                <a:ea typeface="黑体" pitchFamily="2" charset="-122"/>
              </a:rPr>
              <a:t>只读副本</a:t>
            </a:r>
            <a:r>
              <a:rPr lang="zh-CN" altLang="en-US" sz="2400" dirty="0">
                <a:ea typeface="黑体" pitchFamily="2" charset="-122"/>
              </a:rPr>
              <a:t>。</a:t>
            </a:r>
            <a:endParaRPr lang="en-US" altLang="zh-CN" sz="2400" dirty="0">
              <a:ea typeface="黑体" pitchFamily="2" charset="-122"/>
            </a:endParaRPr>
          </a:p>
          <a:p>
            <a:pPr marL="342900" indent="-342900">
              <a:lnSpc>
                <a:spcPct val="110000"/>
              </a:lnSpc>
              <a:spcBef>
                <a:spcPct val="20000"/>
              </a:spcBef>
              <a:buClr>
                <a:srgbClr val="996633"/>
              </a:buClr>
              <a:buSzPct val="90000"/>
              <a:buFont typeface="Wingdings" pitchFamily="2" charset="2"/>
              <a:buChar char="l"/>
              <a:defRPr/>
            </a:pPr>
            <a:r>
              <a:rPr lang="zh-CN" altLang="en-US" sz="2400" kern="0" dirty="0">
                <a:latin typeface="+mn-lt"/>
                <a:ea typeface="黑体" pitchFamily="2" charset="-122"/>
              </a:rPr>
              <a:t>许多应用只需访问某个时间点的数据值，而并不需要数据的最新当前值。例如：周</a:t>
            </a:r>
            <a:r>
              <a:rPr lang="en-US" altLang="zh-CN" sz="2400" kern="0" dirty="0">
                <a:latin typeface="+mn-lt"/>
                <a:ea typeface="黑体" pitchFamily="2" charset="-122"/>
              </a:rPr>
              <a:t>/</a:t>
            </a:r>
            <a:r>
              <a:rPr lang="zh-CN" altLang="en-US" sz="2400" kern="0" dirty="0">
                <a:latin typeface="+mn-lt"/>
                <a:ea typeface="黑体" pitchFamily="2" charset="-122"/>
              </a:rPr>
              <a:t>月</a:t>
            </a:r>
            <a:r>
              <a:rPr lang="en-US" altLang="zh-CN" sz="2400" kern="0" dirty="0">
                <a:latin typeface="+mn-lt"/>
                <a:ea typeface="黑体" pitchFamily="2" charset="-122"/>
              </a:rPr>
              <a:t>/</a:t>
            </a:r>
            <a:r>
              <a:rPr lang="zh-CN" altLang="en-US" sz="2400" kern="0" dirty="0">
                <a:latin typeface="+mn-lt"/>
                <a:ea typeface="黑体" pitchFamily="2" charset="-122"/>
              </a:rPr>
              <a:t>季</a:t>
            </a:r>
            <a:r>
              <a:rPr lang="en-US" altLang="zh-CN" sz="2400" kern="0" dirty="0">
                <a:latin typeface="+mn-lt"/>
                <a:ea typeface="黑体" pitchFamily="2" charset="-122"/>
              </a:rPr>
              <a:t>/</a:t>
            </a:r>
            <a:r>
              <a:rPr lang="zh-CN" altLang="en-US" sz="2400" kern="0" dirty="0">
                <a:latin typeface="+mn-lt"/>
                <a:ea typeface="黑体" pitchFamily="2" charset="-122"/>
              </a:rPr>
              <a:t>年度报表。</a:t>
            </a:r>
            <a:endParaRPr lang="en-US" altLang="zh-CN" sz="2400" kern="0" dirty="0">
              <a:latin typeface="+mn-lt"/>
              <a:ea typeface="黑体" pitchFamily="2" charset="-122"/>
            </a:endParaRPr>
          </a:p>
          <a:p>
            <a:pPr marL="342900" indent="-342900">
              <a:lnSpc>
                <a:spcPct val="110000"/>
              </a:lnSpc>
              <a:spcBef>
                <a:spcPct val="20000"/>
              </a:spcBef>
              <a:buClr>
                <a:srgbClr val="996633"/>
              </a:buClr>
              <a:buSzPct val="90000"/>
              <a:buFont typeface="Wingdings" pitchFamily="2" charset="2"/>
              <a:buChar char="l"/>
              <a:defRPr/>
            </a:pPr>
            <a:r>
              <a:rPr lang="zh-CN" altLang="en-US" sz="2400" kern="0" dirty="0">
                <a:latin typeface="+mn-lt"/>
                <a:ea typeface="黑体" pitchFamily="2" charset="-122"/>
              </a:rPr>
              <a:t>这类应用可访问</a:t>
            </a:r>
            <a:r>
              <a:rPr lang="zh-CN" altLang="en-US" sz="2400" dirty="0">
                <a:solidFill>
                  <a:schemeClr val="accent2"/>
                </a:solidFill>
                <a:ea typeface="黑体" pitchFamily="2" charset="-122"/>
              </a:rPr>
              <a:t>快照</a:t>
            </a:r>
            <a:r>
              <a:rPr lang="en-US" altLang="zh-CN" sz="2400" kern="0" dirty="0">
                <a:latin typeface="+mn-lt"/>
                <a:ea typeface="黑体" pitchFamily="2" charset="-122"/>
              </a:rPr>
              <a:t>——</a:t>
            </a:r>
            <a:r>
              <a:rPr lang="zh-CN" altLang="en-US" sz="2400" kern="0" dirty="0">
                <a:latin typeface="+mn-lt"/>
                <a:ea typeface="黑体" pitchFamily="2" charset="-122"/>
              </a:rPr>
              <a:t>需周期性地</a:t>
            </a:r>
            <a:r>
              <a:rPr lang="zh-CN" altLang="en-US" sz="2400" kern="0" dirty="0">
                <a:solidFill>
                  <a:schemeClr val="accent2"/>
                </a:solidFill>
                <a:latin typeface="+mn-lt"/>
                <a:ea typeface="黑体" pitchFamily="2" charset="-122"/>
              </a:rPr>
              <a:t>刷新</a:t>
            </a:r>
            <a:r>
              <a:rPr lang="zh-CN" altLang="en-US" sz="2400" dirty="0">
                <a:ea typeface="黑体" pitchFamily="2" charset="-122"/>
              </a:rPr>
              <a:t>快照中的数据。</a:t>
            </a:r>
            <a:endParaRPr lang="en-US" altLang="zh-CN" sz="2400" dirty="0">
              <a:ea typeface="黑体" pitchFamily="2" charset="-122"/>
            </a:endParaRPr>
          </a:p>
          <a:p>
            <a:pPr marL="342900" indent="-342900">
              <a:lnSpc>
                <a:spcPct val="110000"/>
              </a:lnSpc>
              <a:spcBef>
                <a:spcPct val="20000"/>
              </a:spcBef>
              <a:buClr>
                <a:srgbClr val="996633"/>
              </a:buClr>
              <a:buSzPct val="90000"/>
              <a:buFont typeface="Wingdings" pitchFamily="2" charset="2"/>
              <a:buChar char="l"/>
              <a:defRPr/>
            </a:pPr>
            <a:r>
              <a:rPr lang="zh-CN" altLang="en-US" sz="2400" kern="0" dirty="0">
                <a:latin typeface="+mn-lt"/>
                <a:ea typeface="黑体" pitchFamily="2" charset="-122"/>
              </a:rPr>
              <a:t>快照还可在本地建立，以降低远程访问的网络通信代价。</a:t>
            </a:r>
            <a:endParaRPr lang="en-US" altLang="zh-CN" sz="2400" kern="0" dirty="0">
              <a:latin typeface="+mn-lt"/>
              <a:ea typeface="黑体" pitchFamily="2" charset="-122"/>
            </a:endParaRPr>
          </a:p>
        </p:txBody>
      </p:sp>
      <p:sp>
        <p:nvSpPr>
          <p:cNvPr id="34" name="Rectangle 23"/>
          <p:cNvSpPr>
            <a:spLocks noChangeArrowheads="1"/>
          </p:cNvSpPr>
          <p:nvPr/>
        </p:nvSpPr>
        <p:spPr bwMode="auto">
          <a:xfrm>
            <a:off x="6562725" y="5878978"/>
            <a:ext cx="2105025" cy="307975"/>
          </a:xfrm>
          <a:prstGeom prst="rect">
            <a:avLst/>
          </a:prstGeom>
          <a:noFill/>
          <a:ln w="9525">
            <a:noFill/>
            <a:miter lim="800000"/>
            <a:headEnd/>
            <a:tailEnd/>
          </a:ln>
          <a:effectLst/>
        </p:spPr>
        <p:txBody>
          <a:bodyPr lIns="0" tIns="0" rIns="0" bIns="0">
            <a:spAutoFit/>
          </a:bodyPr>
          <a:lstStyle/>
          <a:p>
            <a:pPr algn="ctr">
              <a:defRPr/>
            </a:pPr>
            <a:r>
              <a:rPr lang="en-US" altLang="zh-CN" sz="2000" i="1" dirty="0">
                <a:solidFill>
                  <a:srgbClr val="0000CC"/>
                </a:solidFill>
                <a:latin typeface="+mn-lt"/>
                <a:ea typeface="黑体" pitchFamily="2" charset="-122"/>
              </a:rPr>
              <a:t>Remote  Node</a:t>
            </a:r>
            <a:endParaRPr lang="en-US" altLang="zh-CN" sz="2000" dirty="0">
              <a:solidFill>
                <a:srgbClr val="0000CC"/>
              </a:solidFill>
              <a:latin typeface="+mn-lt"/>
              <a:ea typeface="黑体" pitchFamily="2" charset="-122"/>
            </a:endParaRPr>
          </a:p>
        </p:txBody>
      </p:sp>
      <p:grpSp>
        <p:nvGrpSpPr>
          <p:cNvPr id="51220" name="Group 4"/>
          <p:cNvGrpSpPr>
            <a:grpSpLocks/>
          </p:cNvGrpSpPr>
          <p:nvPr/>
        </p:nvGrpSpPr>
        <p:grpSpPr bwMode="auto">
          <a:xfrm>
            <a:off x="6645275" y="4737565"/>
            <a:ext cx="1931988" cy="695325"/>
            <a:chOff x="2018" y="9840"/>
            <a:chExt cx="1800" cy="1140"/>
          </a:xfrm>
        </p:grpSpPr>
        <p:sp>
          <p:nvSpPr>
            <p:cNvPr id="51222" name="Rectangle 5"/>
            <p:cNvSpPr>
              <a:spLocks noChangeArrowheads="1"/>
            </p:cNvSpPr>
            <p:nvPr/>
          </p:nvSpPr>
          <p:spPr bwMode="auto">
            <a:xfrm>
              <a:off x="2018" y="9840"/>
              <a:ext cx="1800" cy="1140"/>
            </a:xfrm>
            <a:prstGeom prst="rect">
              <a:avLst/>
            </a:prstGeom>
            <a:solidFill>
              <a:srgbClr val="DDDDDD"/>
            </a:solidFill>
            <a:ln w="28575">
              <a:solidFill>
                <a:srgbClr val="000000"/>
              </a:solidFill>
              <a:miter lim="800000"/>
              <a:headEnd/>
              <a:tailEnd/>
            </a:ln>
          </p:spPr>
          <p:txBody>
            <a:bodyPr/>
            <a:lstStyle/>
            <a:p>
              <a:endParaRPr lang="zh-CN" altLang="en-US"/>
            </a:p>
          </p:txBody>
        </p:sp>
        <p:sp>
          <p:nvSpPr>
            <p:cNvPr id="51223" name="Line 6"/>
            <p:cNvSpPr>
              <a:spLocks noChangeShapeType="1"/>
            </p:cNvSpPr>
            <p:nvPr/>
          </p:nvSpPr>
          <p:spPr bwMode="auto">
            <a:xfrm>
              <a:off x="2018" y="10260"/>
              <a:ext cx="1800" cy="0"/>
            </a:xfrm>
            <a:prstGeom prst="line">
              <a:avLst/>
            </a:prstGeom>
            <a:noFill/>
            <a:ln w="28575">
              <a:solidFill>
                <a:srgbClr val="000000"/>
              </a:solidFill>
              <a:round/>
              <a:headEnd/>
              <a:tailEnd/>
            </a:ln>
          </p:spPr>
          <p:txBody>
            <a:bodyPr/>
            <a:lstStyle/>
            <a:p>
              <a:endParaRPr lang="zh-CN" altLang="en-US"/>
            </a:p>
          </p:txBody>
        </p:sp>
        <p:sp>
          <p:nvSpPr>
            <p:cNvPr id="51224" name="Line 7"/>
            <p:cNvSpPr>
              <a:spLocks noChangeShapeType="1"/>
            </p:cNvSpPr>
            <p:nvPr/>
          </p:nvSpPr>
          <p:spPr bwMode="auto">
            <a:xfrm>
              <a:off x="2018" y="10620"/>
              <a:ext cx="1800" cy="0"/>
            </a:xfrm>
            <a:prstGeom prst="line">
              <a:avLst/>
            </a:prstGeom>
            <a:noFill/>
            <a:ln w="28575">
              <a:solidFill>
                <a:srgbClr val="000000"/>
              </a:solidFill>
              <a:round/>
              <a:headEnd/>
              <a:tailEnd/>
            </a:ln>
          </p:spPr>
          <p:txBody>
            <a:bodyPr/>
            <a:lstStyle/>
            <a:p>
              <a:endParaRPr lang="zh-CN" altLang="en-US"/>
            </a:p>
          </p:txBody>
        </p:sp>
        <p:sp>
          <p:nvSpPr>
            <p:cNvPr id="51225" name="Line 8"/>
            <p:cNvSpPr>
              <a:spLocks noChangeShapeType="1"/>
            </p:cNvSpPr>
            <p:nvPr/>
          </p:nvSpPr>
          <p:spPr bwMode="auto">
            <a:xfrm>
              <a:off x="2558" y="9840"/>
              <a:ext cx="0" cy="1140"/>
            </a:xfrm>
            <a:prstGeom prst="line">
              <a:avLst/>
            </a:prstGeom>
            <a:noFill/>
            <a:ln w="28575">
              <a:solidFill>
                <a:srgbClr val="000000"/>
              </a:solidFill>
              <a:round/>
              <a:headEnd/>
              <a:tailEnd/>
            </a:ln>
          </p:spPr>
          <p:txBody>
            <a:bodyPr/>
            <a:lstStyle/>
            <a:p>
              <a:endParaRPr lang="zh-CN" altLang="en-US"/>
            </a:p>
          </p:txBody>
        </p:sp>
        <p:sp>
          <p:nvSpPr>
            <p:cNvPr id="51226" name="Line 9"/>
            <p:cNvSpPr>
              <a:spLocks noChangeShapeType="1"/>
            </p:cNvSpPr>
            <p:nvPr/>
          </p:nvSpPr>
          <p:spPr bwMode="auto">
            <a:xfrm>
              <a:off x="3218" y="9840"/>
              <a:ext cx="0" cy="1140"/>
            </a:xfrm>
            <a:prstGeom prst="line">
              <a:avLst/>
            </a:prstGeom>
            <a:noFill/>
            <a:ln w="28575">
              <a:solidFill>
                <a:srgbClr val="000000"/>
              </a:solidFill>
              <a:round/>
              <a:headEnd/>
              <a:tailEnd/>
            </a:ln>
          </p:spPr>
          <p:txBody>
            <a:bodyPr/>
            <a:lstStyle/>
            <a:p>
              <a:endParaRPr lang="zh-CN" altLang="en-US"/>
            </a:p>
          </p:txBody>
        </p:sp>
      </p:grpSp>
      <p:sp>
        <p:nvSpPr>
          <p:cNvPr id="51221" name="Rectangle 32"/>
          <p:cNvSpPr>
            <a:spLocks noChangeArrowheads="1"/>
          </p:cNvSpPr>
          <p:nvPr/>
        </p:nvSpPr>
        <p:spPr bwMode="auto">
          <a:xfrm>
            <a:off x="6392863" y="5469403"/>
            <a:ext cx="2409825" cy="369887"/>
          </a:xfrm>
          <a:prstGeom prst="rect">
            <a:avLst/>
          </a:prstGeom>
          <a:noFill/>
          <a:ln w="9525">
            <a:noFill/>
            <a:miter lim="800000"/>
            <a:headEnd/>
            <a:tailEnd/>
          </a:ln>
        </p:spPr>
        <p:txBody>
          <a:bodyPr>
            <a:spAutoFit/>
          </a:bodyPr>
          <a:lstStyle/>
          <a:p>
            <a:pPr algn="ctr"/>
            <a:r>
              <a:rPr lang="en-US" altLang="zh-CN" b="1">
                <a:latin typeface="黑体" pitchFamily="2" charset="-122"/>
                <a:ea typeface="黑体" pitchFamily="2" charset="-122"/>
              </a:rPr>
              <a:t>(</a:t>
            </a:r>
            <a:r>
              <a:rPr lang="zh-CN" altLang="en-US" b="1">
                <a:latin typeface="黑体" pitchFamily="2" charset="-122"/>
                <a:ea typeface="黑体" pitchFamily="2" charset="-122"/>
              </a:rPr>
              <a:t>随时不断更新的数据</a:t>
            </a:r>
            <a:r>
              <a:rPr lang="en-US" altLang="zh-CN" b="1">
                <a:latin typeface="黑体" pitchFamily="2" charset="-122"/>
                <a:ea typeface="黑体" pitchFamily="2" charset="-122"/>
              </a:rPr>
              <a:t>)</a:t>
            </a:r>
            <a:r>
              <a:rPr lang="zh-CN" altLang="en-US" b="1">
                <a:latin typeface="黑体" pitchFamily="2" charset="-122"/>
                <a:ea typeface="黑体" pitchFamily="2" charset="-122"/>
              </a:rPr>
              <a:t> </a:t>
            </a:r>
          </a:p>
        </p:txBody>
      </p:sp>
      <p:sp>
        <p:nvSpPr>
          <p:cNvPr id="39" name="Rectangle 34"/>
          <p:cNvSpPr>
            <a:spLocks noChangeArrowheads="1"/>
          </p:cNvSpPr>
          <p:nvPr/>
        </p:nvSpPr>
        <p:spPr bwMode="auto">
          <a:xfrm>
            <a:off x="704770" y="4601893"/>
            <a:ext cx="540059" cy="830997"/>
          </a:xfrm>
          <a:prstGeom prst="rect">
            <a:avLst/>
          </a:prstGeom>
          <a:noFill/>
          <a:ln w="9525">
            <a:noFill/>
            <a:miter lim="800000"/>
            <a:headEnd/>
            <a:tailEnd/>
          </a:ln>
        </p:spPr>
        <p:txBody>
          <a:bodyPr wrap="square">
            <a:spAutoFit/>
          </a:bodyPr>
          <a:lstStyle/>
          <a:p>
            <a:r>
              <a:rPr lang="zh-CN" altLang="en-US" sz="2400" b="1" dirty="0">
                <a:solidFill>
                  <a:srgbClr val="0000CC"/>
                </a:solidFill>
                <a:latin typeface="黑体" pitchFamily="2" charset="-122"/>
                <a:ea typeface="黑体" pitchFamily="2" charset="-122"/>
              </a:rPr>
              <a:t>查询</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68643" name="Rectangle 3"/>
          <p:cNvSpPr>
            <a:spLocks noGrp="1" noChangeArrowheads="1"/>
          </p:cNvSpPr>
          <p:nvPr>
            <p:ph type="title"/>
          </p:nvPr>
        </p:nvSpPr>
        <p:spPr/>
        <p:txBody>
          <a:bodyPr/>
          <a:lstStyle/>
          <a:p>
            <a:r>
              <a:rPr lang="zh-CN" altLang="en-US"/>
              <a:t>11.4 逻辑设计 </a:t>
            </a:r>
            <a:endParaRPr lang="zh-CN" altLang="en-US" dirty="0"/>
          </a:p>
        </p:txBody>
      </p:sp>
      <p:sp>
        <p:nvSpPr>
          <p:cNvPr id="7178" name="Rectangle 2"/>
          <p:cNvSpPr>
            <a:spLocks noGrp="1" noChangeArrowheads="1"/>
          </p:cNvSpPr>
          <p:nvPr>
            <p:ph type="body" idx="1"/>
          </p:nvPr>
        </p:nvSpPr>
        <p:spPr/>
        <p:txBody>
          <a:bodyPr/>
          <a:lstStyle/>
          <a:p>
            <a:pPr lvl="1"/>
            <a:r>
              <a:rPr lang="en-US" altLang="zh-CN" b="1" dirty="0">
                <a:solidFill>
                  <a:srgbClr val="0000FF"/>
                </a:solidFill>
              </a:rPr>
              <a:t>(2) </a:t>
            </a:r>
            <a:r>
              <a:rPr lang="zh-CN" altLang="en-US" b="1" dirty="0">
                <a:solidFill>
                  <a:srgbClr val="0000FF"/>
                </a:solidFill>
              </a:rPr>
              <a:t>为节省存储空间的模式调整：</a:t>
            </a:r>
          </a:p>
          <a:p>
            <a:pPr lvl="2"/>
            <a:r>
              <a:rPr lang="zh-CN" altLang="en-US" dirty="0"/>
              <a:t>减少属性值的长度：</a:t>
            </a:r>
            <a:br>
              <a:rPr lang="en-US" altLang="zh-CN" dirty="0"/>
            </a:br>
            <a:r>
              <a:rPr lang="zh-CN" altLang="en-US" dirty="0"/>
              <a:t>用编码代替属性值；用缩写代替全称。 </a:t>
            </a:r>
          </a:p>
          <a:p>
            <a:pPr lvl="2"/>
            <a:r>
              <a:rPr lang="zh-CN" altLang="en-US" dirty="0"/>
              <a:t>减少重复数据所占存储空间：</a:t>
            </a:r>
            <a:br>
              <a:rPr lang="en-US" altLang="zh-CN" dirty="0"/>
            </a:br>
            <a:r>
              <a:rPr lang="zh-CN" altLang="en-US" dirty="0"/>
              <a:t>用长度短的假属性（</a:t>
            </a:r>
            <a:r>
              <a:rPr lang="en-US" altLang="zh-CN" dirty="0"/>
              <a:t>dummy）</a:t>
            </a:r>
            <a:r>
              <a:rPr lang="zh-CN" altLang="en-US" dirty="0"/>
              <a:t>值来代表长度较长的重复属性值。</a:t>
            </a:r>
          </a:p>
        </p:txBody>
      </p:sp>
      <p:sp>
        <p:nvSpPr>
          <p:cNvPr id="19"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20"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21"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54</a:t>
            </a:fld>
            <a:endParaRPr lang="en-US" altLang="zh-CN"/>
          </a:p>
        </p:txBody>
      </p:sp>
      <p:grpSp>
        <p:nvGrpSpPr>
          <p:cNvPr id="2" name="组合 13"/>
          <p:cNvGrpSpPr>
            <a:grpSpLocks/>
          </p:cNvGrpSpPr>
          <p:nvPr/>
        </p:nvGrpSpPr>
        <p:grpSpPr bwMode="auto">
          <a:xfrm>
            <a:off x="1042988" y="3799616"/>
            <a:ext cx="7715250" cy="2676525"/>
            <a:chOff x="1042215" y="3654024"/>
            <a:chExt cx="7715250" cy="2677656"/>
          </a:xfrm>
        </p:grpSpPr>
        <p:sp>
          <p:nvSpPr>
            <p:cNvPr id="10" name="TextBox 9"/>
            <p:cNvSpPr txBox="1"/>
            <p:nvPr/>
          </p:nvSpPr>
          <p:spPr>
            <a:xfrm>
              <a:off x="1042215" y="3654024"/>
              <a:ext cx="7715250" cy="2677656"/>
            </a:xfrm>
            <a:prstGeom prst="rect">
              <a:avLst/>
            </a:prstGeom>
            <a:solidFill>
              <a:srgbClr val="EAF6FC"/>
            </a:solidFill>
            <a:ln>
              <a:solidFill>
                <a:schemeClr val="accent6"/>
              </a:solidFill>
            </a:ln>
          </p:spPr>
          <p:txBody>
            <a:bodyPr>
              <a:spAutoFit/>
            </a:bodyPr>
            <a:lstStyle/>
            <a:p>
              <a:pPr>
                <a:defRPr/>
              </a:pPr>
              <a:r>
                <a:rPr lang="zh-CN" altLang="en-US" sz="2400" b="1" dirty="0"/>
                <a:t>设某关系模式中存在函数依赖           ，如果</a:t>
              </a:r>
              <a:r>
                <a:rPr lang="en-US" altLang="zh-CN" sz="2400" i="1" dirty="0"/>
                <a:t>B</a:t>
              </a:r>
              <a:r>
                <a:rPr lang="zh-CN" altLang="en-US" sz="2400" b="1" dirty="0"/>
                <a:t>的取值（即基数     ）较少，但每个值的长度较长，而</a:t>
              </a:r>
              <a:r>
                <a:rPr lang="en-US" altLang="zh-CN" sz="2400" i="1" dirty="0"/>
                <a:t>A</a:t>
              </a:r>
              <a:r>
                <a:rPr lang="zh-CN" altLang="en-US" sz="2400" b="1" dirty="0"/>
                <a:t>的取值重复较多，那么</a:t>
              </a:r>
              <a:r>
                <a:rPr lang="en-US" altLang="zh-CN" sz="2400" i="1" dirty="0"/>
                <a:t>B</a:t>
              </a:r>
              <a:r>
                <a:rPr lang="zh-CN" altLang="en-US" sz="2400" b="1" dirty="0"/>
                <a:t>的同一个值就有可能在多个元组（表行）中重复出现（即会占用很大的存储空间）。</a:t>
              </a:r>
              <a:endParaRPr lang="en-US" altLang="zh-CN" sz="2400" b="1" dirty="0"/>
            </a:p>
            <a:p>
              <a:pPr>
                <a:defRPr/>
              </a:pPr>
              <a:r>
                <a:rPr lang="zh-CN" altLang="en-US" sz="2400" b="1" dirty="0"/>
                <a:t>此时可引入一个存储</a:t>
              </a:r>
              <a:r>
                <a:rPr lang="zh-CN" altLang="en-US" sz="2400" dirty="0">
                  <a:solidFill>
                    <a:srgbClr val="FF0000"/>
                  </a:solidFill>
                  <a:ea typeface="黑体" pitchFamily="2" charset="-122"/>
                </a:rPr>
                <a:t>编码</a:t>
              </a:r>
              <a:r>
                <a:rPr lang="en-US" altLang="zh-CN" sz="2400" dirty="0">
                  <a:solidFill>
                    <a:srgbClr val="FF0000"/>
                  </a:solidFill>
                  <a:ea typeface="黑体" pitchFamily="2" charset="-122"/>
                </a:rPr>
                <a:t>/</a:t>
              </a:r>
              <a:r>
                <a:rPr lang="zh-CN" altLang="en-US" sz="2400" dirty="0">
                  <a:solidFill>
                    <a:srgbClr val="FF0000"/>
                  </a:solidFill>
                  <a:ea typeface="黑体" pitchFamily="2" charset="-122"/>
                </a:rPr>
                <a:t>缩写</a:t>
              </a:r>
              <a:r>
                <a:rPr lang="zh-CN" altLang="en-US" sz="2400" b="1" dirty="0"/>
                <a:t>的属性或</a:t>
              </a:r>
              <a:r>
                <a:rPr lang="zh-CN" altLang="en-US" sz="2400" dirty="0">
                  <a:solidFill>
                    <a:srgbClr val="FF0000"/>
                  </a:solidFill>
                  <a:ea typeface="黑体" pitchFamily="2" charset="-122"/>
                </a:rPr>
                <a:t>假属性</a:t>
              </a:r>
              <a:r>
                <a:rPr lang="en-US" altLang="zh-CN" sz="2400" i="1" dirty="0">
                  <a:solidFill>
                    <a:srgbClr val="FF0000"/>
                  </a:solidFill>
                </a:rPr>
                <a:t>C</a:t>
              </a:r>
              <a:r>
                <a:rPr lang="zh-CN" altLang="en-US" sz="2400" b="1" dirty="0"/>
                <a:t>，显然，函数依赖为：                         。让           的属性值存储在原关系表中，而            的属性值存储在新关系表中。</a:t>
              </a:r>
            </a:p>
          </p:txBody>
        </p:sp>
        <p:graphicFrame>
          <p:nvGraphicFramePr>
            <p:cNvPr id="7170" name="Object 2"/>
            <p:cNvGraphicFramePr>
              <a:graphicFrameLocks noChangeAspect="1"/>
            </p:cNvGraphicFramePr>
            <p:nvPr>
              <p:extLst>
                <p:ext uri="{D42A27DB-BD31-4B8C-83A1-F6EECF244321}">
                  <p14:modId xmlns:p14="http://schemas.microsoft.com/office/powerpoint/2010/main" val="160984522"/>
                </p:ext>
              </p:extLst>
            </p:nvPr>
          </p:nvGraphicFramePr>
          <p:xfrm>
            <a:off x="5167392" y="3744035"/>
            <a:ext cx="889000" cy="292100"/>
          </p:xfrm>
          <a:graphic>
            <a:graphicData uri="http://schemas.openxmlformats.org/presentationml/2006/ole">
              <mc:AlternateContent xmlns:mc="http://schemas.openxmlformats.org/markup-compatibility/2006">
                <mc:Choice xmlns:v="urn:schemas-microsoft-com:vml" Requires="v">
                  <p:oleObj spid="_x0000_s7730" name="Equation" r:id="rId4" imgW="888840" imgH="291960" progId="Equation.DSMT4">
                    <p:embed/>
                  </p:oleObj>
                </mc:Choice>
                <mc:Fallback>
                  <p:oleObj name="Equation" r:id="rId4" imgW="888840" imgH="29196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7392" y="3744035"/>
                          <a:ext cx="8890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4"/>
            <p:cNvGraphicFramePr>
              <a:graphicFrameLocks noChangeAspect="1"/>
            </p:cNvGraphicFramePr>
            <p:nvPr/>
          </p:nvGraphicFramePr>
          <p:xfrm>
            <a:off x="2803525" y="5524500"/>
            <a:ext cx="2171700" cy="431800"/>
          </p:xfrm>
          <a:graphic>
            <a:graphicData uri="http://schemas.openxmlformats.org/presentationml/2006/ole">
              <mc:AlternateContent xmlns:mc="http://schemas.openxmlformats.org/markup-compatibility/2006">
                <mc:Choice xmlns:v="urn:schemas-microsoft-com:vml" Requires="v">
                  <p:oleObj spid="_x0000_s7731" name="Equation" r:id="rId6" imgW="2171520" imgH="431640" progId="Equation.DSMT4">
                    <p:embed/>
                  </p:oleObj>
                </mc:Choice>
                <mc:Fallback>
                  <p:oleObj name="Equation" r:id="rId6" imgW="2171520" imgH="43164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525" y="5524500"/>
                          <a:ext cx="21717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5"/>
            <p:cNvGraphicFramePr>
              <a:graphicFrameLocks noChangeAspect="1"/>
            </p:cNvGraphicFramePr>
            <p:nvPr/>
          </p:nvGraphicFramePr>
          <p:xfrm>
            <a:off x="5689600" y="5563285"/>
            <a:ext cx="889000" cy="292100"/>
          </p:xfrm>
          <a:graphic>
            <a:graphicData uri="http://schemas.openxmlformats.org/presentationml/2006/ole">
              <mc:AlternateContent xmlns:mc="http://schemas.openxmlformats.org/markup-compatibility/2006">
                <mc:Choice xmlns:v="urn:schemas-microsoft-com:vml" Requires="v">
                  <p:oleObj spid="_x0000_s7732" name="Equation" r:id="rId8" imgW="888840" imgH="291960" progId="Equation.DSMT4">
                    <p:embed/>
                  </p:oleObj>
                </mc:Choice>
                <mc:Fallback>
                  <p:oleObj name="Equation" r:id="rId8" imgW="888840" imgH="29196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9600" y="5563285"/>
                          <a:ext cx="8890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3" name="Object 6"/>
            <p:cNvGraphicFramePr>
              <a:graphicFrameLocks noChangeAspect="1"/>
            </p:cNvGraphicFramePr>
            <p:nvPr/>
          </p:nvGraphicFramePr>
          <p:xfrm>
            <a:off x="3580290" y="5944195"/>
            <a:ext cx="939800" cy="355600"/>
          </p:xfrm>
          <a:graphic>
            <a:graphicData uri="http://schemas.openxmlformats.org/presentationml/2006/ole">
              <mc:AlternateContent xmlns:mc="http://schemas.openxmlformats.org/markup-compatibility/2006">
                <mc:Choice xmlns:v="urn:schemas-microsoft-com:vml" Requires="v">
                  <p:oleObj spid="_x0000_s7733" name="Equation" r:id="rId10" imgW="939600" imgH="355320" progId="Equation.DSMT4">
                    <p:embed/>
                  </p:oleObj>
                </mc:Choice>
                <mc:Fallback>
                  <p:oleObj name="Equation" r:id="rId10" imgW="939600" imgH="355320"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0290" y="5944195"/>
                          <a:ext cx="939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7"/>
            <p:cNvGraphicFramePr>
              <a:graphicFrameLocks noChangeAspect="1"/>
            </p:cNvGraphicFramePr>
            <p:nvPr>
              <p:extLst>
                <p:ext uri="{D42A27DB-BD31-4B8C-83A1-F6EECF244321}">
                  <p14:modId xmlns:p14="http://schemas.microsoft.com/office/powerpoint/2010/main" val="3323343656"/>
                </p:ext>
              </p:extLst>
            </p:nvPr>
          </p:nvGraphicFramePr>
          <p:xfrm>
            <a:off x="2383122" y="4036135"/>
            <a:ext cx="342900" cy="431800"/>
          </p:xfrm>
          <a:graphic>
            <a:graphicData uri="http://schemas.openxmlformats.org/presentationml/2006/ole">
              <mc:AlternateContent xmlns:mc="http://schemas.openxmlformats.org/markup-compatibility/2006">
                <mc:Choice xmlns:v="urn:schemas-microsoft-com:vml" Requires="v">
                  <p:oleObj spid="_x0000_s7734" name="Equation" r:id="rId12" imgW="342720" imgH="431640" progId="Equation.DSMT4">
                    <p:embed/>
                  </p:oleObj>
                </mc:Choice>
                <mc:Fallback>
                  <p:oleObj name="Equation" r:id="rId12" imgW="342720" imgH="431640" progId="Equation.DSMT4">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83122" y="4036135"/>
                          <a:ext cx="3429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矩形 7"/>
          <p:cNvSpPr/>
          <p:nvPr/>
        </p:nvSpPr>
        <p:spPr>
          <a:xfrm>
            <a:off x="6794216" y="1448780"/>
            <a:ext cx="2053259" cy="1200329"/>
          </a:xfrm>
          <a:prstGeom prst="rect">
            <a:avLst/>
          </a:prstGeom>
          <a:solidFill>
            <a:srgbClr val="F8F8F8"/>
          </a:solidFill>
          <a:ln>
            <a:solidFill>
              <a:schemeClr val="accent2"/>
            </a:solidFill>
          </a:ln>
        </p:spPr>
        <p:txBody>
          <a:bodyPr wrap="square">
            <a:spAutoFit/>
          </a:bodyPr>
          <a:lstStyle/>
          <a:p>
            <a:r>
              <a:rPr lang="zh-CN" altLang="en-US" sz="2400" dirty="0">
                <a:solidFill>
                  <a:srgbClr val="FF0000"/>
                </a:solidFill>
              </a:rPr>
              <a:t>均是牺牲查询时间来换取存储空间节省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8198" name="Rectangle 63"/>
          <p:cNvSpPr>
            <a:spLocks noChangeArrowheads="1"/>
          </p:cNvSpPr>
          <p:nvPr/>
        </p:nvSpPr>
        <p:spPr bwMode="auto">
          <a:xfrm>
            <a:off x="0" y="42863"/>
            <a:ext cx="9144000" cy="677862"/>
          </a:xfrm>
          <a:prstGeom prst="rect">
            <a:avLst/>
          </a:prstGeom>
          <a:noFill/>
          <a:ln w="9525">
            <a:noFill/>
            <a:miter lim="800000"/>
            <a:headEnd/>
            <a:tailEnd/>
          </a:ln>
        </p:spPr>
        <p:txBody>
          <a:bodyPr>
            <a:spAutoFit/>
          </a:bodyPr>
          <a:lstStyle/>
          <a:p>
            <a:pPr algn="just"/>
            <a:r>
              <a:rPr lang="zh-CN" altLang="en-US" sz="1400">
                <a:cs typeface="Times New Roman" pitchFamily="18" charset="0"/>
              </a:rPr>
              <a:t> </a:t>
            </a:r>
            <a:endParaRPr lang="zh-CN" altLang="en-US" sz="1000">
              <a:latin typeface="Times New Roman" pitchFamily="18" charset="0"/>
              <a:cs typeface="Times New Roman" pitchFamily="18" charset="0"/>
            </a:endParaRPr>
          </a:p>
          <a:p>
            <a:pPr eaLnBrk="0" hangingPunct="0"/>
            <a:endParaRPr lang="zh-CN" altLang="en-US" sz="2400">
              <a:latin typeface="Times New Roman" pitchFamily="18" charset="0"/>
            </a:endParaRPr>
          </a:p>
        </p:txBody>
      </p:sp>
      <p:sp>
        <p:nvSpPr>
          <p:cNvPr id="8199" name="Rectangle 113"/>
          <p:cNvSpPr>
            <a:spLocks noChangeArrowheads="1"/>
          </p:cNvSpPr>
          <p:nvPr/>
        </p:nvSpPr>
        <p:spPr bwMode="auto">
          <a:xfrm>
            <a:off x="0" y="5881688"/>
            <a:ext cx="9144000" cy="669925"/>
          </a:xfrm>
          <a:prstGeom prst="rect">
            <a:avLst/>
          </a:prstGeom>
          <a:noFill/>
          <a:ln w="9525">
            <a:noFill/>
            <a:miter lim="800000"/>
            <a:headEnd/>
            <a:tailEnd/>
          </a:ln>
        </p:spPr>
        <p:txBody>
          <a:bodyPr>
            <a:spAutoFit/>
          </a:bodyPr>
          <a:lstStyle/>
          <a:p>
            <a:pPr algn="just"/>
            <a:r>
              <a:rPr lang="zh-CN" altLang="en-US" sz="1400">
                <a:cs typeface="Times New Roman" pitchFamily="18" charset="0"/>
              </a:rPr>
              <a:t> </a:t>
            </a:r>
            <a:endParaRPr lang="zh-CN" altLang="en-US" sz="1000">
              <a:latin typeface="Times New Roman" pitchFamily="18" charset="0"/>
              <a:cs typeface="Times New Roman" pitchFamily="18" charset="0"/>
            </a:endParaRPr>
          </a:p>
          <a:p>
            <a:pPr eaLnBrk="0" hangingPunct="0"/>
            <a:endParaRPr lang="zh-CN" altLang="en-US" sz="2400">
              <a:latin typeface="Times New Roman" pitchFamily="18" charset="0"/>
            </a:endParaRPr>
          </a:p>
        </p:txBody>
      </p:sp>
      <p:sp>
        <p:nvSpPr>
          <p:cNvPr id="11" name="Rectangle 203"/>
          <p:cNvSpPr>
            <a:spLocks noGrp="1" noChangeArrowheads="1"/>
          </p:cNvSpPr>
          <p:nvPr>
            <p:ph type="title"/>
          </p:nvPr>
        </p:nvSpPr>
        <p:spPr/>
        <p:txBody>
          <a:bodyPr/>
          <a:lstStyle/>
          <a:p>
            <a:r>
              <a:rPr lang="zh-CN" altLang="en-US"/>
              <a:t>11.4 逻辑设计 </a:t>
            </a:r>
            <a:endParaRPr lang="zh-CN" altLang="en-US" dirty="0"/>
          </a:p>
        </p:txBody>
      </p:sp>
      <p:sp>
        <p:nvSpPr>
          <p:cNvPr id="16"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7"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21"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55</a:t>
            </a:fld>
            <a:endParaRPr lang="en-US" altLang="zh-CN"/>
          </a:p>
        </p:txBody>
      </p:sp>
      <p:graphicFrame>
        <p:nvGraphicFramePr>
          <p:cNvPr id="18" name="表格 17"/>
          <p:cNvGraphicFramePr>
            <a:graphicFrameLocks noGrp="1"/>
          </p:cNvGraphicFramePr>
          <p:nvPr>
            <p:extLst>
              <p:ext uri="{D42A27DB-BD31-4B8C-83A1-F6EECF244321}">
                <p14:modId xmlns:p14="http://schemas.microsoft.com/office/powerpoint/2010/main" val="1916386095"/>
              </p:ext>
            </p:extLst>
          </p:nvPr>
        </p:nvGraphicFramePr>
        <p:xfrm>
          <a:off x="746575" y="1106322"/>
          <a:ext cx="6615735" cy="5653048"/>
        </p:xfrm>
        <a:graphic>
          <a:graphicData uri="http://schemas.openxmlformats.org/drawingml/2006/table">
            <a:tbl>
              <a:tblPr/>
              <a:tblGrid>
                <a:gridCol w="540059">
                  <a:extLst>
                    <a:ext uri="{9D8B030D-6E8A-4147-A177-3AD203B41FA5}">
                      <a16:colId xmlns:a16="http://schemas.microsoft.com/office/drawing/2014/main" val="20000"/>
                    </a:ext>
                  </a:extLst>
                </a:gridCol>
                <a:gridCol w="585065">
                  <a:extLst>
                    <a:ext uri="{9D8B030D-6E8A-4147-A177-3AD203B41FA5}">
                      <a16:colId xmlns:a16="http://schemas.microsoft.com/office/drawing/2014/main" val="20001"/>
                    </a:ext>
                  </a:extLst>
                </a:gridCol>
                <a:gridCol w="1125125">
                  <a:extLst>
                    <a:ext uri="{9D8B030D-6E8A-4147-A177-3AD203B41FA5}">
                      <a16:colId xmlns:a16="http://schemas.microsoft.com/office/drawing/2014/main" val="20002"/>
                    </a:ext>
                  </a:extLst>
                </a:gridCol>
                <a:gridCol w="4365486">
                  <a:extLst>
                    <a:ext uri="{9D8B030D-6E8A-4147-A177-3AD203B41FA5}">
                      <a16:colId xmlns:a16="http://schemas.microsoft.com/office/drawing/2014/main" val="20003"/>
                    </a:ext>
                  </a:extLst>
                </a:gridCol>
              </a:tblGrid>
              <a:tr h="272305">
                <a:tc>
                  <a:txBody>
                    <a:bodyPr/>
                    <a:lstStyle/>
                    <a:p>
                      <a:pPr algn="ctr" fontAlgn="ctr"/>
                      <a:r>
                        <a:rPr lang="zh-CN" sz="1600" b="1" i="0" u="none" strike="noStrike" dirty="0">
                          <a:solidFill>
                            <a:srgbClr val="000000"/>
                          </a:solidFill>
                          <a:latin typeface="宋体"/>
                        </a:rPr>
                        <a:t>学号</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zh-CN" sz="1600" b="1" i="0" u="none" strike="noStrike">
                          <a:solidFill>
                            <a:srgbClr val="000000"/>
                          </a:solidFill>
                          <a:latin typeface="宋体"/>
                        </a:rPr>
                        <a:t>姓名</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zh-CN" altLang="zh-CN" sz="1600" b="1" i="0" u="none" strike="noStrike" dirty="0">
                          <a:solidFill>
                            <a:srgbClr val="000000"/>
                          </a:solidFill>
                          <a:latin typeface="+mn-lt"/>
                        </a:rPr>
                        <a:t>奖学金(</a:t>
                      </a:r>
                      <a:r>
                        <a:rPr lang="zh-CN" altLang="zh-CN" sz="1600" b="1" i="1" u="none" strike="noStrike" dirty="0">
                          <a:solidFill>
                            <a:srgbClr val="000000"/>
                          </a:solidFill>
                          <a:latin typeface="+mn-lt"/>
                        </a:rPr>
                        <a:t>A</a:t>
                      </a:r>
                      <a:r>
                        <a:rPr lang="zh-CN" altLang="zh-CN" sz="1600" b="1" i="0" u="none" strike="noStrike" dirty="0">
                          <a:solidFill>
                            <a:srgbClr val="000000"/>
                          </a:solidFill>
                          <a:latin typeface="+mn-lt"/>
                        </a:rPr>
                        <a:t>)</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just" fontAlgn="ctr"/>
                      <a:r>
                        <a:rPr lang="zh-CN" altLang="zh-CN" sz="1600" b="1" i="0" u="none" strike="noStrike" dirty="0">
                          <a:solidFill>
                            <a:srgbClr val="000000"/>
                          </a:solidFill>
                          <a:latin typeface="+mn-lt"/>
                        </a:rPr>
                        <a:t>家庭经济状况(</a:t>
                      </a:r>
                      <a:r>
                        <a:rPr lang="zh-CN" altLang="zh-CN" sz="1600" b="1" i="1" u="none" strike="noStrike" dirty="0">
                          <a:solidFill>
                            <a:srgbClr val="000000"/>
                          </a:solidFill>
                          <a:latin typeface="+mn-lt"/>
                        </a:rPr>
                        <a:t>B</a:t>
                      </a:r>
                      <a:r>
                        <a:rPr lang="zh-CN" altLang="zh-CN" sz="1600" b="1" i="0" u="none" strike="noStrike" dirty="0">
                          <a:solidFill>
                            <a:srgbClr val="000000"/>
                          </a:solidFill>
                          <a:latin typeface="+mn-lt"/>
                        </a:rPr>
                        <a:t>)</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283197">
                <a:tc>
                  <a:txBody>
                    <a:bodyPr/>
                    <a:lstStyle/>
                    <a:p>
                      <a:pPr algn="ctr" fontAlgn="ctr"/>
                      <a:r>
                        <a:rPr lang="en-US" sz="1600" b="0" i="0" u="none" strike="noStrike" dirty="0">
                          <a:solidFill>
                            <a:srgbClr val="000000"/>
                          </a:solidFill>
                          <a:latin typeface="+mn-lt"/>
                        </a:rPr>
                        <a:t>1</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dirty="0">
                          <a:solidFill>
                            <a:srgbClr val="000000"/>
                          </a:solidFill>
                          <a:latin typeface="+mn-lt"/>
                        </a:rPr>
                        <a:t>张1</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mn-lt"/>
                        </a:rPr>
                        <a:t>2000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just" fontAlgn="ctr"/>
                      <a:r>
                        <a:rPr lang="zh-CN" sz="1600" b="0" i="0" u="none" strike="noStrike" dirty="0">
                          <a:solidFill>
                            <a:srgbClr val="000000"/>
                          </a:solidFill>
                          <a:latin typeface="+mn-lt"/>
                        </a:rPr>
                        <a:t>人均月收入为300-1000元，无其他经济来源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10001"/>
                  </a:ext>
                </a:extLst>
              </a:tr>
              <a:tr h="283197">
                <a:tc>
                  <a:txBody>
                    <a:bodyPr/>
                    <a:lstStyle/>
                    <a:p>
                      <a:pPr algn="ctr" fontAlgn="ctr"/>
                      <a:r>
                        <a:rPr lang="en-US" sz="1600" b="0" i="0" u="none" strike="noStrike" dirty="0">
                          <a:solidFill>
                            <a:srgbClr val="000000"/>
                          </a:solidFill>
                          <a:latin typeface="+mn-lt"/>
                        </a:rPr>
                        <a:t>2</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dirty="0">
                          <a:solidFill>
                            <a:srgbClr val="000000"/>
                          </a:solidFill>
                          <a:latin typeface="+mn-lt"/>
                        </a:rPr>
                        <a:t>张2</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mn-lt"/>
                        </a:rPr>
                        <a:t>2000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just" fontAlgn="ctr"/>
                      <a:r>
                        <a:rPr lang="zh-CN" sz="1600" b="0" i="0" u="none" strike="noStrike" dirty="0">
                          <a:solidFill>
                            <a:srgbClr val="000000"/>
                          </a:solidFill>
                          <a:latin typeface="+mn-lt"/>
                        </a:rPr>
                        <a:t>人均月收入为300-1000元，无其他经济来源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10002"/>
                  </a:ext>
                </a:extLst>
              </a:tr>
              <a:tr h="283197">
                <a:tc>
                  <a:txBody>
                    <a:bodyPr/>
                    <a:lstStyle/>
                    <a:p>
                      <a:pPr algn="ctr" fontAlgn="ctr"/>
                      <a:r>
                        <a:rPr lang="en-US" sz="1600" b="0" i="0" u="none" strike="noStrike">
                          <a:solidFill>
                            <a:srgbClr val="000000"/>
                          </a:solidFill>
                          <a:latin typeface="+mn-lt"/>
                        </a:rPr>
                        <a:t>3</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dirty="0">
                          <a:solidFill>
                            <a:srgbClr val="000000"/>
                          </a:solidFill>
                          <a:latin typeface="+mn-lt"/>
                        </a:rPr>
                        <a:t>张3</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dirty="0">
                          <a:solidFill>
                            <a:srgbClr val="000000"/>
                          </a:solidFill>
                          <a:latin typeface="+mn-lt"/>
                        </a:rPr>
                        <a:t>2000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just" fontAlgn="ctr"/>
                      <a:r>
                        <a:rPr lang="zh-CN" sz="1600" b="0" i="0" u="none" strike="noStrike" dirty="0">
                          <a:solidFill>
                            <a:srgbClr val="000000"/>
                          </a:solidFill>
                          <a:latin typeface="+mn-lt"/>
                        </a:rPr>
                        <a:t>人均月收入为300-1000元，无其他经济来源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10003"/>
                  </a:ext>
                </a:extLst>
              </a:tr>
              <a:tr h="283197">
                <a:tc>
                  <a:txBody>
                    <a:bodyPr/>
                    <a:lstStyle/>
                    <a:p>
                      <a:pPr algn="ctr" fontAlgn="ctr"/>
                      <a:r>
                        <a:rPr lang="en-US" sz="1600" b="0" i="0" u="none" strike="noStrike">
                          <a:solidFill>
                            <a:srgbClr val="000000"/>
                          </a:solidFill>
                          <a:latin typeface="+mn-lt"/>
                        </a:rPr>
                        <a:t>4</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dirty="0">
                          <a:solidFill>
                            <a:srgbClr val="000000"/>
                          </a:solidFill>
                          <a:latin typeface="+mn-lt"/>
                        </a:rPr>
                        <a:t>李1</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dirty="0">
                          <a:solidFill>
                            <a:srgbClr val="000000"/>
                          </a:solidFill>
                          <a:latin typeface="+mn-lt"/>
                        </a:rPr>
                        <a:t>1800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just" fontAlgn="ctr"/>
                      <a:r>
                        <a:rPr lang="zh-CN" sz="1600" b="0" i="0" u="none" strike="noStrike" dirty="0">
                          <a:solidFill>
                            <a:srgbClr val="000000"/>
                          </a:solidFill>
                          <a:latin typeface="+mn-lt"/>
                        </a:rPr>
                        <a:t>人均月收入为300-1000元，有其他经济来源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4"/>
                  </a:ext>
                </a:extLst>
              </a:tr>
              <a:tr h="283197">
                <a:tc>
                  <a:txBody>
                    <a:bodyPr/>
                    <a:lstStyle/>
                    <a:p>
                      <a:pPr algn="ctr" fontAlgn="ctr"/>
                      <a:r>
                        <a:rPr lang="en-US" sz="1600" b="0" i="0" u="none" strike="noStrike">
                          <a:solidFill>
                            <a:srgbClr val="000000"/>
                          </a:solidFill>
                          <a:latin typeface="+mn-lt"/>
                        </a:rPr>
                        <a:t>5</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a:solidFill>
                            <a:srgbClr val="000000"/>
                          </a:solidFill>
                          <a:latin typeface="+mn-lt"/>
                        </a:rPr>
                        <a:t>李2</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dirty="0">
                          <a:solidFill>
                            <a:srgbClr val="000000"/>
                          </a:solidFill>
                          <a:latin typeface="+mn-lt"/>
                        </a:rPr>
                        <a:t>1800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just" fontAlgn="ctr"/>
                      <a:r>
                        <a:rPr lang="zh-CN" sz="1600" b="0" i="0" u="none" strike="noStrike" dirty="0">
                          <a:solidFill>
                            <a:srgbClr val="000000"/>
                          </a:solidFill>
                          <a:latin typeface="+mn-lt"/>
                        </a:rPr>
                        <a:t>人均月收入为300-1000元，有其他经济来源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5"/>
                  </a:ext>
                </a:extLst>
              </a:tr>
              <a:tr h="283197">
                <a:tc>
                  <a:txBody>
                    <a:bodyPr/>
                    <a:lstStyle/>
                    <a:p>
                      <a:pPr algn="ctr" fontAlgn="ctr"/>
                      <a:r>
                        <a:rPr lang="en-US" sz="1600" b="0" i="0" u="none" strike="noStrike">
                          <a:solidFill>
                            <a:srgbClr val="000000"/>
                          </a:solidFill>
                          <a:latin typeface="+mn-lt"/>
                        </a:rPr>
                        <a:t>6</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mn-lt"/>
                        </a:rPr>
                        <a:t>王1</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ctr"/>
                      <a:r>
                        <a:rPr lang="zh-CN" sz="1600" b="0" i="0" u="none" strike="noStrike" dirty="0">
                          <a:solidFill>
                            <a:srgbClr val="000000"/>
                          </a:solidFill>
                          <a:latin typeface="+mn-lt"/>
                        </a:rPr>
                        <a:t>1500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ctr"/>
                      <a:r>
                        <a:rPr lang="zh-CN" sz="1600" b="0" i="0" u="none" strike="noStrike" dirty="0">
                          <a:solidFill>
                            <a:srgbClr val="000000"/>
                          </a:solidFill>
                          <a:latin typeface="+mn-lt"/>
                        </a:rPr>
                        <a:t>人均月收入为1000-2000元，无其他经济来源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6"/>
                  </a:ext>
                </a:extLst>
              </a:tr>
              <a:tr h="283197">
                <a:tc>
                  <a:txBody>
                    <a:bodyPr/>
                    <a:lstStyle/>
                    <a:p>
                      <a:pPr algn="ctr" fontAlgn="ctr"/>
                      <a:r>
                        <a:rPr lang="en-US" sz="1600" b="0" i="0" u="none" strike="noStrike">
                          <a:solidFill>
                            <a:srgbClr val="000000"/>
                          </a:solidFill>
                          <a:latin typeface="+mn-lt"/>
                        </a:rPr>
                        <a:t>7</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mn-lt"/>
                        </a:rPr>
                        <a:t>王2</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ctr"/>
                      <a:r>
                        <a:rPr lang="zh-CN" sz="1600" b="0" i="0" u="none" strike="noStrike">
                          <a:solidFill>
                            <a:srgbClr val="000000"/>
                          </a:solidFill>
                          <a:latin typeface="+mn-lt"/>
                        </a:rPr>
                        <a:t>1500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ctr"/>
                      <a:r>
                        <a:rPr lang="zh-CN" sz="1600" b="0" i="0" u="none" strike="noStrike" dirty="0">
                          <a:solidFill>
                            <a:srgbClr val="000000"/>
                          </a:solidFill>
                          <a:latin typeface="+mn-lt"/>
                        </a:rPr>
                        <a:t>人均月收入为1000-2000元，无其他经济来源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7"/>
                  </a:ext>
                </a:extLst>
              </a:tr>
              <a:tr h="283197">
                <a:tc>
                  <a:txBody>
                    <a:bodyPr/>
                    <a:lstStyle/>
                    <a:p>
                      <a:pPr algn="ctr" fontAlgn="ctr"/>
                      <a:r>
                        <a:rPr lang="en-US" sz="1600" b="0" i="0" u="none" strike="noStrike">
                          <a:solidFill>
                            <a:srgbClr val="000000"/>
                          </a:solidFill>
                          <a:latin typeface="+mn-lt"/>
                        </a:rPr>
                        <a:t>8</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mn-lt"/>
                        </a:rPr>
                        <a:t>王3</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ctr"/>
                      <a:r>
                        <a:rPr lang="zh-CN" sz="1600" b="0" i="0" u="none" strike="noStrike">
                          <a:solidFill>
                            <a:srgbClr val="000000"/>
                          </a:solidFill>
                          <a:latin typeface="+mn-lt"/>
                        </a:rPr>
                        <a:t>1500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ctr"/>
                      <a:r>
                        <a:rPr lang="zh-CN" sz="1600" b="0" i="0" u="none" strike="noStrike" dirty="0">
                          <a:solidFill>
                            <a:srgbClr val="000000"/>
                          </a:solidFill>
                          <a:latin typeface="+mn-lt"/>
                        </a:rPr>
                        <a:t>人均月收入为1000-2000元，无其他经济来源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8"/>
                  </a:ext>
                </a:extLst>
              </a:tr>
              <a:tr h="283197">
                <a:tc>
                  <a:txBody>
                    <a:bodyPr/>
                    <a:lstStyle/>
                    <a:p>
                      <a:pPr algn="ctr" fontAlgn="ctr"/>
                      <a:r>
                        <a:rPr lang="en-US" sz="1600" b="0" i="0" u="none" strike="noStrike">
                          <a:solidFill>
                            <a:srgbClr val="000000"/>
                          </a:solidFill>
                          <a:latin typeface="+mn-lt"/>
                        </a:rPr>
                        <a:t>9</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a:solidFill>
                            <a:srgbClr val="000000"/>
                          </a:solidFill>
                          <a:latin typeface="+mn-lt"/>
                        </a:rPr>
                        <a:t>赵1</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ctr"/>
                      <a:r>
                        <a:rPr lang="zh-CN" sz="1600" b="0" i="0" u="none" strike="noStrike">
                          <a:solidFill>
                            <a:srgbClr val="000000"/>
                          </a:solidFill>
                          <a:latin typeface="+mn-lt"/>
                        </a:rPr>
                        <a:t>1000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ctr"/>
                      <a:r>
                        <a:rPr lang="zh-CN" sz="1600" b="0" i="0" u="none" strike="noStrike" dirty="0">
                          <a:solidFill>
                            <a:srgbClr val="000000"/>
                          </a:solidFill>
                          <a:latin typeface="+mn-lt"/>
                        </a:rPr>
                        <a:t>人均月收入为1000-2000元，有其他经济来源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9"/>
                  </a:ext>
                </a:extLst>
              </a:tr>
              <a:tr h="283197">
                <a:tc>
                  <a:txBody>
                    <a:bodyPr/>
                    <a:lstStyle/>
                    <a:p>
                      <a:pPr algn="ctr" fontAlgn="ctr"/>
                      <a:r>
                        <a:rPr lang="en-US" sz="1600" b="0" i="0" u="none" strike="noStrike">
                          <a:solidFill>
                            <a:srgbClr val="000000"/>
                          </a:solidFill>
                          <a:latin typeface="+mn-lt"/>
                        </a:rPr>
                        <a:t>10</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a:solidFill>
                            <a:srgbClr val="000000"/>
                          </a:solidFill>
                          <a:latin typeface="+mn-lt"/>
                        </a:rPr>
                        <a:t>赵2</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ctr"/>
                      <a:r>
                        <a:rPr lang="zh-CN" sz="1600" b="0" i="0" u="none" strike="noStrike">
                          <a:solidFill>
                            <a:srgbClr val="000000"/>
                          </a:solidFill>
                          <a:latin typeface="+mn-lt"/>
                        </a:rPr>
                        <a:t>1000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ctr"/>
                      <a:r>
                        <a:rPr lang="zh-CN" sz="1600" b="0" i="0" u="none" strike="noStrike" dirty="0">
                          <a:solidFill>
                            <a:srgbClr val="000000"/>
                          </a:solidFill>
                          <a:latin typeface="+mn-lt"/>
                        </a:rPr>
                        <a:t>人均月收入为1000-2000元，有其他经济来源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0"/>
                  </a:ext>
                </a:extLst>
              </a:tr>
              <a:tr h="283197">
                <a:tc>
                  <a:txBody>
                    <a:bodyPr/>
                    <a:lstStyle/>
                    <a:p>
                      <a:pPr algn="ctr" fontAlgn="ctr"/>
                      <a:r>
                        <a:rPr lang="en-US" sz="1600" b="0" i="0" u="none" strike="noStrike">
                          <a:solidFill>
                            <a:srgbClr val="000000"/>
                          </a:solidFill>
                          <a:latin typeface="+mn-lt"/>
                        </a:rPr>
                        <a:t>11</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mn-lt"/>
                        </a:rPr>
                        <a:t>刘1</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ctr"/>
                      <a:r>
                        <a:rPr lang="zh-CN" sz="1600" b="0" i="0" u="none" strike="noStrike">
                          <a:solidFill>
                            <a:srgbClr val="000000"/>
                          </a:solidFill>
                          <a:latin typeface="+mn-lt"/>
                        </a:rPr>
                        <a:t>800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just" fontAlgn="ctr"/>
                      <a:r>
                        <a:rPr lang="zh-CN" sz="1600" b="0" i="0" u="none" strike="noStrike" dirty="0">
                          <a:solidFill>
                            <a:srgbClr val="000000"/>
                          </a:solidFill>
                          <a:latin typeface="+mn-lt"/>
                        </a:rPr>
                        <a:t>人均月收入为2000-5000元，无其他经济来源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11"/>
                  </a:ext>
                </a:extLst>
              </a:tr>
              <a:tr h="283197">
                <a:tc>
                  <a:txBody>
                    <a:bodyPr/>
                    <a:lstStyle/>
                    <a:p>
                      <a:pPr algn="ctr" fontAlgn="ctr"/>
                      <a:r>
                        <a:rPr lang="en-US" sz="1600" b="0" i="0" u="none" strike="noStrike">
                          <a:solidFill>
                            <a:srgbClr val="000000"/>
                          </a:solidFill>
                          <a:latin typeface="+mn-lt"/>
                        </a:rPr>
                        <a:t>12</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mn-lt"/>
                        </a:rPr>
                        <a:t>刘2</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ctr"/>
                      <a:r>
                        <a:rPr lang="zh-CN" sz="1600" b="0" i="0" u="none" strike="noStrike">
                          <a:solidFill>
                            <a:srgbClr val="000000"/>
                          </a:solidFill>
                          <a:latin typeface="+mn-lt"/>
                        </a:rPr>
                        <a:t>800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just" fontAlgn="ctr"/>
                      <a:r>
                        <a:rPr lang="zh-CN" sz="1600" b="0" i="0" u="none" strike="noStrike" dirty="0">
                          <a:solidFill>
                            <a:srgbClr val="000000"/>
                          </a:solidFill>
                          <a:latin typeface="+mn-lt"/>
                        </a:rPr>
                        <a:t>人均月收入为2000-5000元，无其他经济来源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12"/>
                  </a:ext>
                </a:extLst>
              </a:tr>
              <a:tr h="283197">
                <a:tc>
                  <a:txBody>
                    <a:bodyPr/>
                    <a:lstStyle/>
                    <a:p>
                      <a:pPr algn="ctr" fontAlgn="ctr"/>
                      <a:r>
                        <a:rPr lang="en-US" sz="1600" b="0" i="0" u="none" strike="noStrike">
                          <a:solidFill>
                            <a:srgbClr val="000000"/>
                          </a:solidFill>
                          <a:latin typeface="+mn-lt"/>
                        </a:rPr>
                        <a:t>13</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mn-lt"/>
                        </a:rPr>
                        <a:t>刘3</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ctr"/>
                      <a:r>
                        <a:rPr lang="zh-CN" sz="1600" b="0" i="0" u="none" strike="noStrike">
                          <a:solidFill>
                            <a:srgbClr val="000000"/>
                          </a:solidFill>
                          <a:latin typeface="+mn-lt"/>
                        </a:rPr>
                        <a:t>800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just" fontAlgn="ctr"/>
                      <a:r>
                        <a:rPr lang="zh-CN" sz="1600" b="0" i="0" u="none" strike="noStrike" dirty="0">
                          <a:solidFill>
                            <a:srgbClr val="000000"/>
                          </a:solidFill>
                          <a:latin typeface="+mn-lt"/>
                        </a:rPr>
                        <a:t>人均月收入为2000-5000元，无其他经济来源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13"/>
                  </a:ext>
                </a:extLst>
              </a:tr>
              <a:tr h="283197">
                <a:tc>
                  <a:txBody>
                    <a:bodyPr/>
                    <a:lstStyle/>
                    <a:p>
                      <a:pPr algn="ctr" fontAlgn="ctr"/>
                      <a:r>
                        <a:rPr lang="en-US" sz="1600" b="0" i="0" u="none" strike="noStrike">
                          <a:solidFill>
                            <a:srgbClr val="000000"/>
                          </a:solidFill>
                          <a:latin typeface="+mn-lt"/>
                        </a:rPr>
                        <a:t>14</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a:solidFill>
                            <a:srgbClr val="000000"/>
                          </a:solidFill>
                          <a:latin typeface="+mn-lt"/>
                        </a:rPr>
                        <a:t>江1</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tc>
                  <a:txBody>
                    <a:bodyPr/>
                    <a:lstStyle/>
                    <a:p>
                      <a:pPr algn="ctr" fontAlgn="ctr"/>
                      <a:r>
                        <a:rPr lang="zh-CN" sz="1600" b="0" i="0" u="none" strike="noStrike">
                          <a:solidFill>
                            <a:srgbClr val="000000"/>
                          </a:solidFill>
                          <a:latin typeface="+mn-lt"/>
                        </a:rPr>
                        <a:t>500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tc>
                  <a:txBody>
                    <a:bodyPr/>
                    <a:lstStyle/>
                    <a:p>
                      <a:pPr algn="just" fontAlgn="ctr"/>
                      <a:r>
                        <a:rPr lang="zh-CN" sz="1600" b="0" i="0" u="none" strike="noStrike" dirty="0">
                          <a:solidFill>
                            <a:srgbClr val="000000"/>
                          </a:solidFill>
                          <a:latin typeface="+mn-lt"/>
                        </a:rPr>
                        <a:t>人均月收入为2000-5000元，有其他经济来源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extLst>
                  <a:ext uri="{0D108BD9-81ED-4DB2-BD59-A6C34878D82A}">
                    <a16:rowId xmlns:a16="http://schemas.microsoft.com/office/drawing/2014/main" val="10014"/>
                  </a:ext>
                </a:extLst>
              </a:tr>
              <a:tr h="283197">
                <a:tc>
                  <a:txBody>
                    <a:bodyPr/>
                    <a:lstStyle/>
                    <a:p>
                      <a:pPr algn="ctr" fontAlgn="ctr"/>
                      <a:r>
                        <a:rPr lang="en-US" sz="1600" b="0" i="0" u="none" strike="noStrike">
                          <a:solidFill>
                            <a:srgbClr val="000000"/>
                          </a:solidFill>
                          <a:latin typeface="+mn-lt"/>
                        </a:rPr>
                        <a:t>15</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a:solidFill>
                            <a:srgbClr val="000000"/>
                          </a:solidFill>
                          <a:latin typeface="+mn-lt"/>
                        </a:rPr>
                        <a:t>江2</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tc>
                  <a:txBody>
                    <a:bodyPr/>
                    <a:lstStyle/>
                    <a:p>
                      <a:pPr algn="ctr" fontAlgn="ctr"/>
                      <a:r>
                        <a:rPr lang="zh-CN" sz="1600" b="0" i="0" u="none" strike="noStrike">
                          <a:solidFill>
                            <a:srgbClr val="000000"/>
                          </a:solidFill>
                          <a:latin typeface="+mn-lt"/>
                        </a:rPr>
                        <a:t>500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tc>
                  <a:txBody>
                    <a:bodyPr/>
                    <a:lstStyle/>
                    <a:p>
                      <a:pPr algn="just" fontAlgn="ctr"/>
                      <a:r>
                        <a:rPr lang="zh-CN" sz="1600" b="0" i="0" u="none" strike="noStrike" dirty="0">
                          <a:solidFill>
                            <a:srgbClr val="000000"/>
                          </a:solidFill>
                          <a:latin typeface="+mn-lt"/>
                        </a:rPr>
                        <a:t>人均月收入为2000-5000元，有其他经济来源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extLst>
                  <a:ext uri="{0D108BD9-81ED-4DB2-BD59-A6C34878D82A}">
                    <a16:rowId xmlns:a16="http://schemas.microsoft.com/office/drawing/2014/main" val="10015"/>
                  </a:ext>
                </a:extLst>
              </a:tr>
              <a:tr h="283197">
                <a:tc>
                  <a:txBody>
                    <a:bodyPr/>
                    <a:lstStyle/>
                    <a:p>
                      <a:pPr algn="ctr" fontAlgn="ctr"/>
                      <a:r>
                        <a:rPr lang="en-US" sz="1600" b="0" i="0" u="none" strike="noStrike">
                          <a:solidFill>
                            <a:srgbClr val="000000"/>
                          </a:solidFill>
                          <a:latin typeface="+mn-lt"/>
                        </a:rPr>
                        <a:t>16</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mn-lt"/>
                        </a:rPr>
                        <a:t>万1</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0EC"/>
                    </a:solidFill>
                  </a:tcPr>
                </a:tc>
                <a:tc>
                  <a:txBody>
                    <a:bodyPr/>
                    <a:lstStyle/>
                    <a:p>
                      <a:pPr algn="ctr" fontAlgn="ctr"/>
                      <a:r>
                        <a:rPr lang="zh-CN" sz="1600" b="0" i="0" u="none" strike="noStrike">
                          <a:solidFill>
                            <a:srgbClr val="000000"/>
                          </a:solidFill>
                          <a:latin typeface="+mn-lt"/>
                        </a:rPr>
                        <a:t>300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0EC"/>
                    </a:solidFill>
                  </a:tcPr>
                </a:tc>
                <a:tc>
                  <a:txBody>
                    <a:bodyPr/>
                    <a:lstStyle/>
                    <a:p>
                      <a:pPr algn="just" fontAlgn="ctr"/>
                      <a:r>
                        <a:rPr lang="zh-CN" sz="1600" b="0" i="0" u="none" strike="noStrike" dirty="0">
                          <a:solidFill>
                            <a:srgbClr val="000000"/>
                          </a:solidFill>
                          <a:latin typeface="+mn-lt"/>
                        </a:rPr>
                        <a:t>人均月收入为5000-10000元，无其他经济来源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0EC"/>
                    </a:solidFill>
                  </a:tcPr>
                </a:tc>
                <a:extLst>
                  <a:ext uri="{0D108BD9-81ED-4DB2-BD59-A6C34878D82A}">
                    <a16:rowId xmlns:a16="http://schemas.microsoft.com/office/drawing/2014/main" val="10016"/>
                  </a:ext>
                </a:extLst>
              </a:tr>
              <a:tr h="283197">
                <a:tc>
                  <a:txBody>
                    <a:bodyPr/>
                    <a:lstStyle/>
                    <a:p>
                      <a:pPr algn="ctr" fontAlgn="ctr"/>
                      <a:r>
                        <a:rPr lang="en-US" sz="1600" b="0" i="0" u="none" strike="noStrike">
                          <a:solidFill>
                            <a:srgbClr val="000000"/>
                          </a:solidFill>
                          <a:latin typeface="+mn-lt"/>
                        </a:rPr>
                        <a:t>17</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dirty="0">
                          <a:solidFill>
                            <a:srgbClr val="000000"/>
                          </a:solidFill>
                          <a:latin typeface="+mn-lt"/>
                        </a:rPr>
                        <a:t>沈1</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sz="1600" b="0" i="0" u="none" strike="noStrike">
                          <a:solidFill>
                            <a:srgbClr val="000000"/>
                          </a:solidFill>
                          <a:latin typeface="+mn-lt"/>
                        </a:rPr>
                        <a:t>200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just" fontAlgn="ctr"/>
                      <a:r>
                        <a:rPr lang="zh-CN" sz="1600" b="0" i="0" u="none" strike="noStrike" dirty="0">
                          <a:solidFill>
                            <a:srgbClr val="000000"/>
                          </a:solidFill>
                          <a:latin typeface="+mn-lt"/>
                        </a:rPr>
                        <a:t>人均月收入为5000-10000元，有其他经济来源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val="10017"/>
                  </a:ext>
                </a:extLst>
              </a:tr>
              <a:tr h="283197">
                <a:tc>
                  <a:txBody>
                    <a:bodyPr/>
                    <a:lstStyle/>
                    <a:p>
                      <a:pPr algn="ctr" fontAlgn="ctr"/>
                      <a:r>
                        <a:rPr lang="en-US" sz="1600" b="0" i="0" u="none" strike="noStrike">
                          <a:solidFill>
                            <a:srgbClr val="000000"/>
                          </a:solidFill>
                          <a:latin typeface="+mn-lt"/>
                        </a:rPr>
                        <a:t>18</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mn-lt"/>
                        </a:rPr>
                        <a:t>曹1</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ctr" fontAlgn="ctr"/>
                      <a:r>
                        <a:rPr lang="zh-CN" sz="1600" b="0" i="0" u="none" strike="noStrike">
                          <a:solidFill>
                            <a:srgbClr val="000000"/>
                          </a:solidFill>
                          <a:latin typeface="+mn-lt"/>
                        </a:rPr>
                        <a:t>100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just" fontAlgn="ctr"/>
                      <a:r>
                        <a:rPr lang="zh-CN" sz="1600" b="0" i="0" u="none" strike="noStrike" dirty="0">
                          <a:solidFill>
                            <a:srgbClr val="000000"/>
                          </a:solidFill>
                          <a:latin typeface="+mn-lt"/>
                        </a:rPr>
                        <a:t>人均月收入为10000元以上，无其他经济来源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extLst>
                  <a:ext uri="{0D108BD9-81ED-4DB2-BD59-A6C34878D82A}">
                    <a16:rowId xmlns:a16="http://schemas.microsoft.com/office/drawing/2014/main" val="10018"/>
                  </a:ext>
                </a:extLst>
              </a:tr>
              <a:tr h="283197">
                <a:tc>
                  <a:txBody>
                    <a:bodyPr/>
                    <a:lstStyle/>
                    <a:p>
                      <a:pPr algn="ctr" fontAlgn="ctr"/>
                      <a:r>
                        <a:rPr lang="en-US" sz="1600" b="0" i="0" u="none" strike="noStrike">
                          <a:solidFill>
                            <a:srgbClr val="000000"/>
                          </a:solidFill>
                          <a:latin typeface="+mn-lt"/>
                        </a:rPr>
                        <a:t>19</a:t>
                      </a:r>
                      <a:endParaRPr lang="zh-CN" sz="1600" b="0" i="0" u="none" strike="noStrike">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altLang="en-US" sz="1600" b="0" i="0" u="none" strike="noStrike" dirty="0">
                          <a:solidFill>
                            <a:srgbClr val="000000"/>
                          </a:solidFill>
                          <a:latin typeface="+mn-lt"/>
                        </a:rPr>
                        <a:t>白</a:t>
                      </a:r>
                      <a:r>
                        <a:rPr lang="zh-CN" sz="1600" b="0" i="0" u="none" strike="noStrike" dirty="0">
                          <a:solidFill>
                            <a:srgbClr val="000000"/>
                          </a:solidFill>
                          <a:latin typeface="+mn-lt"/>
                        </a:rPr>
                        <a:t>1</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ctr" fontAlgn="ctr"/>
                      <a:r>
                        <a:rPr lang="zh-CN" sz="1600" b="0" i="0" u="none" strike="noStrike">
                          <a:solidFill>
                            <a:srgbClr val="000000"/>
                          </a:solidFill>
                          <a:latin typeface="+mn-lt"/>
                        </a:rPr>
                        <a:t>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just" fontAlgn="ctr"/>
                      <a:r>
                        <a:rPr lang="zh-CN" sz="1600" b="0" i="0" u="none" strike="noStrike" dirty="0">
                          <a:solidFill>
                            <a:srgbClr val="000000"/>
                          </a:solidFill>
                          <a:latin typeface="+mn-lt"/>
                        </a:rPr>
                        <a:t>人均月收入为10000元以上，有其他经济来源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extLst>
                  <a:ext uri="{0D108BD9-81ED-4DB2-BD59-A6C34878D82A}">
                    <a16:rowId xmlns:a16="http://schemas.microsoft.com/office/drawing/2014/main" val="10019"/>
                  </a:ext>
                </a:extLst>
              </a:tr>
            </a:tbl>
          </a:graphicData>
        </a:graphic>
      </p:graphicFrame>
      <p:graphicFrame>
        <p:nvGraphicFramePr>
          <p:cNvPr id="8194" name="Object 1"/>
          <p:cNvGraphicFramePr>
            <a:graphicFrameLocks noChangeAspect="1"/>
          </p:cNvGraphicFramePr>
          <p:nvPr>
            <p:extLst>
              <p:ext uri="{D42A27DB-BD31-4B8C-83A1-F6EECF244321}">
                <p14:modId xmlns:p14="http://schemas.microsoft.com/office/powerpoint/2010/main" val="3308709990"/>
              </p:ext>
            </p:extLst>
          </p:nvPr>
        </p:nvGraphicFramePr>
        <p:xfrm>
          <a:off x="7797800" y="1223008"/>
          <a:ext cx="889000" cy="292100"/>
        </p:xfrm>
        <a:graphic>
          <a:graphicData uri="http://schemas.openxmlformats.org/presentationml/2006/ole">
            <mc:AlternateContent xmlns:mc="http://schemas.openxmlformats.org/markup-compatibility/2006">
              <mc:Choice xmlns:v="urn:schemas-microsoft-com:vml" Requires="v">
                <p:oleObj spid="_x0000_s8305" name="Equation" r:id="rId4" imgW="888840" imgH="291960" progId="Equation.DSMT4">
                  <p:embed/>
                </p:oleObj>
              </mc:Choice>
              <mc:Fallback>
                <p:oleObj name="Equation" r:id="rId4" imgW="888840" imgH="29196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800" y="1223008"/>
                        <a:ext cx="8890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23"/>
          <p:cNvSpPr>
            <a:spLocks noChangeArrowheads="1"/>
          </p:cNvSpPr>
          <p:nvPr/>
        </p:nvSpPr>
        <p:spPr bwMode="auto">
          <a:xfrm>
            <a:off x="7721600" y="1762758"/>
            <a:ext cx="1055688" cy="1846262"/>
          </a:xfrm>
          <a:prstGeom prst="rect">
            <a:avLst/>
          </a:prstGeom>
          <a:noFill/>
          <a:ln w="9525">
            <a:noFill/>
            <a:miter lim="800000"/>
            <a:headEnd/>
            <a:tailEnd/>
          </a:ln>
          <a:effectLst/>
        </p:spPr>
        <p:txBody>
          <a:bodyPr lIns="0" tIns="0" rIns="0" bIns="0">
            <a:spAutoFit/>
          </a:bodyPr>
          <a:lstStyle/>
          <a:p>
            <a:pPr algn="ctr">
              <a:defRPr/>
            </a:pPr>
            <a:r>
              <a:rPr lang="en-US" altLang="zh-CN" sz="2000" i="1" dirty="0">
                <a:ea typeface="黑体" pitchFamily="2" charset="-122"/>
              </a:rPr>
              <a:t>A</a:t>
            </a:r>
            <a:r>
              <a:rPr lang="zh-CN" altLang="en-US" sz="2000" dirty="0">
                <a:solidFill>
                  <a:srgbClr val="0000CC"/>
                </a:solidFill>
                <a:latin typeface="+mn-lt"/>
                <a:ea typeface="黑体" pitchFamily="2" charset="-122"/>
              </a:rPr>
              <a:t>值</a:t>
            </a:r>
            <a:r>
              <a:rPr lang="zh-CN" altLang="en-US" sz="2000" dirty="0">
                <a:solidFill>
                  <a:srgbClr val="0000CC"/>
                </a:solidFill>
                <a:ea typeface="黑体" pitchFamily="2" charset="-122"/>
              </a:rPr>
              <a:t>重复</a:t>
            </a:r>
            <a:endParaRPr lang="en-US" altLang="zh-CN" sz="2000" dirty="0">
              <a:solidFill>
                <a:srgbClr val="0000CC"/>
              </a:solidFill>
              <a:latin typeface="+mn-lt"/>
              <a:ea typeface="黑体" pitchFamily="2" charset="-122"/>
            </a:endParaRPr>
          </a:p>
          <a:p>
            <a:pPr algn="ctr">
              <a:defRPr/>
            </a:pPr>
            <a:endParaRPr lang="en-US" altLang="zh-CN" sz="2000" dirty="0">
              <a:solidFill>
                <a:srgbClr val="0000CC"/>
              </a:solidFill>
              <a:latin typeface="+mn-lt"/>
              <a:ea typeface="黑体" pitchFamily="2" charset="-122"/>
            </a:endParaRPr>
          </a:p>
          <a:p>
            <a:pPr algn="ctr">
              <a:defRPr/>
            </a:pPr>
            <a:r>
              <a:rPr lang="zh-CN" altLang="en-US" sz="2000" dirty="0">
                <a:solidFill>
                  <a:srgbClr val="0000CC"/>
                </a:solidFill>
                <a:latin typeface="+mn-lt"/>
                <a:ea typeface="黑体" pitchFamily="2" charset="-122"/>
              </a:rPr>
              <a:t>属性</a:t>
            </a:r>
            <a:r>
              <a:rPr lang="en-US" altLang="zh-CN" sz="2000" i="1" dirty="0">
                <a:latin typeface="+mn-lt"/>
                <a:ea typeface="黑体" pitchFamily="2" charset="-122"/>
              </a:rPr>
              <a:t>B</a:t>
            </a:r>
            <a:r>
              <a:rPr lang="zh-CN" altLang="en-US" sz="2000" dirty="0">
                <a:solidFill>
                  <a:srgbClr val="0000CC"/>
                </a:solidFill>
                <a:ea typeface="黑体" pitchFamily="2" charset="-122"/>
              </a:rPr>
              <a:t>的</a:t>
            </a:r>
            <a:r>
              <a:rPr lang="zh-CN" altLang="en-US" sz="2000" dirty="0">
                <a:solidFill>
                  <a:srgbClr val="0000CC"/>
                </a:solidFill>
                <a:latin typeface="+mn-lt"/>
                <a:ea typeface="黑体" pitchFamily="2" charset="-122"/>
              </a:rPr>
              <a:t>大量重复值浪费存储空间</a:t>
            </a:r>
            <a:endParaRPr lang="en-US" altLang="zh-CN" sz="2000" dirty="0">
              <a:solidFill>
                <a:srgbClr val="0000CC"/>
              </a:solidFill>
              <a:latin typeface="+mn-lt"/>
              <a:ea typeface="黑体"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9222" name="标题 1"/>
          <p:cNvSpPr>
            <a:spLocks noGrp="1"/>
          </p:cNvSpPr>
          <p:nvPr>
            <p:ph type="title"/>
          </p:nvPr>
        </p:nvSpPr>
        <p:spPr/>
        <p:txBody>
          <a:bodyPr/>
          <a:lstStyle/>
          <a:p>
            <a:r>
              <a:rPr lang="zh-CN" altLang="en-US"/>
              <a:t>11.4 逻辑设计 </a:t>
            </a:r>
          </a:p>
        </p:txBody>
      </p:sp>
      <p:sp>
        <p:nvSpPr>
          <p:cNvPr id="17"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20"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21"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56</a:t>
            </a:fld>
            <a:endParaRPr lang="en-US" altLang="zh-CN"/>
          </a:p>
        </p:txBody>
      </p:sp>
      <p:graphicFrame>
        <p:nvGraphicFramePr>
          <p:cNvPr id="8" name="表格 7"/>
          <p:cNvGraphicFramePr>
            <a:graphicFrameLocks noGrp="1"/>
          </p:cNvGraphicFramePr>
          <p:nvPr>
            <p:extLst>
              <p:ext uri="{D42A27DB-BD31-4B8C-83A1-F6EECF244321}">
                <p14:modId xmlns:p14="http://schemas.microsoft.com/office/powerpoint/2010/main" val="668781949"/>
              </p:ext>
            </p:extLst>
          </p:nvPr>
        </p:nvGraphicFramePr>
        <p:xfrm>
          <a:off x="701570" y="1106322"/>
          <a:ext cx="3060340" cy="5653048"/>
        </p:xfrm>
        <a:graphic>
          <a:graphicData uri="http://schemas.openxmlformats.org/drawingml/2006/table">
            <a:tbl>
              <a:tblPr/>
              <a:tblGrid>
                <a:gridCol w="540059">
                  <a:extLst>
                    <a:ext uri="{9D8B030D-6E8A-4147-A177-3AD203B41FA5}">
                      <a16:colId xmlns:a16="http://schemas.microsoft.com/office/drawing/2014/main" val="20000"/>
                    </a:ext>
                  </a:extLst>
                </a:gridCol>
                <a:gridCol w="585065">
                  <a:extLst>
                    <a:ext uri="{9D8B030D-6E8A-4147-A177-3AD203B41FA5}">
                      <a16:colId xmlns:a16="http://schemas.microsoft.com/office/drawing/2014/main" val="20001"/>
                    </a:ext>
                  </a:extLst>
                </a:gridCol>
                <a:gridCol w="1125125">
                  <a:extLst>
                    <a:ext uri="{9D8B030D-6E8A-4147-A177-3AD203B41FA5}">
                      <a16:colId xmlns:a16="http://schemas.microsoft.com/office/drawing/2014/main" val="20002"/>
                    </a:ext>
                  </a:extLst>
                </a:gridCol>
                <a:gridCol w="810091">
                  <a:extLst>
                    <a:ext uri="{9D8B030D-6E8A-4147-A177-3AD203B41FA5}">
                      <a16:colId xmlns:a16="http://schemas.microsoft.com/office/drawing/2014/main" val="20003"/>
                    </a:ext>
                  </a:extLst>
                </a:gridCol>
              </a:tblGrid>
              <a:tr h="272305">
                <a:tc>
                  <a:txBody>
                    <a:bodyPr/>
                    <a:lstStyle/>
                    <a:p>
                      <a:pPr algn="ctr" fontAlgn="ctr"/>
                      <a:r>
                        <a:rPr lang="zh-CN" sz="1600" b="1" i="0" u="none" strike="noStrike" dirty="0">
                          <a:solidFill>
                            <a:srgbClr val="000000"/>
                          </a:solidFill>
                          <a:latin typeface="宋体"/>
                        </a:rPr>
                        <a:t>学号</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zh-CN" sz="1600" b="1" i="0" u="none" strike="noStrike" dirty="0">
                          <a:solidFill>
                            <a:srgbClr val="000000"/>
                          </a:solidFill>
                          <a:latin typeface="宋体"/>
                        </a:rPr>
                        <a:t>姓名</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zh-CN" sz="1600" b="1" i="0" u="none" strike="noStrike" dirty="0">
                          <a:solidFill>
                            <a:srgbClr val="000000"/>
                          </a:solidFill>
                          <a:latin typeface="+mn-lt"/>
                        </a:rPr>
                        <a:t>奖学金(</a:t>
                      </a:r>
                      <a:r>
                        <a:rPr lang="zh-CN" sz="1600" b="1" i="1" u="none" strike="noStrike" dirty="0">
                          <a:solidFill>
                            <a:srgbClr val="000000"/>
                          </a:solidFill>
                          <a:latin typeface="+mn-lt"/>
                        </a:rPr>
                        <a:t>A</a:t>
                      </a:r>
                      <a:r>
                        <a:rPr lang="zh-CN" sz="1600" b="1" i="0" u="none" strike="noStrike" dirty="0">
                          <a:solidFill>
                            <a:srgbClr val="000000"/>
                          </a:solidFill>
                          <a:latin typeface="+mn-lt"/>
                        </a:rPr>
                        <a:t>)</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just" fontAlgn="ctr"/>
                      <a:r>
                        <a:rPr lang="zh-CN" altLang="en-US" sz="1600" b="1" i="0" u="none" strike="noStrike" dirty="0">
                          <a:solidFill>
                            <a:srgbClr val="000000"/>
                          </a:solidFill>
                          <a:latin typeface="+mn-lt"/>
                        </a:rPr>
                        <a:t>收入</a:t>
                      </a:r>
                      <a:r>
                        <a:rPr lang="zh-CN" sz="1600" b="1" i="0" u="none" strike="noStrike" dirty="0">
                          <a:solidFill>
                            <a:srgbClr val="000000"/>
                          </a:solidFill>
                          <a:latin typeface="+mn-lt"/>
                        </a:rPr>
                        <a:t>(</a:t>
                      </a:r>
                      <a:r>
                        <a:rPr lang="en-US" altLang="zh-CN" sz="1600" b="1" i="0" u="none" strike="noStrike" dirty="0">
                          <a:solidFill>
                            <a:srgbClr val="FF0000"/>
                          </a:solidFill>
                          <a:latin typeface="+mn-lt"/>
                        </a:rPr>
                        <a:t>C</a:t>
                      </a:r>
                      <a:r>
                        <a:rPr lang="zh-CN" sz="1600" b="1" i="0" u="none" strike="noStrike" dirty="0">
                          <a:solidFill>
                            <a:srgbClr val="000000"/>
                          </a:solidFill>
                          <a:latin typeface="+mn-lt"/>
                        </a:rPr>
                        <a:t>)</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283197">
                <a:tc>
                  <a:txBody>
                    <a:bodyPr/>
                    <a:lstStyle/>
                    <a:p>
                      <a:pPr algn="ctr" fontAlgn="ctr"/>
                      <a:r>
                        <a:rPr lang="en-US" sz="1600" b="0" i="0" u="none" strike="noStrike">
                          <a:solidFill>
                            <a:srgbClr val="000000"/>
                          </a:solidFill>
                          <a:latin typeface="Calibri"/>
                        </a:rPr>
                        <a:t>1</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dirty="0">
                          <a:solidFill>
                            <a:srgbClr val="000000"/>
                          </a:solidFill>
                          <a:latin typeface="宋体"/>
                        </a:rPr>
                        <a:t>张</a:t>
                      </a:r>
                      <a:r>
                        <a:rPr lang="zh-CN" sz="1600" b="0" i="0" u="none" strike="noStrike" dirty="0">
                          <a:solidFill>
                            <a:srgbClr val="000000"/>
                          </a:solidFill>
                          <a:latin typeface="Calibri"/>
                        </a:rPr>
                        <a:t>1</a:t>
                      </a:r>
                      <a:endParaRPr lang="zh-CN" sz="1600" b="0" i="0" u="none" strike="noStrike" dirty="0">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dirty="0">
                          <a:solidFill>
                            <a:srgbClr val="000000"/>
                          </a:solidFill>
                          <a:latin typeface="+mn-lt"/>
                        </a:rPr>
                        <a:t>2000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altLang="zh-CN" sz="1600" b="0" i="0" u="none" strike="noStrike" dirty="0">
                          <a:solidFill>
                            <a:srgbClr val="000000"/>
                          </a:solidFill>
                          <a:latin typeface="+mn-lt"/>
                        </a:rPr>
                        <a:t>1A</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10001"/>
                  </a:ext>
                </a:extLst>
              </a:tr>
              <a:tr h="283197">
                <a:tc>
                  <a:txBody>
                    <a:bodyPr/>
                    <a:lstStyle/>
                    <a:p>
                      <a:pPr algn="ctr" fontAlgn="ctr"/>
                      <a:r>
                        <a:rPr lang="en-US" sz="1600" b="0" i="0" u="none" strike="noStrike">
                          <a:solidFill>
                            <a:srgbClr val="000000"/>
                          </a:solidFill>
                          <a:latin typeface="Calibri"/>
                        </a:rPr>
                        <a:t>2</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dirty="0">
                          <a:solidFill>
                            <a:srgbClr val="000000"/>
                          </a:solidFill>
                          <a:latin typeface="宋体"/>
                        </a:rPr>
                        <a:t>张</a:t>
                      </a:r>
                      <a:r>
                        <a:rPr lang="zh-CN" sz="1600" b="0" i="0" u="none" strike="noStrike" dirty="0">
                          <a:solidFill>
                            <a:srgbClr val="000000"/>
                          </a:solidFill>
                          <a:latin typeface="Calibri"/>
                        </a:rPr>
                        <a:t>2</a:t>
                      </a:r>
                      <a:endParaRPr lang="zh-CN" sz="1600" b="0" i="0" u="none" strike="noStrike" dirty="0">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dirty="0">
                          <a:solidFill>
                            <a:srgbClr val="000000"/>
                          </a:solidFill>
                          <a:latin typeface="+mn-lt"/>
                        </a:rPr>
                        <a:t>2000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altLang="zh-CN" sz="1600" b="0" i="0" u="none" strike="noStrike" dirty="0">
                          <a:solidFill>
                            <a:srgbClr val="000000"/>
                          </a:solidFill>
                          <a:latin typeface="+mn-lt"/>
                        </a:rPr>
                        <a:t>1A</a:t>
                      </a:r>
                      <a:endParaRPr lang="zh-CN" alt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10002"/>
                  </a:ext>
                </a:extLst>
              </a:tr>
              <a:tr h="283197">
                <a:tc>
                  <a:txBody>
                    <a:bodyPr/>
                    <a:lstStyle/>
                    <a:p>
                      <a:pPr algn="ctr" fontAlgn="ctr"/>
                      <a:r>
                        <a:rPr lang="en-US" sz="1600" b="0" i="0" u="none" strike="noStrike">
                          <a:solidFill>
                            <a:srgbClr val="000000"/>
                          </a:solidFill>
                          <a:latin typeface="Calibri"/>
                        </a:rPr>
                        <a:t>3</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宋体"/>
                        </a:rPr>
                        <a:t>张</a:t>
                      </a:r>
                      <a:r>
                        <a:rPr lang="zh-CN" sz="1600" b="0" i="0" u="none" strike="noStrike">
                          <a:solidFill>
                            <a:srgbClr val="000000"/>
                          </a:solidFill>
                          <a:latin typeface="Calibri"/>
                        </a:rPr>
                        <a:t>3</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dirty="0">
                          <a:solidFill>
                            <a:srgbClr val="000000"/>
                          </a:solidFill>
                          <a:latin typeface="+mn-lt"/>
                        </a:rPr>
                        <a:t>2000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altLang="zh-CN" sz="1600" b="0" i="0" u="none" strike="noStrike" dirty="0">
                          <a:solidFill>
                            <a:srgbClr val="000000"/>
                          </a:solidFill>
                          <a:latin typeface="+mn-lt"/>
                        </a:rPr>
                        <a:t>1A</a:t>
                      </a:r>
                      <a:endParaRPr lang="zh-CN" alt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10003"/>
                  </a:ext>
                </a:extLst>
              </a:tr>
              <a:tr h="283197">
                <a:tc>
                  <a:txBody>
                    <a:bodyPr/>
                    <a:lstStyle/>
                    <a:p>
                      <a:pPr algn="ctr" fontAlgn="ctr"/>
                      <a:r>
                        <a:rPr lang="en-US" sz="1600" b="0" i="0" u="none" strike="noStrike">
                          <a:solidFill>
                            <a:srgbClr val="000000"/>
                          </a:solidFill>
                          <a:latin typeface="Calibri"/>
                        </a:rPr>
                        <a:t>4</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a:solidFill>
                            <a:srgbClr val="000000"/>
                          </a:solidFill>
                          <a:latin typeface="宋体"/>
                        </a:rPr>
                        <a:t>李</a:t>
                      </a:r>
                      <a:r>
                        <a:rPr lang="zh-CN" sz="1600" b="0" i="0" u="none" strike="noStrike">
                          <a:solidFill>
                            <a:srgbClr val="000000"/>
                          </a:solidFill>
                          <a:latin typeface="Calibri"/>
                        </a:rPr>
                        <a:t>1</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dirty="0">
                          <a:solidFill>
                            <a:srgbClr val="000000"/>
                          </a:solidFill>
                          <a:latin typeface="+mn-lt"/>
                        </a:rPr>
                        <a:t>1800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altLang="zh-CN" sz="1600" b="0" i="0" u="none" strike="noStrike" dirty="0">
                          <a:solidFill>
                            <a:srgbClr val="000000"/>
                          </a:solidFill>
                          <a:latin typeface="+mn-lt"/>
                        </a:rPr>
                        <a:t>1B</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4"/>
                  </a:ext>
                </a:extLst>
              </a:tr>
              <a:tr h="283197">
                <a:tc>
                  <a:txBody>
                    <a:bodyPr/>
                    <a:lstStyle/>
                    <a:p>
                      <a:pPr algn="ctr" fontAlgn="ctr"/>
                      <a:r>
                        <a:rPr lang="en-US" sz="1600" b="0" i="0" u="none" strike="noStrike">
                          <a:solidFill>
                            <a:srgbClr val="000000"/>
                          </a:solidFill>
                          <a:latin typeface="Calibri"/>
                        </a:rPr>
                        <a:t>5</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a:solidFill>
                            <a:srgbClr val="000000"/>
                          </a:solidFill>
                          <a:latin typeface="宋体"/>
                        </a:rPr>
                        <a:t>李</a:t>
                      </a:r>
                      <a:r>
                        <a:rPr lang="zh-CN" sz="1600" b="0" i="0" u="none" strike="noStrike">
                          <a:solidFill>
                            <a:srgbClr val="000000"/>
                          </a:solidFill>
                          <a:latin typeface="Calibri"/>
                        </a:rPr>
                        <a:t>2</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dirty="0">
                          <a:solidFill>
                            <a:srgbClr val="000000"/>
                          </a:solidFill>
                          <a:latin typeface="+mn-lt"/>
                        </a:rPr>
                        <a:t>1800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altLang="zh-CN" sz="1600" b="0" i="0" u="none" strike="noStrike" dirty="0">
                          <a:solidFill>
                            <a:srgbClr val="000000"/>
                          </a:solidFill>
                          <a:latin typeface="+mn-lt"/>
                        </a:rPr>
                        <a:t>1B</a:t>
                      </a:r>
                      <a:endParaRPr lang="zh-CN" alt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5"/>
                  </a:ext>
                </a:extLst>
              </a:tr>
              <a:tr h="283197">
                <a:tc>
                  <a:txBody>
                    <a:bodyPr/>
                    <a:lstStyle/>
                    <a:p>
                      <a:pPr algn="ctr" fontAlgn="ctr"/>
                      <a:r>
                        <a:rPr lang="en-US" sz="1600" b="0" i="0" u="none" strike="noStrike">
                          <a:solidFill>
                            <a:srgbClr val="000000"/>
                          </a:solidFill>
                          <a:latin typeface="Calibri"/>
                        </a:rPr>
                        <a:t>6</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宋体"/>
                        </a:rPr>
                        <a:t>王</a:t>
                      </a:r>
                      <a:r>
                        <a:rPr lang="zh-CN" sz="1600" b="0" i="0" u="none" strike="noStrike">
                          <a:solidFill>
                            <a:srgbClr val="000000"/>
                          </a:solidFill>
                          <a:latin typeface="Calibri"/>
                        </a:rPr>
                        <a:t>1</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ctr"/>
                      <a:r>
                        <a:rPr lang="zh-CN" sz="1600" b="0" i="0" u="none" strike="noStrike">
                          <a:solidFill>
                            <a:srgbClr val="000000"/>
                          </a:solidFill>
                          <a:latin typeface="+mn-lt"/>
                        </a:rPr>
                        <a:t>1500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ctr"/>
                      <a:r>
                        <a:rPr lang="en-US" altLang="zh-CN" sz="1600" b="0" i="0" u="none" strike="noStrike" dirty="0">
                          <a:solidFill>
                            <a:srgbClr val="000000"/>
                          </a:solidFill>
                          <a:latin typeface="+mn-lt"/>
                        </a:rPr>
                        <a:t>2A</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6"/>
                  </a:ext>
                </a:extLst>
              </a:tr>
              <a:tr h="283197">
                <a:tc>
                  <a:txBody>
                    <a:bodyPr/>
                    <a:lstStyle/>
                    <a:p>
                      <a:pPr algn="ctr" fontAlgn="ctr"/>
                      <a:r>
                        <a:rPr lang="en-US" sz="1600" b="0" i="0" u="none" strike="noStrike">
                          <a:solidFill>
                            <a:srgbClr val="000000"/>
                          </a:solidFill>
                          <a:latin typeface="Calibri"/>
                        </a:rPr>
                        <a:t>7</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宋体"/>
                        </a:rPr>
                        <a:t>王</a:t>
                      </a:r>
                      <a:r>
                        <a:rPr lang="zh-CN" sz="1600" b="0" i="0" u="none" strike="noStrike">
                          <a:solidFill>
                            <a:srgbClr val="000000"/>
                          </a:solidFill>
                          <a:latin typeface="Calibri"/>
                        </a:rPr>
                        <a:t>2</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ctr"/>
                      <a:r>
                        <a:rPr lang="zh-CN" sz="1600" b="0" i="0" u="none" strike="noStrike">
                          <a:solidFill>
                            <a:srgbClr val="000000"/>
                          </a:solidFill>
                          <a:latin typeface="+mn-lt"/>
                        </a:rPr>
                        <a:t>1500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ctr"/>
                      <a:r>
                        <a:rPr lang="en-US" altLang="zh-CN" sz="1600" b="0" i="0" u="none" strike="noStrike" dirty="0">
                          <a:solidFill>
                            <a:srgbClr val="000000"/>
                          </a:solidFill>
                          <a:latin typeface="+mn-lt"/>
                        </a:rPr>
                        <a:t>2A</a:t>
                      </a:r>
                      <a:endParaRPr lang="zh-CN" alt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7"/>
                  </a:ext>
                </a:extLst>
              </a:tr>
              <a:tr h="283197">
                <a:tc>
                  <a:txBody>
                    <a:bodyPr/>
                    <a:lstStyle/>
                    <a:p>
                      <a:pPr algn="ctr" fontAlgn="ctr"/>
                      <a:r>
                        <a:rPr lang="en-US" sz="1600" b="0" i="0" u="none" strike="noStrike">
                          <a:solidFill>
                            <a:srgbClr val="000000"/>
                          </a:solidFill>
                          <a:latin typeface="Calibri"/>
                        </a:rPr>
                        <a:t>8</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宋体"/>
                        </a:rPr>
                        <a:t>王</a:t>
                      </a:r>
                      <a:r>
                        <a:rPr lang="zh-CN" sz="1600" b="0" i="0" u="none" strike="noStrike">
                          <a:solidFill>
                            <a:srgbClr val="000000"/>
                          </a:solidFill>
                          <a:latin typeface="Calibri"/>
                        </a:rPr>
                        <a:t>3</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ctr"/>
                      <a:r>
                        <a:rPr lang="zh-CN" sz="1600" b="0" i="0" u="none" strike="noStrike">
                          <a:solidFill>
                            <a:srgbClr val="000000"/>
                          </a:solidFill>
                          <a:latin typeface="+mn-lt"/>
                        </a:rPr>
                        <a:t>1500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600" b="0" i="0" u="none" strike="noStrike" dirty="0">
                          <a:solidFill>
                            <a:srgbClr val="000000"/>
                          </a:solidFill>
                          <a:latin typeface="+mn-lt"/>
                        </a:rPr>
                        <a:t>2A</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8"/>
                  </a:ext>
                </a:extLst>
              </a:tr>
              <a:tr h="283197">
                <a:tc>
                  <a:txBody>
                    <a:bodyPr/>
                    <a:lstStyle/>
                    <a:p>
                      <a:pPr algn="ctr" fontAlgn="ctr"/>
                      <a:r>
                        <a:rPr lang="en-US" sz="1600" b="0" i="0" u="none" strike="noStrike">
                          <a:solidFill>
                            <a:srgbClr val="000000"/>
                          </a:solidFill>
                          <a:latin typeface="Calibri"/>
                        </a:rPr>
                        <a:t>9</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a:solidFill>
                            <a:srgbClr val="000000"/>
                          </a:solidFill>
                          <a:latin typeface="宋体"/>
                        </a:rPr>
                        <a:t>赵</a:t>
                      </a:r>
                      <a:r>
                        <a:rPr lang="zh-CN" sz="1600" b="0" i="0" u="none" strike="noStrike">
                          <a:solidFill>
                            <a:srgbClr val="000000"/>
                          </a:solidFill>
                          <a:latin typeface="Calibri"/>
                        </a:rPr>
                        <a:t>1</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ctr"/>
                      <a:r>
                        <a:rPr lang="zh-CN" sz="1600" b="0" i="0" u="none" strike="noStrike">
                          <a:solidFill>
                            <a:srgbClr val="000000"/>
                          </a:solidFill>
                          <a:latin typeface="+mn-lt"/>
                        </a:rPr>
                        <a:t>1000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ctr"/>
                      <a:r>
                        <a:rPr lang="en-US" altLang="zh-CN" sz="1600" b="0" i="0" u="none" strike="noStrike" dirty="0">
                          <a:solidFill>
                            <a:srgbClr val="000000"/>
                          </a:solidFill>
                          <a:latin typeface="+mn-lt"/>
                        </a:rPr>
                        <a:t>2B</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9"/>
                  </a:ext>
                </a:extLst>
              </a:tr>
              <a:tr h="283197">
                <a:tc>
                  <a:txBody>
                    <a:bodyPr/>
                    <a:lstStyle/>
                    <a:p>
                      <a:pPr algn="ctr" fontAlgn="ctr"/>
                      <a:r>
                        <a:rPr lang="en-US" sz="1600" b="0" i="0" u="none" strike="noStrike">
                          <a:solidFill>
                            <a:srgbClr val="000000"/>
                          </a:solidFill>
                          <a:latin typeface="Calibri"/>
                        </a:rPr>
                        <a:t>10</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a:solidFill>
                            <a:srgbClr val="000000"/>
                          </a:solidFill>
                          <a:latin typeface="宋体"/>
                        </a:rPr>
                        <a:t>赵</a:t>
                      </a:r>
                      <a:r>
                        <a:rPr lang="zh-CN" sz="1600" b="0" i="0" u="none" strike="noStrike">
                          <a:solidFill>
                            <a:srgbClr val="000000"/>
                          </a:solidFill>
                          <a:latin typeface="Calibri"/>
                        </a:rPr>
                        <a:t>2</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ctr"/>
                      <a:r>
                        <a:rPr lang="zh-CN" sz="1600" b="0" i="0" u="none" strike="noStrike">
                          <a:solidFill>
                            <a:srgbClr val="000000"/>
                          </a:solidFill>
                          <a:latin typeface="+mn-lt"/>
                        </a:rPr>
                        <a:t>1000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ctr"/>
                      <a:r>
                        <a:rPr lang="en-US" altLang="zh-CN" sz="1600" b="0" i="0" u="none" strike="noStrike" dirty="0">
                          <a:solidFill>
                            <a:srgbClr val="000000"/>
                          </a:solidFill>
                          <a:latin typeface="+mn-lt"/>
                        </a:rPr>
                        <a:t>2B</a:t>
                      </a:r>
                      <a:endParaRPr lang="zh-CN" alt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0"/>
                  </a:ext>
                </a:extLst>
              </a:tr>
              <a:tr h="283197">
                <a:tc>
                  <a:txBody>
                    <a:bodyPr/>
                    <a:lstStyle/>
                    <a:p>
                      <a:pPr algn="ctr" fontAlgn="ctr"/>
                      <a:r>
                        <a:rPr lang="en-US" sz="1600" b="0" i="0" u="none" strike="noStrike">
                          <a:solidFill>
                            <a:srgbClr val="000000"/>
                          </a:solidFill>
                          <a:latin typeface="Calibri"/>
                        </a:rPr>
                        <a:t>11</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宋体"/>
                        </a:rPr>
                        <a:t>刘</a:t>
                      </a:r>
                      <a:r>
                        <a:rPr lang="zh-CN" sz="1600" b="0" i="0" u="none" strike="noStrike">
                          <a:solidFill>
                            <a:srgbClr val="000000"/>
                          </a:solidFill>
                          <a:latin typeface="Calibri"/>
                        </a:rPr>
                        <a:t>1</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ctr"/>
                      <a:r>
                        <a:rPr lang="zh-CN" sz="1600" b="0" i="0" u="none" strike="noStrike">
                          <a:solidFill>
                            <a:srgbClr val="000000"/>
                          </a:solidFill>
                          <a:latin typeface="+mn-lt"/>
                        </a:rPr>
                        <a:t>800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ctr"/>
                      <a:r>
                        <a:rPr lang="en-US" altLang="zh-CN" sz="1600" b="0" i="0" u="none" strike="noStrike" dirty="0">
                          <a:solidFill>
                            <a:srgbClr val="000000"/>
                          </a:solidFill>
                          <a:latin typeface="+mn-lt"/>
                        </a:rPr>
                        <a:t>3A</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11"/>
                  </a:ext>
                </a:extLst>
              </a:tr>
              <a:tr h="283197">
                <a:tc>
                  <a:txBody>
                    <a:bodyPr/>
                    <a:lstStyle/>
                    <a:p>
                      <a:pPr algn="ctr" fontAlgn="ctr"/>
                      <a:r>
                        <a:rPr lang="en-US" sz="1600" b="0" i="0" u="none" strike="noStrike">
                          <a:solidFill>
                            <a:srgbClr val="000000"/>
                          </a:solidFill>
                          <a:latin typeface="Calibri"/>
                        </a:rPr>
                        <a:t>12</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宋体"/>
                        </a:rPr>
                        <a:t>刘</a:t>
                      </a:r>
                      <a:r>
                        <a:rPr lang="zh-CN" sz="1600" b="0" i="0" u="none" strike="noStrike">
                          <a:solidFill>
                            <a:srgbClr val="000000"/>
                          </a:solidFill>
                          <a:latin typeface="Calibri"/>
                        </a:rPr>
                        <a:t>2</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ctr"/>
                      <a:r>
                        <a:rPr lang="zh-CN" sz="1600" b="0" i="0" u="none" strike="noStrike">
                          <a:solidFill>
                            <a:srgbClr val="000000"/>
                          </a:solidFill>
                          <a:latin typeface="+mn-lt"/>
                        </a:rPr>
                        <a:t>800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ctr"/>
                      <a:r>
                        <a:rPr lang="en-US" altLang="zh-CN" sz="1600" b="0" i="0" u="none" strike="noStrike" dirty="0">
                          <a:solidFill>
                            <a:srgbClr val="000000"/>
                          </a:solidFill>
                          <a:latin typeface="+mn-lt"/>
                        </a:rPr>
                        <a:t>3A</a:t>
                      </a:r>
                      <a:endParaRPr lang="zh-CN" alt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12"/>
                  </a:ext>
                </a:extLst>
              </a:tr>
              <a:tr h="283197">
                <a:tc>
                  <a:txBody>
                    <a:bodyPr/>
                    <a:lstStyle/>
                    <a:p>
                      <a:pPr algn="ctr" fontAlgn="ctr"/>
                      <a:r>
                        <a:rPr lang="en-US" sz="1600" b="0" i="0" u="none" strike="noStrike">
                          <a:solidFill>
                            <a:srgbClr val="000000"/>
                          </a:solidFill>
                          <a:latin typeface="Calibri"/>
                        </a:rPr>
                        <a:t>13</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宋体"/>
                        </a:rPr>
                        <a:t>刘</a:t>
                      </a:r>
                      <a:r>
                        <a:rPr lang="zh-CN" sz="1600" b="0" i="0" u="none" strike="noStrike">
                          <a:solidFill>
                            <a:srgbClr val="000000"/>
                          </a:solidFill>
                          <a:latin typeface="Calibri"/>
                        </a:rPr>
                        <a:t>3</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ctr"/>
                      <a:r>
                        <a:rPr lang="zh-CN" sz="1600" b="0" i="0" u="none" strike="noStrike">
                          <a:solidFill>
                            <a:srgbClr val="000000"/>
                          </a:solidFill>
                          <a:latin typeface="+mn-lt"/>
                        </a:rPr>
                        <a:t>800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ctr"/>
                      <a:r>
                        <a:rPr lang="en-US" altLang="zh-CN" sz="1600" b="0" i="0" u="none" strike="noStrike" dirty="0">
                          <a:solidFill>
                            <a:srgbClr val="000000"/>
                          </a:solidFill>
                          <a:latin typeface="+mn-lt"/>
                        </a:rPr>
                        <a:t>3A</a:t>
                      </a:r>
                      <a:endParaRPr lang="zh-CN" alt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13"/>
                  </a:ext>
                </a:extLst>
              </a:tr>
              <a:tr h="283197">
                <a:tc>
                  <a:txBody>
                    <a:bodyPr/>
                    <a:lstStyle/>
                    <a:p>
                      <a:pPr algn="ctr" fontAlgn="ctr"/>
                      <a:r>
                        <a:rPr lang="en-US" sz="1600" b="0" i="0" u="none" strike="noStrike">
                          <a:solidFill>
                            <a:srgbClr val="000000"/>
                          </a:solidFill>
                          <a:latin typeface="Calibri"/>
                        </a:rPr>
                        <a:t>14</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a:solidFill>
                            <a:srgbClr val="000000"/>
                          </a:solidFill>
                          <a:latin typeface="宋体"/>
                        </a:rPr>
                        <a:t>江</a:t>
                      </a:r>
                      <a:r>
                        <a:rPr lang="zh-CN" sz="1600" b="0" i="0" u="none" strike="noStrike">
                          <a:solidFill>
                            <a:srgbClr val="000000"/>
                          </a:solidFill>
                          <a:latin typeface="Calibri"/>
                        </a:rPr>
                        <a:t>1</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tc>
                  <a:txBody>
                    <a:bodyPr/>
                    <a:lstStyle/>
                    <a:p>
                      <a:pPr algn="ctr" fontAlgn="ctr"/>
                      <a:r>
                        <a:rPr lang="zh-CN" sz="1600" b="0" i="0" u="none" strike="noStrike">
                          <a:solidFill>
                            <a:srgbClr val="000000"/>
                          </a:solidFill>
                          <a:latin typeface="+mn-lt"/>
                        </a:rPr>
                        <a:t>500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tc>
                  <a:txBody>
                    <a:bodyPr/>
                    <a:lstStyle/>
                    <a:p>
                      <a:pPr algn="ctr" fontAlgn="ctr"/>
                      <a:r>
                        <a:rPr lang="en-US" altLang="zh-CN" sz="1600" b="0" i="0" u="none" strike="noStrike" dirty="0">
                          <a:solidFill>
                            <a:srgbClr val="000000"/>
                          </a:solidFill>
                          <a:latin typeface="+mn-lt"/>
                        </a:rPr>
                        <a:t>3B</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extLst>
                  <a:ext uri="{0D108BD9-81ED-4DB2-BD59-A6C34878D82A}">
                    <a16:rowId xmlns:a16="http://schemas.microsoft.com/office/drawing/2014/main" val="10014"/>
                  </a:ext>
                </a:extLst>
              </a:tr>
              <a:tr h="283197">
                <a:tc>
                  <a:txBody>
                    <a:bodyPr/>
                    <a:lstStyle/>
                    <a:p>
                      <a:pPr algn="ctr" fontAlgn="ctr"/>
                      <a:r>
                        <a:rPr lang="en-US" sz="1600" b="0" i="0" u="none" strike="noStrike">
                          <a:solidFill>
                            <a:srgbClr val="000000"/>
                          </a:solidFill>
                          <a:latin typeface="Calibri"/>
                        </a:rPr>
                        <a:t>15</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sz="1600" b="0" i="0" u="none" strike="noStrike">
                          <a:solidFill>
                            <a:srgbClr val="000000"/>
                          </a:solidFill>
                          <a:latin typeface="宋体"/>
                        </a:rPr>
                        <a:t>江</a:t>
                      </a:r>
                      <a:r>
                        <a:rPr lang="zh-CN" sz="1600" b="0" i="0" u="none" strike="noStrike">
                          <a:solidFill>
                            <a:srgbClr val="000000"/>
                          </a:solidFill>
                          <a:latin typeface="Calibri"/>
                        </a:rPr>
                        <a:t>2</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tc>
                  <a:txBody>
                    <a:bodyPr/>
                    <a:lstStyle/>
                    <a:p>
                      <a:pPr algn="ctr" fontAlgn="ctr"/>
                      <a:r>
                        <a:rPr lang="zh-CN" sz="1600" b="0" i="0" u="none" strike="noStrike">
                          <a:solidFill>
                            <a:srgbClr val="000000"/>
                          </a:solidFill>
                          <a:latin typeface="+mn-lt"/>
                        </a:rPr>
                        <a:t>500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tc>
                  <a:txBody>
                    <a:bodyPr/>
                    <a:lstStyle/>
                    <a:p>
                      <a:pPr algn="ctr" fontAlgn="ctr"/>
                      <a:r>
                        <a:rPr lang="en-US" altLang="zh-CN" sz="1600" b="0" i="0" u="none" strike="noStrike" dirty="0">
                          <a:solidFill>
                            <a:srgbClr val="000000"/>
                          </a:solidFill>
                          <a:latin typeface="+mn-lt"/>
                        </a:rPr>
                        <a:t>3B</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extLst>
                  <a:ext uri="{0D108BD9-81ED-4DB2-BD59-A6C34878D82A}">
                    <a16:rowId xmlns:a16="http://schemas.microsoft.com/office/drawing/2014/main" val="10015"/>
                  </a:ext>
                </a:extLst>
              </a:tr>
              <a:tr h="283197">
                <a:tc>
                  <a:txBody>
                    <a:bodyPr/>
                    <a:lstStyle/>
                    <a:p>
                      <a:pPr algn="ctr" fontAlgn="ctr"/>
                      <a:r>
                        <a:rPr lang="en-US" sz="1600" b="0" i="0" u="none" strike="noStrike">
                          <a:solidFill>
                            <a:srgbClr val="000000"/>
                          </a:solidFill>
                          <a:latin typeface="Calibri"/>
                        </a:rPr>
                        <a:t>16</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宋体"/>
                        </a:rPr>
                        <a:t>万</a:t>
                      </a:r>
                      <a:r>
                        <a:rPr lang="zh-CN" sz="1600" b="0" i="0" u="none" strike="noStrike">
                          <a:solidFill>
                            <a:srgbClr val="000000"/>
                          </a:solidFill>
                          <a:latin typeface="Calibri"/>
                        </a:rPr>
                        <a:t>1</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0EC"/>
                    </a:solidFill>
                  </a:tcPr>
                </a:tc>
                <a:tc>
                  <a:txBody>
                    <a:bodyPr/>
                    <a:lstStyle/>
                    <a:p>
                      <a:pPr algn="ctr" fontAlgn="ctr"/>
                      <a:r>
                        <a:rPr lang="zh-CN" sz="1600" b="0" i="0" u="none" strike="noStrike">
                          <a:solidFill>
                            <a:srgbClr val="000000"/>
                          </a:solidFill>
                          <a:latin typeface="+mn-lt"/>
                        </a:rPr>
                        <a:t>300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0EC"/>
                    </a:solidFill>
                  </a:tcPr>
                </a:tc>
                <a:tc>
                  <a:txBody>
                    <a:bodyPr/>
                    <a:lstStyle/>
                    <a:p>
                      <a:pPr algn="ctr" fontAlgn="ctr"/>
                      <a:r>
                        <a:rPr lang="en-US" altLang="zh-CN" sz="1600" b="0" i="0" u="none" strike="noStrike" dirty="0">
                          <a:solidFill>
                            <a:srgbClr val="000000"/>
                          </a:solidFill>
                          <a:latin typeface="+mn-lt"/>
                        </a:rPr>
                        <a:t>4A</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0EC"/>
                    </a:solidFill>
                  </a:tcPr>
                </a:tc>
                <a:extLst>
                  <a:ext uri="{0D108BD9-81ED-4DB2-BD59-A6C34878D82A}">
                    <a16:rowId xmlns:a16="http://schemas.microsoft.com/office/drawing/2014/main" val="10016"/>
                  </a:ext>
                </a:extLst>
              </a:tr>
              <a:tr h="283197">
                <a:tc>
                  <a:txBody>
                    <a:bodyPr/>
                    <a:lstStyle/>
                    <a:p>
                      <a:pPr algn="ctr" fontAlgn="ctr"/>
                      <a:r>
                        <a:rPr lang="en-US" sz="1600" b="0" i="0" u="none" strike="noStrike">
                          <a:solidFill>
                            <a:srgbClr val="000000"/>
                          </a:solidFill>
                          <a:latin typeface="Calibri"/>
                        </a:rPr>
                        <a:t>17</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dirty="0">
                          <a:solidFill>
                            <a:srgbClr val="000000"/>
                          </a:solidFill>
                          <a:latin typeface="宋体"/>
                        </a:rPr>
                        <a:t>沈</a:t>
                      </a:r>
                      <a:r>
                        <a:rPr lang="zh-CN" sz="1600" b="0" i="0" u="none" strike="noStrike" dirty="0">
                          <a:solidFill>
                            <a:srgbClr val="000000"/>
                          </a:solidFill>
                          <a:latin typeface="Calibri"/>
                        </a:rPr>
                        <a:t>1</a:t>
                      </a:r>
                      <a:endParaRPr lang="zh-CN" sz="1600" b="0" i="0" u="none" strike="noStrike" dirty="0">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zh-CN" sz="1600" b="0" i="0" u="none" strike="noStrike">
                          <a:solidFill>
                            <a:srgbClr val="000000"/>
                          </a:solidFill>
                          <a:latin typeface="+mn-lt"/>
                        </a:rPr>
                        <a:t>200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en-US" altLang="zh-CN" sz="1600" b="0" i="0" u="none" strike="noStrike" dirty="0">
                          <a:solidFill>
                            <a:srgbClr val="000000"/>
                          </a:solidFill>
                          <a:latin typeface="+mn-lt"/>
                        </a:rPr>
                        <a:t>4B</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val="10017"/>
                  </a:ext>
                </a:extLst>
              </a:tr>
              <a:tr h="283197">
                <a:tc>
                  <a:txBody>
                    <a:bodyPr/>
                    <a:lstStyle/>
                    <a:p>
                      <a:pPr algn="ctr" fontAlgn="ctr"/>
                      <a:r>
                        <a:rPr lang="en-US" sz="1600" b="0" i="0" u="none" strike="noStrike">
                          <a:solidFill>
                            <a:srgbClr val="000000"/>
                          </a:solidFill>
                          <a:latin typeface="Calibri"/>
                        </a:rPr>
                        <a:t>18</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CN" sz="1600" b="0" i="0" u="none" strike="noStrike">
                          <a:solidFill>
                            <a:srgbClr val="000000"/>
                          </a:solidFill>
                          <a:latin typeface="宋体"/>
                        </a:rPr>
                        <a:t>曹</a:t>
                      </a:r>
                      <a:r>
                        <a:rPr lang="zh-CN" sz="1600" b="0" i="0" u="none" strike="noStrike">
                          <a:solidFill>
                            <a:srgbClr val="000000"/>
                          </a:solidFill>
                          <a:latin typeface="Calibri"/>
                        </a:rPr>
                        <a:t>1</a:t>
                      </a:r>
                      <a:endParaRPr lang="zh-CN" sz="1600" b="0" i="0" u="none" strike="noStrike">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ctr" fontAlgn="ctr"/>
                      <a:r>
                        <a:rPr lang="zh-CN" sz="1600" b="0" i="0" u="none" strike="noStrike">
                          <a:solidFill>
                            <a:srgbClr val="000000"/>
                          </a:solidFill>
                          <a:latin typeface="+mn-lt"/>
                        </a:rPr>
                        <a:t>100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ctr" fontAlgn="ctr"/>
                      <a:r>
                        <a:rPr lang="en-US" altLang="zh-CN" sz="1600" b="0" i="0" u="none" strike="noStrike" dirty="0">
                          <a:solidFill>
                            <a:srgbClr val="000000"/>
                          </a:solidFill>
                          <a:latin typeface="+mn-lt"/>
                        </a:rPr>
                        <a:t>5A</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extLst>
                  <a:ext uri="{0D108BD9-81ED-4DB2-BD59-A6C34878D82A}">
                    <a16:rowId xmlns:a16="http://schemas.microsoft.com/office/drawing/2014/main" val="10018"/>
                  </a:ext>
                </a:extLst>
              </a:tr>
              <a:tr h="283197">
                <a:tc>
                  <a:txBody>
                    <a:bodyPr/>
                    <a:lstStyle/>
                    <a:p>
                      <a:pPr algn="ctr" fontAlgn="ctr"/>
                      <a:r>
                        <a:rPr lang="en-US" sz="1600" b="0" i="0" u="none" strike="noStrike">
                          <a:solidFill>
                            <a:srgbClr val="000000"/>
                          </a:solidFill>
                          <a:latin typeface="Calibri"/>
                        </a:rPr>
                        <a:t>19</a:t>
                      </a:r>
                      <a:endParaRPr lang="zh-CN" sz="1600" b="0" i="0" u="none" strike="noStrike">
                        <a:solidFill>
                          <a:srgbClr val="000000"/>
                        </a:solidFill>
                        <a:latin typeface="Calibri"/>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zh-CN" altLang="en-US" sz="1600" b="0" i="0" u="none" strike="noStrike" dirty="0">
                          <a:solidFill>
                            <a:srgbClr val="000000"/>
                          </a:solidFill>
                          <a:latin typeface="宋体"/>
                        </a:rPr>
                        <a:t>白</a:t>
                      </a:r>
                      <a:r>
                        <a:rPr lang="zh-CN" sz="1600" b="0" i="0" u="none" strike="noStrike" dirty="0">
                          <a:solidFill>
                            <a:srgbClr val="000000"/>
                          </a:solidFill>
                          <a:latin typeface="Calibri"/>
                        </a:rPr>
                        <a:t>1</a:t>
                      </a:r>
                      <a:endParaRPr lang="zh-CN" sz="1600" b="0" i="0" u="none" strike="noStrike" dirty="0">
                        <a:solidFill>
                          <a:srgbClr val="000000"/>
                        </a:solidFill>
                        <a:latin typeface="宋体"/>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ctr" fontAlgn="ctr"/>
                      <a:r>
                        <a:rPr lang="zh-CN" sz="1600" b="0" i="0" u="none" strike="noStrike">
                          <a:solidFill>
                            <a:srgbClr val="000000"/>
                          </a:solidFill>
                          <a:latin typeface="+mn-lt"/>
                        </a:rPr>
                        <a:t>0</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ctr" fontAlgn="ctr"/>
                      <a:r>
                        <a:rPr lang="en-US" altLang="zh-CN" sz="1600" b="0" i="0" u="none" strike="noStrike" dirty="0">
                          <a:solidFill>
                            <a:srgbClr val="000000"/>
                          </a:solidFill>
                          <a:latin typeface="+mn-lt"/>
                        </a:rPr>
                        <a:t>5B</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extLst>
                  <a:ext uri="{0D108BD9-81ED-4DB2-BD59-A6C34878D82A}">
                    <a16:rowId xmlns:a16="http://schemas.microsoft.com/office/drawing/2014/main" val="10019"/>
                  </a:ext>
                </a:extLst>
              </a:tr>
            </a:tbl>
          </a:graphicData>
        </a:graphic>
      </p:graphicFrame>
      <p:graphicFrame>
        <p:nvGraphicFramePr>
          <p:cNvPr id="10" name="表格 9"/>
          <p:cNvGraphicFramePr>
            <a:graphicFrameLocks noGrp="1"/>
          </p:cNvGraphicFramePr>
          <p:nvPr/>
        </p:nvGraphicFramePr>
        <p:xfrm>
          <a:off x="3897313" y="3114675"/>
          <a:ext cx="5085566" cy="3104275"/>
        </p:xfrm>
        <a:graphic>
          <a:graphicData uri="http://schemas.openxmlformats.org/drawingml/2006/table">
            <a:tbl>
              <a:tblPr/>
              <a:tblGrid>
                <a:gridCol w="855095">
                  <a:extLst>
                    <a:ext uri="{9D8B030D-6E8A-4147-A177-3AD203B41FA5}">
                      <a16:colId xmlns:a16="http://schemas.microsoft.com/office/drawing/2014/main" val="20000"/>
                    </a:ext>
                  </a:extLst>
                </a:gridCol>
                <a:gridCol w="4230471">
                  <a:extLst>
                    <a:ext uri="{9D8B030D-6E8A-4147-A177-3AD203B41FA5}">
                      <a16:colId xmlns:a16="http://schemas.microsoft.com/office/drawing/2014/main" val="20001"/>
                    </a:ext>
                  </a:extLst>
                </a:gridCol>
              </a:tblGrid>
              <a:tr h="272305">
                <a:tc>
                  <a:txBody>
                    <a:bodyPr/>
                    <a:lstStyle/>
                    <a:p>
                      <a:pPr algn="ctr" fontAlgn="ctr"/>
                      <a:r>
                        <a:rPr lang="zh-CN" altLang="en-US" sz="1600" b="1" i="0" u="none" strike="noStrike" dirty="0">
                          <a:solidFill>
                            <a:srgbClr val="000000"/>
                          </a:solidFill>
                          <a:latin typeface="+mn-lt"/>
                        </a:rPr>
                        <a:t>收入</a:t>
                      </a:r>
                      <a:r>
                        <a:rPr lang="zh-CN" sz="1600" b="1" i="0" u="none" strike="noStrike" dirty="0">
                          <a:solidFill>
                            <a:srgbClr val="000000"/>
                          </a:solidFill>
                          <a:latin typeface="+mn-lt"/>
                        </a:rPr>
                        <a:t>(</a:t>
                      </a:r>
                      <a:r>
                        <a:rPr lang="en-US" altLang="zh-CN" sz="1600" b="1" i="1" u="none" strike="noStrike" dirty="0">
                          <a:solidFill>
                            <a:srgbClr val="FF0000"/>
                          </a:solidFill>
                          <a:latin typeface="+mn-lt"/>
                        </a:rPr>
                        <a:t>C</a:t>
                      </a:r>
                      <a:r>
                        <a:rPr lang="zh-CN" sz="1600" b="1" i="0" u="none" strike="noStrike" dirty="0">
                          <a:solidFill>
                            <a:srgbClr val="000000"/>
                          </a:solidFill>
                          <a:latin typeface="+mn-lt"/>
                        </a:rPr>
                        <a:t>)</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just" fontAlgn="ctr"/>
                      <a:r>
                        <a:rPr lang="zh-CN" sz="1600" b="1" i="0" u="none" strike="noStrike" dirty="0">
                          <a:solidFill>
                            <a:srgbClr val="000000"/>
                          </a:solidFill>
                          <a:latin typeface="+mn-lt"/>
                        </a:rPr>
                        <a:t>家庭经济状况(</a:t>
                      </a:r>
                      <a:r>
                        <a:rPr lang="zh-CN" sz="1600" b="1" i="1" u="none" strike="noStrike" dirty="0">
                          <a:solidFill>
                            <a:srgbClr val="000000"/>
                          </a:solidFill>
                          <a:latin typeface="+mn-lt"/>
                        </a:rPr>
                        <a:t>B</a:t>
                      </a:r>
                      <a:r>
                        <a:rPr lang="zh-CN" sz="1600" b="1" i="0" u="none" strike="noStrike" dirty="0">
                          <a:solidFill>
                            <a:srgbClr val="000000"/>
                          </a:solidFill>
                          <a:latin typeface="+mn-lt"/>
                        </a:rPr>
                        <a:t>)</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283197">
                <a:tc>
                  <a:txBody>
                    <a:bodyPr/>
                    <a:lstStyle/>
                    <a:p>
                      <a:pPr algn="ctr" fontAlgn="ctr"/>
                      <a:r>
                        <a:rPr lang="en-US" altLang="zh-CN" sz="1600" b="0" i="0" u="none" strike="noStrike" dirty="0">
                          <a:solidFill>
                            <a:srgbClr val="000000"/>
                          </a:solidFill>
                          <a:latin typeface="+mn-lt"/>
                        </a:rPr>
                        <a:t>1A</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just" fontAlgn="ctr"/>
                      <a:r>
                        <a:rPr lang="zh-CN" sz="1600" b="0" i="0" u="none" strike="noStrike" dirty="0">
                          <a:solidFill>
                            <a:srgbClr val="000000"/>
                          </a:solidFill>
                          <a:latin typeface="+mn-lt"/>
                        </a:rPr>
                        <a:t>人均月收入为300-1000元，无其他经济来源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10001"/>
                  </a:ext>
                </a:extLst>
              </a:tr>
              <a:tr h="283197">
                <a:tc>
                  <a:txBody>
                    <a:bodyPr/>
                    <a:lstStyle/>
                    <a:p>
                      <a:pPr algn="ctr" fontAlgn="ctr"/>
                      <a:r>
                        <a:rPr lang="en-US" altLang="zh-CN" sz="1600" b="0" i="0" u="none" strike="noStrike" dirty="0">
                          <a:solidFill>
                            <a:srgbClr val="000000"/>
                          </a:solidFill>
                          <a:latin typeface="+mn-lt"/>
                        </a:rPr>
                        <a:t>1B</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just" fontAlgn="ctr"/>
                      <a:r>
                        <a:rPr lang="zh-CN" sz="1600" b="0" i="0" u="none" strike="noStrike" dirty="0">
                          <a:solidFill>
                            <a:srgbClr val="000000"/>
                          </a:solidFill>
                          <a:latin typeface="+mn-lt"/>
                        </a:rPr>
                        <a:t>人均月收入为300-1000元，有其他经济来源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2"/>
                  </a:ext>
                </a:extLst>
              </a:tr>
              <a:tr h="283197">
                <a:tc>
                  <a:txBody>
                    <a:bodyPr/>
                    <a:lstStyle/>
                    <a:p>
                      <a:pPr algn="ctr" fontAlgn="ctr"/>
                      <a:r>
                        <a:rPr lang="en-US" altLang="zh-CN" sz="1600" b="0" i="0" u="none" strike="noStrike" dirty="0">
                          <a:solidFill>
                            <a:srgbClr val="000000"/>
                          </a:solidFill>
                          <a:latin typeface="+mn-lt"/>
                        </a:rPr>
                        <a:t>2A</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just" fontAlgn="ctr"/>
                      <a:r>
                        <a:rPr lang="zh-CN" sz="1600" b="0" i="0" u="none" strike="noStrike" dirty="0">
                          <a:solidFill>
                            <a:srgbClr val="000000"/>
                          </a:solidFill>
                          <a:latin typeface="+mn-lt"/>
                        </a:rPr>
                        <a:t>人均月收入为1000-2000元，无其他经济来源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3"/>
                  </a:ext>
                </a:extLst>
              </a:tr>
              <a:tr h="283197">
                <a:tc>
                  <a:txBody>
                    <a:bodyPr/>
                    <a:lstStyle/>
                    <a:p>
                      <a:pPr algn="ctr" fontAlgn="ctr"/>
                      <a:r>
                        <a:rPr lang="en-US" altLang="zh-CN" sz="1600" b="0" i="0" u="none" strike="noStrike" dirty="0">
                          <a:solidFill>
                            <a:srgbClr val="000000"/>
                          </a:solidFill>
                          <a:latin typeface="+mn-lt"/>
                        </a:rPr>
                        <a:t>2B</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just" fontAlgn="ctr"/>
                      <a:r>
                        <a:rPr lang="zh-CN" sz="1600" b="0" i="0" u="none" strike="noStrike" dirty="0">
                          <a:solidFill>
                            <a:srgbClr val="000000"/>
                          </a:solidFill>
                          <a:latin typeface="+mn-lt"/>
                        </a:rPr>
                        <a:t>人均月收入为1000-2000元，有其他经济来源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4"/>
                  </a:ext>
                </a:extLst>
              </a:tr>
              <a:tr h="283197">
                <a:tc>
                  <a:txBody>
                    <a:bodyPr/>
                    <a:lstStyle/>
                    <a:p>
                      <a:pPr algn="ctr" fontAlgn="ctr"/>
                      <a:r>
                        <a:rPr lang="en-US" altLang="zh-CN" sz="1600" b="0" i="0" u="none" strike="noStrike" dirty="0">
                          <a:solidFill>
                            <a:srgbClr val="000000"/>
                          </a:solidFill>
                          <a:latin typeface="+mn-lt"/>
                        </a:rPr>
                        <a:t>3A</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just" fontAlgn="ctr"/>
                      <a:r>
                        <a:rPr lang="zh-CN" sz="1600" b="0" i="0" u="none" strike="noStrike" dirty="0">
                          <a:solidFill>
                            <a:srgbClr val="000000"/>
                          </a:solidFill>
                          <a:latin typeface="+mn-lt"/>
                        </a:rPr>
                        <a:t>人均月收入为2000-5000元，无其他经济来源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05"/>
                  </a:ext>
                </a:extLst>
              </a:tr>
              <a:tr h="283197">
                <a:tc>
                  <a:txBody>
                    <a:bodyPr/>
                    <a:lstStyle/>
                    <a:p>
                      <a:pPr algn="ctr" fontAlgn="ctr"/>
                      <a:r>
                        <a:rPr lang="en-US" altLang="zh-CN" sz="1600" b="0" i="0" u="none" strike="noStrike" dirty="0">
                          <a:solidFill>
                            <a:srgbClr val="000000"/>
                          </a:solidFill>
                          <a:latin typeface="+mn-lt"/>
                        </a:rPr>
                        <a:t>3B</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tc>
                  <a:txBody>
                    <a:bodyPr/>
                    <a:lstStyle/>
                    <a:p>
                      <a:pPr algn="just" fontAlgn="ctr"/>
                      <a:r>
                        <a:rPr lang="zh-CN" sz="1600" b="0" i="0" u="none" strike="noStrike" dirty="0">
                          <a:solidFill>
                            <a:srgbClr val="000000"/>
                          </a:solidFill>
                          <a:latin typeface="+mn-lt"/>
                        </a:rPr>
                        <a:t>人均月收入为2000-5000元，有其他经济来源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BE97"/>
                    </a:solidFill>
                  </a:tcPr>
                </a:tc>
                <a:extLst>
                  <a:ext uri="{0D108BD9-81ED-4DB2-BD59-A6C34878D82A}">
                    <a16:rowId xmlns:a16="http://schemas.microsoft.com/office/drawing/2014/main" val="10006"/>
                  </a:ext>
                </a:extLst>
              </a:tr>
              <a:tr h="283197">
                <a:tc>
                  <a:txBody>
                    <a:bodyPr/>
                    <a:lstStyle/>
                    <a:p>
                      <a:pPr algn="ctr" fontAlgn="ctr"/>
                      <a:r>
                        <a:rPr lang="en-US" altLang="zh-CN" sz="1600" b="0" i="0" u="none" strike="noStrike" dirty="0">
                          <a:solidFill>
                            <a:srgbClr val="000000"/>
                          </a:solidFill>
                          <a:latin typeface="+mn-lt"/>
                        </a:rPr>
                        <a:t>4A</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0EC"/>
                    </a:solidFill>
                  </a:tcPr>
                </a:tc>
                <a:tc>
                  <a:txBody>
                    <a:bodyPr/>
                    <a:lstStyle/>
                    <a:p>
                      <a:pPr algn="just" fontAlgn="ctr"/>
                      <a:r>
                        <a:rPr lang="zh-CN" sz="1600" b="0" i="0" u="none" strike="noStrike" dirty="0">
                          <a:solidFill>
                            <a:srgbClr val="000000"/>
                          </a:solidFill>
                          <a:latin typeface="+mn-lt"/>
                        </a:rPr>
                        <a:t>人均月收入为5000-10000元，无其他经济来源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0EC"/>
                    </a:solidFill>
                  </a:tcPr>
                </a:tc>
                <a:extLst>
                  <a:ext uri="{0D108BD9-81ED-4DB2-BD59-A6C34878D82A}">
                    <a16:rowId xmlns:a16="http://schemas.microsoft.com/office/drawing/2014/main" val="10007"/>
                  </a:ext>
                </a:extLst>
              </a:tr>
              <a:tr h="283197">
                <a:tc>
                  <a:txBody>
                    <a:bodyPr/>
                    <a:lstStyle/>
                    <a:p>
                      <a:pPr algn="ctr" fontAlgn="ctr"/>
                      <a:r>
                        <a:rPr lang="en-US" altLang="zh-CN" sz="1600" b="0" i="0" u="none" strike="noStrike" dirty="0">
                          <a:solidFill>
                            <a:srgbClr val="000000"/>
                          </a:solidFill>
                          <a:latin typeface="+mn-lt"/>
                        </a:rPr>
                        <a:t>4B</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just" fontAlgn="ctr"/>
                      <a:r>
                        <a:rPr lang="zh-CN" sz="1600" b="0" i="0" u="none" strike="noStrike" dirty="0">
                          <a:solidFill>
                            <a:srgbClr val="000000"/>
                          </a:solidFill>
                          <a:latin typeface="+mn-lt"/>
                        </a:rPr>
                        <a:t>人均月收入为5000-10000元，有其他经济来源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val="10008"/>
                  </a:ext>
                </a:extLst>
              </a:tr>
              <a:tr h="283197">
                <a:tc>
                  <a:txBody>
                    <a:bodyPr/>
                    <a:lstStyle/>
                    <a:p>
                      <a:pPr algn="ctr" fontAlgn="ctr"/>
                      <a:r>
                        <a:rPr lang="en-US" altLang="zh-CN" sz="1600" b="0" i="0" u="none" strike="noStrike" dirty="0">
                          <a:solidFill>
                            <a:srgbClr val="000000"/>
                          </a:solidFill>
                          <a:latin typeface="+mn-lt"/>
                        </a:rPr>
                        <a:t>5A</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a:txBody>
                    <a:bodyPr/>
                    <a:lstStyle/>
                    <a:p>
                      <a:pPr algn="just" fontAlgn="ctr"/>
                      <a:r>
                        <a:rPr lang="zh-CN" sz="1600" b="0" i="0" u="none" strike="noStrike" dirty="0">
                          <a:solidFill>
                            <a:srgbClr val="000000"/>
                          </a:solidFill>
                          <a:latin typeface="+mn-lt"/>
                        </a:rPr>
                        <a:t>人均月收入为10000元以上，无其他经济来源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extLst>
                  <a:ext uri="{0D108BD9-81ED-4DB2-BD59-A6C34878D82A}">
                    <a16:rowId xmlns:a16="http://schemas.microsoft.com/office/drawing/2014/main" val="10009"/>
                  </a:ext>
                </a:extLst>
              </a:tr>
              <a:tr h="283197">
                <a:tc>
                  <a:txBody>
                    <a:bodyPr/>
                    <a:lstStyle/>
                    <a:p>
                      <a:pPr algn="ctr" fontAlgn="ctr"/>
                      <a:r>
                        <a:rPr lang="en-US" altLang="zh-CN" sz="1600" b="0" i="0" u="none" strike="noStrike" dirty="0">
                          <a:solidFill>
                            <a:srgbClr val="000000"/>
                          </a:solidFill>
                          <a:latin typeface="+mn-lt"/>
                        </a:rPr>
                        <a:t>5B</a:t>
                      </a:r>
                      <a:endParaRPr lang="zh-CN" sz="1600" b="0" i="0" u="none" strike="noStrike" dirty="0">
                        <a:solidFill>
                          <a:srgbClr val="000000"/>
                        </a:solidFill>
                        <a:latin typeface="+mn-lt"/>
                      </a:endParaRP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tc>
                  <a:txBody>
                    <a:bodyPr/>
                    <a:lstStyle/>
                    <a:p>
                      <a:pPr algn="just" fontAlgn="ctr"/>
                      <a:r>
                        <a:rPr lang="zh-CN" sz="1600" b="0" i="0" u="none" strike="noStrike" dirty="0">
                          <a:solidFill>
                            <a:srgbClr val="000000"/>
                          </a:solidFill>
                          <a:latin typeface="+mn-lt"/>
                        </a:rPr>
                        <a:t>人均月收入为10000元以上，有其他经济来源</a:t>
                      </a:r>
                    </a:p>
                  </a:txBody>
                  <a:tcPr marL="7495" marR="7495" marT="74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DE8"/>
                    </a:solidFill>
                  </a:tcPr>
                </a:tc>
                <a:extLst>
                  <a:ext uri="{0D108BD9-81ED-4DB2-BD59-A6C34878D82A}">
                    <a16:rowId xmlns:a16="http://schemas.microsoft.com/office/drawing/2014/main" val="10010"/>
                  </a:ext>
                </a:extLst>
              </a:tr>
            </a:tbl>
          </a:graphicData>
        </a:graphic>
      </p:graphicFrame>
      <p:graphicFrame>
        <p:nvGraphicFramePr>
          <p:cNvPr id="9218" name="Object 2"/>
          <p:cNvGraphicFramePr>
            <a:graphicFrameLocks noChangeAspect="1"/>
          </p:cNvGraphicFramePr>
          <p:nvPr>
            <p:extLst>
              <p:ext uri="{D42A27DB-BD31-4B8C-83A1-F6EECF244321}">
                <p14:modId xmlns:p14="http://schemas.microsoft.com/office/powerpoint/2010/main" val="144926215"/>
              </p:ext>
            </p:extLst>
          </p:nvPr>
        </p:nvGraphicFramePr>
        <p:xfrm>
          <a:off x="4032250" y="2457140"/>
          <a:ext cx="2171700" cy="431800"/>
        </p:xfrm>
        <a:graphic>
          <a:graphicData uri="http://schemas.openxmlformats.org/presentationml/2006/ole">
            <mc:AlternateContent xmlns:mc="http://schemas.openxmlformats.org/markup-compatibility/2006">
              <mc:Choice xmlns:v="urn:schemas-microsoft-com:vml" Requires="v">
                <p:oleObj spid="_x0000_s9440" name="Equation" r:id="rId4" imgW="2171520" imgH="431640" progId="Equation.DSMT4">
                  <p:embed/>
                </p:oleObj>
              </mc:Choice>
              <mc:Fallback>
                <p:oleObj name="Equation" r:id="rId4" imgW="2171520" imgH="43164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250" y="2457140"/>
                        <a:ext cx="21717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3"/>
          <p:cNvGraphicFramePr>
            <a:graphicFrameLocks noChangeAspect="1"/>
          </p:cNvGraphicFramePr>
          <p:nvPr>
            <p:extLst>
              <p:ext uri="{D42A27DB-BD31-4B8C-83A1-F6EECF244321}">
                <p14:modId xmlns:p14="http://schemas.microsoft.com/office/powerpoint/2010/main" val="3945846419"/>
              </p:ext>
            </p:extLst>
          </p:nvPr>
        </p:nvGraphicFramePr>
        <p:xfrm>
          <a:off x="4032250" y="1150628"/>
          <a:ext cx="889000" cy="292100"/>
        </p:xfrm>
        <a:graphic>
          <a:graphicData uri="http://schemas.openxmlformats.org/presentationml/2006/ole">
            <mc:AlternateContent xmlns:mc="http://schemas.openxmlformats.org/markup-compatibility/2006">
              <mc:Choice xmlns:v="urn:schemas-microsoft-com:vml" Requires="v">
                <p:oleObj spid="_x0000_s9441" name="Equation" r:id="rId6" imgW="888840" imgH="291960" progId="Equation.DSMT4">
                  <p:embed/>
                </p:oleObj>
              </mc:Choice>
              <mc:Fallback>
                <p:oleObj name="Equation" r:id="rId6" imgW="888840" imgH="29196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2250" y="1150628"/>
                        <a:ext cx="8890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23"/>
          <p:cNvSpPr>
            <a:spLocks noChangeArrowheads="1"/>
          </p:cNvSpPr>
          <p:nvPr/>
        </p:nvSpPr>
        <p:spPr bwMode="auto">
          <a:xfrm>
            <a:off x="4454525" y="1601478"/>
            <a:ext cx="1889125" cy="615950"/>
          </a:xfrm>
          <a:prstGeom prst="rect">
            <a:avLst/>
          </a:prstGeom>
          <a:noFill/>
          <a:ln w="9525">
            <a:noFill/>
            <a:miter lim="800000"/>
            <a:headEnd/>
            <a:tailEnd/>
          </a:ln>
          <a:effectLst/>
        </p:spPr>
        <p:txBody>
          <a:bodyPr lIns="0" tIns="0" rIns="0" bIns="0">
            <a:spAutoFit/>
          </a:bodyPr>
          <a:lstStyle/>
          <a:p>
            <a:pPr algn="ctr">
              <a:defRPr/>
            </a:pPr>
            <a:r>
              <a:rPr lang="zh-CN" altLang="en-US" sz="2000" dirty="0">
                <a:solidFill>
                  <a:srgbClr val="0000CC"/>
                </a:solidFill>
                <a:latin typeface="+mn-lt"/>
                <a:ea typeface="黑体" pitchFamily="2" charset="-122"/>
              </a:rPr>
              <a:t>引入假属性</a:t>
            </a:r>
            <a:r>
              <a:rPr lang="en-US" altLang="zh-CN" sz="2000" i="1" dirty="0">
                <a:solidFill>
                  <a:srgbClr val="FF0000"/>
                </a:solidFill>
                <a:latin typeface="+mn-lt"/>
                <a:ea typeface="黑体" pitchFamily="2" charset="-122"/>
              </a:rPr>
              <a:t>C</a:t>
            </a:r>
            <a:r>
              <a:rPr lang="zh-CN" altLang="en-US" sz="2000" dirty="0">
                <a:solidFill>
                  <a:srgbClr val="0000CC"/>
                </a:solidFill>
                <a:latin typeface="+mn-lt"/>
                <a:ea typeface="黑体" pitchFamily="2" charset="-122"/>
              </a:rPr>
              <a:t>后可节省存储空间</a:t>
            </a:r>
            <a:endParaRPr lang="en-US" altLang="zh-CN" sz="2000" dirty="0">
              <a:solidFill>
                <a:srgbClr val="0000CC"/>
              </a:solidFill>
              <a:latin typeface="+mn-lt"/>
              <a:ea typeface="黑体" pitchFamily="2" charset="-122"/>
            </a:endParaRPr>
          </a:p>
        </p:txBody>
      </p:sp>
      <p:sp>
        <p:nvSpPr>
          <p:cNvPr id="14" name="Rectangle 23"/>
          <p:cNvSpPr>
            <a:spLocks noChangeArrowheads="1"/>
          </p:cNvSpPr>
          <p:nvPr/>
        </p:nvSpPr>
        <p:spPr bwMode="auto">
          <a:xfrm>
            <a:off x="6642100" y="1582428"/>
            <a:ext cx="2205038" cy="1230312"/>
          </a:xfrm>
          <a:prstGeom prst="rect">
            <a:avLst/>
          </a:prstGeom>
          <a:noFill/>
          <a:ln w="9525">
            <a:noFill/>
            <a:miter lim="800000"/>
            <a:headEnd/>
            <a:tailEnd/>
          </a:ln>
          <a:effectLst/>
        </p:spPr>
        <p:txBody>
          <a:bodyPr lIns="0" tIns="0" rIns="0" bIns="0">
            <a:spAutoFit/>
          </a:bodyPr>
          <a:lstStyle/>
          <a:p>
            <a:pPr algn="ctr">
              <a:defRPr/>
            </a:pPr>
            <a:r>
              <a:rPr lang="zh-CN" altLang="en-US" sz="2000" dirty="0">
                <a:solidFill>
                  <a:srgbClr val="0000CC"/>
                </a:solidFill>
                <a:latin typeface="+mn-lt"/>
                <a:ea typeface="黑体" pitchFamily="2" charset="-122"/>
              </a:rPr>
              <a:t>但要查询某学生实际家庭经济状况</a:t>
            </a:r>
            <a:r>
              <a:rPr lang="en-US" altLang="zh-CN" sz="2000" i="1" dirty="0">
                <a:latin typeface="+mn-lt"/>
                <a:ea typeface="黑体" pitchFamily="2" charset="-122"/>
              </a:rPr>
              <a:t>B</a:t>
            </a:r>
            <a:r>
              <a:rPr lang="zh-CN" altLang="en-US" sz="2000" dirty="0">
                <a:solidFill>
                  <a:srgbClr val="0000CC"/>
                </a:solidFill>
                <a:latin typeface="+mn-lt"/>
                <a:ea typeface="黑体" pitchFamily="2" charset="-122"/>
              </a:rPr>
              <a:t>时</a:t>
            </a:r>
            <a:br>
              <a:rPr lang="en-US" altLang="zh-CN" sz="2000" dirty="0">
                <a:solidFill>
                  <a:srgbClr val="0000CC"/>
                </a:solidFill>
                <a:latin typeface="+mn-lt"/>
                <a:ea typeface="黑体" pitchFamily="2" charset="-122"/>
              </a:rPr>
            </a:br>
            <a:r>
              <a:rPr lang="zh-CN" altLang="en-US" sz="2000" dirty="0">
                <a:solidFill>
                  <a:srgbClr val="0000CC"/>
                </a:solidFill>
                <a:ea typeface="黑体" pitchFamily="2" charset="-122"/>
              </a:rPr>
              <a:t>需两表</a:t>
            </a:r>
            <a:r>
              <a:rPr lang="en-US" altLang="zh-CN" sz="2000" dirty="0">
                <a:solidFill>
                  <a:srgbClr val="0000CC"/>
                </a:solidFill>
                <a:ea typeface="黑体" pitchFamily="2" charset="-122"/>
              </a:rPr>
              <a:t>JOIN</a:t>
            </a:r>
            <a:r>
              <a:rPr lang="zh-CN" altLang="en-US" sz="2000" dirty="0">
                <a:solidFill>
                  <a:srgbClr val="0000CC"/>
                </a:solidFill>
                <a:ea typeface="黑体" pitchFamily="2" charset="-122"/>
              </a:rPr>
              <a:t>操作</a:t>
            </a:r>
            <a:endParaRPr lang="en-US" altLang="zh-CN" sz="2000" dirty="0">
              <a:solidFill>
                <a:srgbClr val="0000CC"/>
              </a:solidFill>
              <a:ea typeface="黑体" pitchFamily="2" charset="-122"/>
            </a:endParaRPr>
          </a:p>
          <a:p>
            <a:pPr algn="ctr">
              <a:defRPr/>
            </a:pPr>
            <a:r>
              <a:rPr lang="en-US" altLang="zh-CN" sz="2000" dirty="0">
                <a:solidFill>
                  <a:srgbClr val="0000CC"/>
                </a:solidFill>
                <a:latin typeface="+mn-lt"/>
                <a:ea typeface="黑体" pitchFamily="2" charset="-122"/>
              </a:rPr>
              <a:t>(</a:t>
            </a:r>
            <a:r>
              <a:rPr lang="zh-CN" altLang="en-US" sz="2000" dirty="0">
                <a:solidFill>
                  <a:srgbClr val="0000CC"/>
                </a:solidFill>
                <a:latin typeface="+mn-lt"/>
                <a:ea typeface="黑体" pitchFamily="2" charset="-122"/>
              </a:rPr>
              <a:t>牺牲时间代价</a:t>
            </a:r>
            <a:r>
              <a:rPr lang="en-US" altLang="zh-CN" sz="2000" dirty="0">
                <a:solidFill>
                  <a:srgbClr val="0000CC"/>
                </a:solidFill>
                <a:latin typeface="+mn-lt"/>
                <a:ea typeface="黑体" pitchFamily="2" charset="-122"/>
              </a:rPr>
              <a:t>)</a:t>
            </a:r>
          </a:p>
        </p:txBody>
      </p:sp>
      <p:sp>
        <p:nvSpPr>
          <p:cNvPr id="9371" name="AutoShape 202"/>
          <p:cNvSpPr>
            <a:spLocks noChangeArrowheads="1"/>
          </p:cNvSpPr>
          <p:nvPr/>
        </p:nvSpPr>
        <p:spPr bwMode="auto">
          <a:xfrm>
            <a:off x="4211638" y="1442728"/>
            <a:ext cx="242887" cy="1014412"/>
          </a:xfrm>
          <a:prstGeom prst="downArrow">
            <a:avLst>
              <a:gd name="adj1" fmla="val 50000"/>
              <a:gd name="adj2" fmla="val 38806"/>
            </a:avLst>
          </a:prstGeom>
          <a:solidFill>
            <a:srgbClr val="FF0000"/>
          </a:solidFill>
          <a:ln w="9525">
            <a:solidFill>
              <a:srgbClr val="000000"/>
            </a:solidFill>
            <a:miter lim="800000"/>
            <a:headEnd/>
            <a:tailEnd/>
          </a:ln>
        </p:spPr>
        <p:txBody>
          <a:bodyPr vert="eaVert"/>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356355" name="Rectangle 3"/>
          <p:cNvSpPr>
            <a:spLocks noGrp="1" noChangeArrowheads="1"/>
          </p:cNvSpPr>
          <p:nvPr>
            <p:ph type="title"/>
          </p:nvPr>
        </p:nvSpPr>
        <p:spPr/>
        <p:txBody>
          <a:bodyPr/>
          <a:lstStyle/>
          <a:p>
            <a:r>
              <a:rPr lang="zh-CN" altLang="en-US"/>
              <a:t>11.4 逻辑设计 </a:t>
            </a:r>
            <a:endParaRPr lang="zh-CN" altLang="en-US" dirty="0"/>
          </a:p>
        </p:txBody>
      </p:sp>
      <p:sp>
        <p:nvSpPr>
          <p:cNvPr id="52229" name="Rectangle 2"/>
          <p:cNvSpPr>
            <a:spLocks noGrp="1" noChangeArrowheads="1"/>
          </p:cNvSpPr>
          <p:nvPr>
            <p:ph type="body" idx="1"/>
          </p:nvPr>
        </p:nvSpPr>
        <p:spPr/>
        <p:txBody>
          <a:bodyPr/>
          <a:lstStyle/>
          <a:p>
            <a:r>
              <a:rPr lang="zh-CN" altLang="en-US" b="1" dirty="0"/>
              <a:t>11.4.5 外模式的设计 </a:t>
            </a:r>
          </a:p>
          <a:p>
            <a:pPr lvl="1"/>
            <a:r>
              <a:rPr lang="zh-CN" altLang="en-US" dirty="0"/>
              <a:t>外模式：描述数据的不同（用户）视图</a:t>
            </a:r>
            <a:endParaRPr lang="en-US" altLang="zh-CN" dirty="0"/>
          </a:p>
          <a:p>
            <a:pPr lvl="1"/>
            <a:r>
              <a:rPr lang="zh-CN" altLang="en-US" dirty="0"/>
              <a:t>外模式的设计依据：局部</a:t>
            </a:r>
            <a:r>
              <a:rPr lang="en-US" altLang="zh-CN" dirty="0"/>
              <a:t>E-R</a:t>
            </a:r>
            <a:r>
              <a:rPr lang="zh-CN" altLang="en-US" dirty="0"/>
              <a:t>模式（即用户视图）</a:t>
            </a:r>
          </a:p>
          <a:p>
            <a:pPr lvl="1"/>
            <a:r>
              <a:rPr lang="zh-CN" altLang="en-US" dirty="0"/>
              <a:t>外模式的</a:t>
            </a:r>
            <a:r>
              <a:rPr lang="en-US" altLang="zh-CN" dirty="0"/>
              <a:t>SQL</a:t>
            </a:r>
            <a:r>
              <a:rPr lang="zh-CN" altLang="en-US" dirty="0"/>
              <a:t>实现：定义视图 + 限制基表访问</a:t>
            </a:r>
            <a:endParaRPr lang="en-US" altLang="zh-CN" dirty="0"/>
          </a:p>
          <a:p>
            <a:pPr lvl="2"/>
            <a:r>
              <a:rPr lang="en-US" altLang="zh-CN" dirty="0"/>
              <a:t>CREATE VIEW … AS SELECT … WHERE …;</a:t>
            </a:r>
          </a:p>
          <a:p>
            <a:pPr lvl="2"/>
            <a:r>
              <a:rPr lang="en-US" altLang="zh-CN" dirty="0"/>
              <a:t>GRANT/REVOKE ... [ON ...] TO/FROM ...; </a:t>
            </a:r>
          </a:p>
          <a:p>
            <a:pPr lvl="2"/>
            <a:r>
              <a:rPr lang="zh-CN" altLang="en-US" dirty="0"/>
              <a:t>视图的作用：</a:t>
            </a:r>
            <a:endParaRPr lang="en-US" altLang="zh-CN" dirty="0"/>
          </a:p>
          <a:p>
            <a:pPr lvl="3"/>
            <a:r>
              <a:rPr lang="en-US" altLang="zh-CN" sz="2300" dirty="0"/>
              <a:t>(1) </a:t>
            </a:r>
            <a:r>
              <a:rPr lang="zh-CN" altLang="en-US" sz="2300" dirty="0"/>
              <a:t>提供了一定的逻辑数据独立性  </a:t>
            </a:r>
          </a:p>
          <a:p>
            <a:pPr lvl="3"/>
            <a:r>
              <a:rPr lang="en-US" altLang="zh-CN" sz="2300" dirty="0"/>
              <a:t>(2) </a:t>
            </a:r>
            <a:r>
              <a:rPr lang="zh-CN" altLang="en-US" sz="2300" dirty="0"/>
              <a:t>更好地适应不同用户对数据的特定需求</a:t>
            </a:r>
          </a:p>
          <a:p>
            <a:pPr lvl="3"/>
            <a:r>
              <a:rPr lang="en-US" altLang="zh-CN" sz="2300" dirty="0"/>
              <a:t>(3) </a:t>
            </a:r>
            <a:r>
              <a:rPr lang="zh-CN" altLang="en-US" sz="2300" dirty="0"/>
              <a:t>屏蔽某些数据，有利于数据保密</a:t>
            </a:r>
            <a:endParaRPr lang="en-US" altLang="zh-CN" sz="2300" dirty="0"/>
          </a:p>
          <a:p>
            <a:pPr lvl="3"/>
            <a:r>
              <a:rPr lang="en-US" altLang="zh-CN" sz="2300" dirty="0"/>
              <a:t>(4) </a:t>
            </a:r>
            <a:r>
              <a:rPr lang="zh-CN" altLang="en-US" sz="2300" dirty="0"/>
              <a:t>视图上查询可简化用户的查询操作</a:t>
            </a:r>
          </a:p>
          <a:p>
            <a:endParaRPr lang="zh-CN" altLang="en-US" dirty="0"/>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57</a:t>
            </a:fld>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7170" name="Rectangle 2"/>
          <p:cNvSpPr>
            <a:spLocks noGrp="1" noChangeArrowheads="1"/>
          </p:cNvSpPr>
          <p:nvPr>
            <p:ph type="title"/>
          </p:nvPr>
        </p:nvSpPr>
        <p:spPr>
          <a:xfrm>
            <a:off x="701570" y="192882"/>
            <a:ext cx="8092819" cy="765175"/>
          </a:xfrm>
        </p:spPr>
        <p:txBody>
          <a:bodyPr/>
          <a:lstStyle/>
          <a:p>
            <a:pPr eaLnBrk="1" hangingPunct="1">
              <a:defRPr/>
            </a:pPr>
            <a:r>
              <a:rPr lang="zh-CN" altLang="en-US" dirty="0"/>
              <a:t>目录 </a:t>
            </a:r>
            <a:r>
              <a:rPr lang="en-US" altLang="zh-CN" dirty="0"/>
              <a:t>Contents</a:t>
            </a:r>
            <a:endParaRPr lang="en-US" altLang="zh-CN" dirty="0">
              <a:latin typeface="+mn-lt"/>
            </a:endParaRPr>
          </a:p>
        </p:txBody>
      </p:sp>
      <p:sp>
        <p:nvSpPr>
          <p:cNvPr id="14342" name="Rectangle 3"/>
          <p:cNvSpPr>
            <a:spLocks noGrp="1" noChangeArrowheads="1"/>
          </p:cNvSpPr>
          <p:nvPr>
            <p:ph type="body" idx="1"/>
          </p:nvPr>
        </p:nvSpPr>
        <p:spPr>
          <a:xfrm>
            <a:off x="914400" y="1150938"/>
            <a:ext cx="7761288" cy="5230812"/>
          </a:xfrm>
        </p:spPr>
        <p:txBody>
          <a:bodyPr/>
          <a:lstStyle/>
          <a:p>
            <a:pPr algn="just" eaLnBrk="1" hangingPunct="1">
              <a:buClr>
                <a:schemeClr val="bg2"/>
              </a:buClr>
              <a:buSzPct val="105000"/>
              <a:buFont typeface="Wingdings" pitchFamily="2" charset="2"/>
              <a:buNone/>
            </a:pPr>
            <a:r>
              <a:rPr lang="zh-CN" altLang="en-US" sz="3200" b="1" dirty="0">
                <a:ea typeface="黑体" pitchFamily="2" charset="-122"/>
              </a:rPr>
              <a:t>11.1  概述</a:t>
            </a:r>
          </a:p>
          <a:p>
            <a:pPr algn="just" eaLnBrk="1" hangingPunct="1">
              <a:buClr>
                <a:schemeClr val="bg2"/>
              </a:buClr>
              <a:buSzPct val="105000"/>
              <a:buNone/>
            </a:pPr>
            <a:r>
              <a:rPr lang="zh-CN" altLang="en-US" sz="3200" b="1" dirty="0">
                <a:ea typeface="黑体" pitchFamily="2" charset="-122"/>
              </a:rPr>
              <a:t>11.2  需求分析</a:t>
            </a:r>
            <a:endParaRPr lang="en-US" altLang="zh-CN" sz="3200" b="1" dirty="0">
              <a:ea typeface="黑体" pitchFamily="2" charset="-122"/>
            </a:endParaRPr>
          </a:p>
          <a:p>
            <a:pPr algn="just" eaLnBrk="1" hangingPunct="1">
              <a:buClr>
                <a:schemeClr val="bg2"/>
              </a:buClr>
              <a:buSzPct val="105000"/>
              <a:buNone/>
            </a:pPr>
            <a:r>
              <a:rPr lang="zh-CN" altLang="en-US" sz="3200" b="1" dirty="0">
                <a:ea typeface="黑体" pitchFamily="2" charset="-122"/>
              </a:rPr>
              <a:t>11.3  概念设计</a:t>
            </a:r>
            <a:endParaRPr lang="en-US" altLang="zh-CN" sz="3200" b="1" dirty="0">
              <a:ea typeface="黑体" pitchFamily="2" charset="-122"/>
            </a:endParaRPr>
          </a:p>
          <a:p>
            <a:pPr algn="just" eaLnBrk="1" hangingPunct="1">
              <a:buClr>
                <a:schemeClr val="bg2"/>
              </a:buClr>
              <a:buSzPct val="105000"/>
              <a:buNone/>
            </a:pPr>
            <a:r>
              <a:rPr lang="zh-CN" altLang="en-US" sz="3200" b="1" dirty="0">
                <a:ea typeface="黑体" pitchFamily="2" charset="-122"/>
              </a:rPr>
              <a:t>11.4  逻辑设计</a:t>
            </a:r>
            <a:endParaRPr lang="en-US" altLang="zh-CN" sz="3200" b="1" dirty="0">
              <a:ea typeface="黑体" pitchFamily="2" charset="-122"/>
            </a:endParaRPr>
          </a:p>
          <a:p>
            <a:pPr algn="just" eaLnBrk="1" hangingPunct="1">
              <a:buClr>
                <a:schemeClr val="bg2"/>
              </a:buClr>
              <a:buSzPct val="105000"/>
              <a:buNone/>
            </a:pPr>
            <a:r>
              <a:rPr lang="en-US" altLang="zh-CN" sz="3200" b="1" dirty="0">
                <a:solidFill>
                  <a:srgbClr val="FF0000"/>
                </a:solidFill>
                <a:ea typeface="黑体" pitchFamily="2" charset="-122"/>
              </a:rPr>
              <a:t>1</a:t>
            </a:r>
            <a:r>
              <a:rPr lang="zh-CN" altLang="en-US" sz="3200" b="1" dirty="0">
                <a:solidFill>
                  <a:srgbClr val="FF0000"/>
                </a:solidFill>
                <a:ea typeface="黑体" pitchFamily="2" charset="-122"/>
              </a:rPr>
              <a:t>1.5  物理设计</a:t>
            </a:r>
          </a:p>
        </p:txBody>
      </p:sp>
      <p:pic>
        <p:nvPicPr>
          <p:cNvPr id="14343" name="Picture 8" descr="j0299125"/>
          <p:cNvPicPr>
            <a:picLocks noChangeAspect="1" noChangeArrowheads="1"/>
          </p:cNvPicPr>
          <p:nvPr/>
        </p:nvPicPr>
        <p:blipFill>
          <a:blip r:embed="rId3" cstate="print"/>
          <a:srcRect/>
          <a:stretch>
            <a:fillRect/>
          </a:stretch>
        </p:blipFill>
        <p:spPr bwMode="auto">
          <a:xfrm>
            <a:off x="5940425" y="1844675"/>
            <a:ext cx="2592388" cy="4241800"/>
          </a:xfrm>
          <a:prstGeom prst="rect">
            <a:avLst/>
          </a:prstGeom>
          <a:noFill/>
          <a:ln w="9525">
            <a:noFill/>
            <a:miter lim="800000"/>
            <a:headEnd/>
            <a:tailEnd/>
          </a:ln>
        </p:spPr>
      </p:pic>
      <p:sp>
        <p:nvSpPr>
          <p:cNvPr id="10" name="Rectangle 9"/>
          <p:cNvSpPr>
            <a:spLocks noGrp="1" noChangeArrowheads="1"/>
          </p:cNvSpPr>
          <p:nvPr>
            <p:ph type="dt" sz="half" idx="4294967295"/>
          </p:nvPr>
        </p:nvSpPr>
        <p:spPr bwMode="auto">
          <a:xfrm>
            <a:off x="3994755" y="6585839"/>
            <a:ext cx="4132640"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1" name="Rectangle 10"/>
          <p:cNvSpPr>
            <a:spLocks noGrp="1" noChangeArrowheads="1"/>
          </p:cNvSpPr>
          <p:nvPr>
            <p:ph type="ftr" sz="quarter" idx="4294967295"/>
          </p:nvPr>
        </p:nvSpPr>
        <p:spPr bwMode="auto">
          <a:xfrm>
            <a:off x="701570" y="6585839"/>
            <a:ext cx="3195405" cy="2612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0">
                <a:solidFill>
                  <a:srgbClr val="C00000"/>
                </a:solidFill>
              </a:defRPr>
            </a:lvl1pPr>
          </a:lstStyle>
          <a:p>
            <a:pPr>
              <a:defRPr/>
            </a:pPr>
            <a:r>
              <a:rPr lang="en-US" altLang="zh-CN" dirty="0"/>
              <a:t>《</a:t>
            </a:r>
            <a:r>
              <a:rPr lang="zh-CN" altLang="en-US" dirty="0"/>
              <a:t>数据库系统原理</a:t>
            </a:r>
            <a:r>
              <a:rPr lang="en-US" altLang="zh-CN" dirty="0"/>
              <a:t>》</a:t>
            </a:r>
            <a:r>
              <a:rPr lang="zh-CN" altLang="en-US" dirty="0"/>
              <a:t>第</a:t>
            </a:r>
            <a:r>
              <a:rPr lang="en-US" altLang="zh-CN" dirty="0"/>
              <a:t>11</a:t>
            </a:r>
            <a:r>
              <a:rPr lang="zh-CN" altLang="en-US" dirty="0"/>
              <a:t>章</a:t>
            </a:r>
            <a:r>
              <a:rPr lang="en-US" altLang="zh-CN" dirty="0"/>
              <a:t>—</a:t>
            </a:r>
            <a:r>
              <a:rPr lang="zh-CN" altLang="en-US" dirty="0"/>
              <a:t>数据库设计</a:t>
            </a:r>
            <a:endParaRPr lang="en-US" altLang="zh-CN" dirty="0"/>
          </a:p>
        </p:txBody>
      </p:sp>
      <p:sp>
        <p:nvSpPr>
          <p:cNvPr id="12" name="Rectangle 11"/>
          <p:cNvSpPr>
            <a:spLocks noGrp="1" noChangeArrowheads="1"/>
          </p:cNvSpPr>
          <p:nvPr>
            <p:ph type="sldNum" sz="quarter" idx="4294967295"/>
          </p:nvPr>
        </p:nvSpPr>
        <p:spPr bwMode="auto">
          <a:xfrm>
            <a:off x="8217404" y="6585839"/>
            <a:ext cx="576985" cy="261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tx1"/>
                </a:solidFill>
              </a:defRPr>
            </a:lvl1pPr>
          </a:lstStyle>
          <a:p>
            <a:pPr>
              <a:defRPr/>
            </a:pPr>
            <a:fld id="{A2313448-419B-4059-A9EC-F0D480B75170}" type="slidenum">
              <a:rPr lang="zh-CN" altLang="en-US" smtClean="0"/>
              <a:pPr>
                <a:defRPr/>
              </a:pPr>
              <a:t>58</a:t>
            </a:fld>
            <a:endParaRPr lang="en-US" altLang="zh-CN"/>
          </a:p>
        </p:txBody>
      </p:sp>
    </p:spTree>
    <p:extLst>
      <p:ext uri="{BB962C8B-B14F-4D97-AF65-F5344CB8AC3E}">
        <p14:creationId xmlns:p14="http://schemas.microsoft.com/office/powerpoint/2010/main" val="569487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80578" name="Rectangle 2"/>
          <p:cNvSpPr>
            <a:spLocks noGrp="1" noChangeArrowheads="1"/>
          </p:cNvSpPr>
          <p:nvPr>
            <p:ph type="title"/>
          </p:nvPr>
        </p:nvSpPr>
        <p:spPr/>
        <p:txBody>
          <a:bodyPr/>
          <a:lstStyle/>
          <a:p>
            <a:r>
              <a:rPr lang="zh-CN" altLang="en-US"/>
              <a:t>11.5 物理设计 </a:t>
            </a:r>
            <a:endParaRPr lang="zh-CN" altLang="en-US" dirty="0"/>
          </a:p>
        </p:txBody>
      </p:sp>
      <p:sp>
        <p:nvSpPr>
          <p:cNvPr id="54278" name="Rectangle 3"/>
          <p:cNvSpPr>
            <a:spLocks noGrp="1" noChangeArrowheads="1"/>
          </p:cNvSpPr>
          <p:nvPr>
            <p:ph type="body" idx="1"/>
          </p:nvPr>
        </p:nvSpPr>
        <p:spPr>
          <a:xfrm>
            <a:off x="701570" y="1133744"/>
            <a:ext cx="8145905" cy="5445607"/>
          </a:xfrm>
        </p:spPr>
        <p:txBody>
          <a:bodyPr/>
          <a:lstStyle/>
          <a:p>
            <a:r>
              <a:rPr lang="zh-CN" altLang="en-US" b="1" dirty="0"/>
              <a:t>11.5.1 概述</a:t>
            </a:r>
          </a:p>
          <a:p>
            <a:pPr lvl="1"/>
            <a:r>
              <a:rPr lang="zh-CN" altLang="en-US" dirty="0">
                <a:solidFill>
                  <a:srgbClr val="0000FF"/>
                </a:solidFill>
              </a:rPr>
              <a:t>任务：</a:t>
            </a:r>
            <a:r>
              <a:rPr lang="zh-CN" altLang="en-US" dirty="0"/>
              <a:t> </a:t>
            </a:r>
          </a:p>
          <a:p>
            <a:pPr marL="717550" lvl="2" indent="0">
              <a:buNone/>
            </a:pPr>
            <a:r>
              <a:rPr lang="zh-CN" altLang="en-US" dirty="0"/>
              <a:t>设计数据库的内（存储）模式，包括：选择合适的存储机制（存储结构和存取方法），合理安排</a:t>
            </a:r>
            <a:r>
              <a:rPr lang="zh-CN" altLang="zh-CN" dirty="0"/>
              <a:t>存</a:t>
            </a:r>
            <a:r>
              <a:rPr lang="zh-CN" altLang="en-US" dirty="0"/>
              <a:t>储</a:t>
            </a:r>
            <a:r>
              <a:rPr lang="zh-CN" altLang="zh-CN" dirty="0"/>
              <a:t>空间</a:t>
            </a:r>
            <a:r>
              <a:rPr lang="zh-CN" altLang="en-US" dirty="0"/>
              <a:t>。</a:t>
            </a:r>
          </a:p>
          <a:p>
            <a:pPr lvl="1"/>
            <a:r>
              <a:rPr lang="zh-CN" altLang="en-US" dirty="0">
                <a:solidFill>
                  <a:srgbClr val="0000FF"/>
                </a:solidFill>
              </a:rPr>
              <a:t>目标：</a:t>
            </a:r>
            <a:r>
              <a:rPr lang="en-US" altLang="zh-CN" sz="2300" dirty="0"/>
              <a:t>(1) </a:t>
            </a:r>
            <a:r>
              <a:rPr lang="zh-CN" altLang="en-US" sz="2300" dirty="0"/>
              <a:t>提高</a:t>
            </a:r>
            <a:r>
              <a:rPr lang="en-US" altLang="zh-CN" sz="2300" dirty="0"/>
              <a:t>DB</a:t>
            </a:r>
            <a:r>
              <a:rPr lang="zh-CN" altLang="en-US" sz="2300" dirty="0"/>
              <a:t>的查询性能（乃主要目的！）</a:t>
            </a:r>
          </a:p>
          <a:p>
            <a:pPr marL="717550" lvl="2" indent="0">
              <a:buNone/>
            </a:pPr>
            <a:r>
              <a:rPr lang="zh-CN" altLang="en-US" dirty="0"/>
              <a:t>            </a:t>
            </a:r>
            <a:r>
              <a:rPr lang="en-US" altLang="zh-CN" dirty="0"/>
              <a:t>(</a:t>
            </a:r>
            <a:r>
              <a:rPr lang="zh-CN" altLang="en-US" dirty="0"/>
              <a:t>2</a:t>
            </a:r>
            <a:r>
              <a:rPr lang="en-US" altLang="zh-CN" dirty="0"/>
              <a:t>) </a:t>
            </a:r>
            <a:r>
              <a:rPr lang="zh-CN" altLang="en-US" dirty="0"/>
              <a:t>有效利用存储空间  （有时与</a:t>
            </a:r>
            <a:r>
              <a:rPr lang="en-US" altLang="zh-CN" dirty="0"/>
              <a:t>(1)</a:t>
            </a:r>
            <a:r>
              <a:rPr lang="zh-CN" altLang="en-US" dirty="0"/>
              <a:t>矛盾）</a:t>
            </a:r>
          </a:p>
          <a:p>
            <a:pPr lvl="1"/>
            <a:r>
              <a:rPr lang="zh-CN" altLang="en-US" dirty="0">
                <a:solidFill>
                  <a:srgbClr val="0000FF"/>
                </a:solidFill>
              </a:rPr>
              <a:t>技术：</a:t>
            </a:r>
            <a:r>
              <a:rPr lang="zh-CN" altLang="en-US" dirty="0"/>
              <a:t> </a:t>
            </a:r>
          </a:p>
          <a:p>
            <a:pPr lvl="2"/>
            <a:r>
              <a:rPr lang="zh-CN" altLang="en-US" dirty="0"/>
              <a:t>存储机制（存储结构和存取方法）的选择：</a:t>
            </a:r>
          </a:p>
          <a:p>
            <a:pPr marL="717550" lvl="2" indent="0">
              <a:buNone/>
            </a:pPr>
            <a:r>
              <a:rPr lang="zh-CN" altLang="en-US" dirty="0"/>
              <a:t>    无簇表：(1) 普通表                 簇表：(3) 散列簇表</a:t>
            </a:r>
          </a:p>
          <a:p>
            <a:pPr marL="717550" lvl="2" indent="0">
              <a:buNone/>
            </a:pPr>
            <a:r>
              <a:rPr lang="zh-CN" altLang="en-US" dirty="0"/>
              <a:t>                   (2) 索引的表                        (4) 索引簇表 </a:t>
            </a:r>
          </a:p>
          <a:p>
            <a:pPr lvl="2"/>
            <a:r>
              <a:rPr lang="zh-CN" altLang="en-US" dirty="0"/>
              <a:t>分区设计：</a:t>
            </a:r>
            <a:br>
              <a:rPr lang="en-US" altLang="zh-CN" dirty="0"/>
            </a:br>
            <a:r>
              <a:rPr lang="zh-CN" altLang="en-US" dirty="0"/>
              <a:t>数据在多个磁盘上合理分布，以合理地安排</a:t>
            </a:r>
            <a:r>
              <a:rPr lang="en-US" altLang="zh-CN" dirty="0"/>
              <a:t>I/O</a:t>
            </a:r>
            <a:r>
              <a:rPr lang="zh-CN" altLang="en-US" dirty="0"/>
              <a:t>，从而提高</a:t>
            </a:r>
            <a:r>
              <a:rPr lang="en-US" altLang="zh-CN" dirty="0"/>
              <a:t>DB</a:t>
            </a:r>
            <a:r>
              <a:rPr lang="zh-CN" altLang="en-US" dirty="0"/>
              <a:t>性能。 </a:t>
            </a:r>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59</a:t>
            </a:fld>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23236" name="Rectangle 4"/>
          <p:cNvSpPr>
            <a:spLocks noGrp="1" noChangeArrowheads="1"/>
          </p:cNvSpPr>
          <p:nvPr>
            <p:ph type="title"/>
          </p:nvPr>
        </p:nvSpPr>
        <p:spPr/>
        <p:txBody>
          <a:bodyPr/>
          <a:lstStyle/>
          <a:p>
            <a:r>
              <a:rPr lang="en-US" altLang="zh-CN"/>
              <a:t>11.1 </a:t>
            </a:r>
            <a:r>
              <a:rPr lang="zh-CN" altLang="en-US"/>
              <a:t>概述 </a:t>
            </a:r>
            <a:endParaRPr lang="zh-CN" altLang="en-US" dirty="0"/>
          </a:p>
        </p:txBody>
      </p:sp>
      <p:sp>
        <p:nvSpPr>
          <p:cNvPr id="18437" name="Rectangle 3"/>
          <p:cNvSpPr>
            <a:spLocks noGrp="1" noChangeArrowheads="1"/>
          </p:cNvSpPr>
          <p:nvPr>
            <p:ph type="body" idx="1"/>
          </p:nvPr>
        </p:nvSpPr>
        <p:spPr/>
        <p:txBody>
          <a:bodyPr/>
          <a:lstStyle/>
          <a:p>
            <a:pPr lvl="1"/>
            <a:r>
              <a:rPr lang="zh-CN" altLang="en-US" b="1" dirty="0"/>
              <a:t>方法</a:t>
            </a:r>
            <a:endParaRPr lang="en-US" altLang="zh-CN" b="1" dirty="0"/>
          </a:p>
          <a:p>
            <a:pPr marL="374650" lvl="1" indent="0">
              <a:buNone/>
            </a:pPr>
            <a:r>
              <a:rPr lang="en-US" altLang="zh-CN" sz="2400" b="1" dirty="0"/>
              <a:t>   (1) </a:t>
            </a:r>
            <a:r>
              <a:rPr lang="zh-CN" altLang="en-US" sz="2400" b="1" dirty="0"/>
              <a:t>面向过程的方法（</a:t>
            </a:r>
            <a:r>
              <a:rPr lang="en-US" altLang="zh-CN" sz="2400" b="1" dirty="0"/>
              <a:t>process-oriented approach</a:t>
            </a:r>
            <a:r>
              <a:rPr lang="zh-CN" altLang="en-US" sz="2400" b="1" dirty="0"/>
              <a:t>）</a:t>
            </a:r>
            <a:endParaRPr lang="en-US" altLang="zh-CN" sz="2400" b="1" dirty="0"/>
          </a:p>
          <a:p>
            <a:pPr lvl="2"/>
            <a:r>
              <a:rPr lang="zh-CN" altLang="en-US" sz="2200" dirty="0"/>
              <a:t>以处理需求为主，兼顾信息需求；</a:t>
            </a:r>
            <a:endParaRPr lang="en-US" altLang="zh-CN" sz="2200" dirty="0"/>
          </a:p>
          <a:p>
            <a:pPr lvl="2"/>
            <a:r>
              <a:rPr lang="zh-CN" altLang="en-US" sz="2200" dirty="0"/>
              <a:t>可能在数据库使用的初始阶段能比较好地满足应用的需要，获得好的性能，但随着应用的发展和需求变化，往往会导致数据库的较大变动或重构。</a:t>
            </a:r>
            <a:endParaRPr lang="en-US" altLang="zh-CN" sz="2200" dirty="0"/>
          </a:p>
          <a:p>
            <a:pPr marL="374650" lvl="1" indent="0">
              <a:buNone/>
            </a:pPr>
            <a:r>
              <a:rPr lang="en-US" altLang="zh-CN" sz="2400" b="1" dirty="0"/>
              <a:t>   (2) </a:t>
            </a:r>
            <a:r>
              <a:rPr lang="zh-CN" altLang="en-US" sz="2400" b="1" dirty="0"/>
              <a:t>面向数据的方法（</a:t>
            </a:r>
            <a:r>
              <a:rPr lang="en-US" altLang="zh-CN" sz="2400" b="1" dirty="0"/>
              <a:t>data-oriented approach</a:t>
            </a:r>
            <a:r>
              <a:rPr lang="zh-CN" altLang="en-US" sz="2400" b="1" dirty="0"/>
              <a:t>）</a:t>
            </a:r>
            <a:endParaRPr lang="en-US" altLang="zh-CN" sz="2400" b="1" dirty="0"/>
          </a:p>
          <a:p>
            <a:pPr lvl="2"/>
            <a:r>
              <a:rPr lang="zh-CN" altLang="en-US" sz="2200" dirty="0"/>
              <a:t>以信息需求为主，兼顾处理需求；</a:t>
            </a:r>
            <a:endParaRPr lang="en-US" altLang="zh-CN" sz="2200" dirty="0"/>
          </a:p>
          <a:p>
            <a:pPr lvl="2"/>
            <a:r>
              <a:rPr lang="zh-CN" altLang="en-US" sz="2200" dirty="0"/>
              <a:t>较好地反映数据的内在联系，不但可以满足当前应用的需要，还可以满足潜在（将来）应用的需要；</a:t>
            </a:r>
            <a:endParaRPr lang="en-US" altLang="zh-CN" sz="2200" dirty="0"/>
          </a:p>
          <a:p>
            <a:pPr lvl="2"/>
            <a:r>
              <a:rPr lang="zh-CN" altLang="en-US" sz="2200" dirty="0"/>
              <a:t>与信息工程方法</a:t>
            </a:r>
            <a:r>
              <a:rPr lang="en-US" altLang="zh-CN" sz="2200" dirty="0"/>
              <a:t>(IEM)</a:t>
            </a:r>
            <a:r>
              <a:rPr lang="zh-CN" altLang="en-US" sz="2200" dirty="0"/>
              <a:t>一致：遵循</a:t>
            </a:r>
            <a:r>
              <a:rPr lang="en-US" altLang="zh-CN" sz="2200" dirty="0"/>
              <a:t>James Martin</a:t>
            </a:r>
            <a:r>
              <a:rPr lang="zh-CN" altLang="en-US" sz="2200" dirty="0"/>
              <a:t>于</a:t>
            </a:r>
            <a:r>
              <a:rPr lang="en-US" altLang="zh-CN" sz="2200" dirty="0"/>
              <a:t>1980</a:t>
            </a:r>
            <a:r>
              <a:rPr lang="zh-CN" altLang="en-US" sz="2200" dirty="0"/>
              <a:t>年代提出的数据中心原理，对业务过程目标进行分析和数据建模的基础上，分阶段开发信息系统的方法。</a:t>
            </a:r>
          </a:p>
        </p:txBody>
      </p:sp>
      <p:sp>
        <p:nvSpPr>
          <p:cNvPr id="12"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6</a:t>
            </a:fld>
            <a:endParaRPr lang="en-US" altLang="zh-CN"/>
          </a:p>
        </p:txBody>
      </p:sp>
      <p:sp>
        <p:nvSpPr>
          <p:cNvPr id="13" name="TextBox 12"/>
          <p:cNvSpPr txBox="1"/>
          <p:nvPr/>
        </p:nvSpPr>
        <p:spPr>
          <a:xfrm>
            <a:off x="701569" y="6209463"/>
            <a:ext cx="8190911" cy="369332"/>
          </a:xfrm>
          <a:prstGeom prst="rect">
            <a:avLst/>
          </a:prstGeom>
          <a:solidFill>
            <a:schemeClr val="accent2">
              <a:lumMod val="20000"/>
              <a:lumOff val="80000"/>
            </a:schemeClr>
          </a:solidFill>
        </p:spPr>
        <p:txBody>
          <a:bodyPr wrap="square">
            <a:spAutoFit/>
          </a:bodyPr>
          <a:lstStyle/>
          <a:p>
            <a:pPr algn="ctr">
              <a:defRPr/>
            </a:pPr>
            <a:r>
              <a:rPr lang="en-US" altLang="zh-CN" dirty="0"/>
              <a:t> </a:t>
            </a:r>
            <a:r>
              <a:rPr lang="zh-CN" altLang="zh-CN" b="1" dirty="0"/>
              <a:t>重硬件、轻软件</a:t>
            </a:r>
            <a:r>
              <a:rPr lang="en-US" altLang="zh-CN" b="1" dirty="0"/>
              <a:t> </a:t>
            </a:r>
            <a:r>
              <a:rPr lang="en-US" altLang="zh-CN" dirty="0"/>
              <a:t>(1960’s~70’s) </a:t>
            </a:r>
            <a:r>
              <a:rPr lang="en-US" altLang="zh-CN" b="1" dirty="0">
                <a:sym typeface="Wingdings" pitchFamily="2" charset="2"/>
              </a:rPr>
              <a:t></a:t>
            </a:r>
            <a:r>
              <a:rPr lang="en-US" altLang="zh-CN" b="1" dirty="0"/>
              <a:t> </a:t>
            </a:r>
            <a:r>
              <a:rPr lang="zh-CN" altLang="zh-CN" b="1" dirty="0"/>
              <a:t>重软件、轻数据</a:t>
            </a:r>
            <a:r>
              <a:rPr lang="en-US" altLang="zh-CN" b="1" dirty="0"/>
              <a:t> </a:t>
            </a:r>
            <a:r>
              <a:rPr lang="en-US" altLang="zh-CN" dirty="0"/>
              <a:t>(70’s~80’s)</a:t>
            </a:r>
            <a:r>
              <a:rPr lang="en-US" altLang="zh-CN" b="1" dirty="0"/>
              <a:t> </a:t>
            </a:r>
            <a:r>
              <a:rPr lang="en-US" altLang="zh-CN" b="1" dirty="0">
                <a:sym typeface="Wingdings" pitchFamily="2" charset="2"/>
              </a:rPr>
              <a:t></a:t>
            </a:r>
            <a:r>
              <a:rPr lang="en-US" altLang="zh-CN" b="1" dirty="0"/>
              <a:t> </a:t>
            </a:r>
            <a:r>
              <a:rPr lang="zh-CN" altLang="zh-CN" b="1" dirty="0"/>
              <a:t>重数据</a:t>
            </a:r>
            <a:r>
              <a:rPr lang="en-US" altLang="zh-CN" dirty="0"/>
              <a:t>(90’s~)</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title"/>
          </p:nvPr>
        </p:nvSpPr>
        <p:spPr/>
        <p:txBody>
          <a:bodyPr/>
          <a:lstStyle/>
          <a:p>
            <a:r>
              <a:rPr lang="en-US" altLang="zh-CN" dirty="0"/>
              <a:t>11.5 </a:t>
            </a:r>
            <a:r>
              <a:rPr lang="zh-CN" altLang="en-US" dirty="0"/>
              <a:t>物理设计 </a:t>
            </a:r>
          </a:p>
        </p:txBody>
      </p:sp>
      <p:sp>
        <p:nvSpPr>
          <p:cNvPr id="282626" name="Rectangle 2"/>
          <p:cNvSpPr>
            <a:spLocks noGrp="1" noChangeArrowheads="1"/>
          </p:cNvSpPr>
          <p:nvPr>
            <p:ph type="body" idx="1"/>
          </p:nvPr>
        </p:nvSpPr>
        <p:spPr>
          <a:xfrm>
            <a:off x="701570" y="1133744"/>
            <a:ext cx="8145905" cy="5355595"/>
          </a:xfrm>
        </p:spPr>
        <p:txBody>
          <a:bodyPr/>
          <a:lstStyle/>
          <a:p>
            <a:r>
              <a:rPr lang="zh-CN" altLang="en-US" b="1" dirty="0"/>
              <a:t>11.5.2 存储机制的选择 </a:t>
            </a:r>
          </a:p>
          <a:p>
            <a:pPr lvl="1">
              <a:spcBef>
                <a:spcPts val="1200"/>
              </a:spcBef>
            </a:pPr>
            <a:r>
              <a:rPr lang="zh-CN" altLang="en-US" b="1" dirty="0">
                <a:solidFill>
                  <a:srgbClr val="0000FF"/>
                </a:solidFill>
              </a:rPr>
              <a:t>索引的选择： </a:t>
            </a:r>
          </a:p>
          <a:p>
            <a:pPr lvl="2">
              <a:spcBef>
                <a:spcPts val="1200"/>
              </a:spcBef>
            </a:pPr>
            <a:r>
              <a:rPr lang="zh-CN" altLang="en-US" b="1" dirty="0">
                <a:solidFill>
                  <a:srgbClr val="0000FF"/>
                </a:solidFill>
              </a:rPr>
              <a:t>建立：</a:t>
            </a:r>
            <a:endParaRPr lang="en-US" altLang="zh-CN" b="1" dirty="0">
              <a:solidFill>
                <a:srgbClr val="0000FF"/>
              </a:solidFill>
            </a:endParaRPr>
          </a:p>
          <a:p>
            <a:pPr marL="1076325" lvl="3" indent="0">
              <a:spcBef>
                <a:spcPts val="1200"/>
              </a:spcBef>
              <a:buNone/>
            </a:pPr>
            <a:r>
              <a:rPr lang="zh-CN" altLang="en-US" sz="2300" dirty="0"/>
              <a:t>一般，</a:t>
            </a:r>
            <a:r>
              <a:rPr lang="en-US" altLang="zh-CN" sz="2300" dirty="0"/>
              <a:t>PK</a:t>
            </a:r>
            <a:r>
              <a:rPr lang="zh-CN" altLang="en-US" sz="2300" dirty="0"/>
              <a:t>及</a:t>
            </a:r>
            <a:r>
              <a:rPr lang="en-US" altLang="zh-CN" sz="2300" dirty="0"/>
              <a:t>UNIQUE</a:t>
            </a:r>
            <a:r>
              <a:rPr lang="zh-CN" altLang="en-US" sz="2300" dirty="0"/>
              <a:t>属性列上的索引是由</a:t>
            </a:r>
            <a:r>
              <a:rPr lang="en-US" altLang="zh-CN" sz="2300" dirty="0"/>
              <a:t>DBMS</a:t>
            </a:r>
            <a:r>
              <a:rPr lang="zh-CN" altLang="en-US" sz="2300" dirty="0"/>
              <a:t>自动建立的；</a:t>
            </a:r>
          </a:p>
          <a:p>
            <a:pPr marL="1076325" lvl="3" indent="0">
              <a:spcBef>
                <a:spcPts val="1200"/>
              </a:spcBef>
              <a:buNone/>
            </a:pPr>
            <a:r>
              <a:rPr lang="zh-CN" altLang="en-US" sz="2300" dirty="0"/>
              <a:t>其他属性列上的索引需用户（一般</a:t>
            </a:r>
            <a:r>
              <a:rPr lang="en-US" altLang="zh-CN" sz="2300" dirty="0"/>
              <a:t>DBA</a:t>
            </a:r>
            <a:r>
              <a:rPr lang="zh-CN" altLang="en-US" sz="2300" dirty="0"/>
              <a:t>）手工建立。</a:t>
            </a:r>
          </a:p>
          <a:p>
            <a:pPr lvl="2">
              <a:spcBef>
                <a:spcPts val="1200"/>
              </a:spcBef>
            </a:pPr>
            <a:r>
              <a:rPr lang="zh-CN" altLang="en-US" b="1" dirty="0">
                <a:solidFill>
                  <a:srgbClr val="0000FF"/>
                </a:solidFill>
              </a:rPr>
              <a:t>使用：</a:t>
            </a:r>
          </a:p>
          <a:p>
            <a:pPr marL="1076325" lvl="3" indent="0">
              <a:spcBef>
                <a:spcPts val="1200"/>
              </a:spcBef>
              <a:buNone/>
            </a:pPr>
            <a:r>
              <a:rPr lang="zh-CN" altLang="en-US" sz="2300" dirty="0"/>
              <a:t>索引的使用由</a:t>
            </a:r>
            <a:r>
              <a:rPr lang="en-US" altLang="zh-CN" sz="2300" dirty="0"/>
              <a:t>DBMS</a:t>
            </a:r>
            <a:r>
              <a:rPr lang="zh-CN" altLang="en-US" sz="2300" dirty="0"/>
              <a:t>自动决定，即对用户是透明的。 </a:t>
            </a:r>
          </a:p>
        </p:txBody>
      </p:sp>
      <p:sp>
        <p:nvSpPr>
          <p:cNvPr id="14"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5"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6"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60</a:t>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84676" name="Rectangle 4"/>
          <p:cNvSpPr>
            <a:spLocks noGrp="1" noChangeArrowheads="1"/>
          </p:cNvSpPr>
          <p:nvPr>
            <p:ph type="title"/>
          </p:nvPr>
        </p:nvSpPr>
        <p:spPr/>
        <p:txBody>
          <a:bodyPr/>
          <a:lstStyle/>
          <a:p>
            <a:r>
              <a:rPr lang="zh-CN" altLang="en-US"/>
              <a:t>11.5 物理设计 </a:t>
            </a:r>
            <a:endParaRPr lang="zh-CN" altLang="en-US" dirty="0"/>
          </a:p>
        </p:txBody>
      </p:sp>
      <p:sp>
        <p:nvSpPr>
          <p:cNvPr id="284675" name="Rectangle 3"/>
          <p:cNvSpPr>
            <a:spLocks noGrp="1" noChangeArrowheads="1"/>
          </p:cNvSpPr>
          <p:nvPr>
            <p:ph type="body" idx="1"/>
          </p:nvPr>
        </p:nvSpPr>
        <p:spPr>
          <a:xfrm>
            <a:off x="701570" y="1133744"/>
            <a:ext cx="8145905" cy="5445607"/>
          </a:xfrm>
        </p:spPr>
        <p:txBody>
          <a:bodyPr/>
          <a:lstStyle/>
          <a:p>
            <a:pPr lvl="1"/>
            <a:r>
              <a:rPr lang="zh-CN" altLang="en-US" b="1" dirty="0"/>
              <a:t>下列情况，</a:t>
            </a:r>
            <a:r>
              <a:rPr lang="zh-CN" altLang="en-US" b="1" dirty="0">
                <a:solidFill>
                  <a:srgbClr val="0000FF"/>
                </a:solidFill>
              </a:rPr>
              <a:t>宜</a:t>
            </a:r>
            <a:r>
              <a:rPr lang="zh-CN" altLang="en-US" b="1" dirty="0"/>
              <a:t>在有关属性列上建索引：</a:t>
            </a:r>
            <a:br>
              <a:rPr lang="en-US" altLang="zh-CN" b="1" dirty="0"/>
            </a:br>
            <a:r>
              <a:rPr lang="en-US" altLang="zh-CN" dirty="0"/>
              <a:t> ――</a:t>
            </a:r>
            <a:r>
              <a:rPr lang="zh-CN" altLang="en-US" dirty="0"/>
              <a:t>即选用</a:t>
            </a:r>
            <a:r>
              <a:rPr lang="en-US" altLang="zh-CN" dirty="0">
                <a:solidFill>
                  <a:srgbClr val="0000FF"/>
                </a:solidFill>
              </a:rPr>
              <a:t>(2)</a:t>
            </a:r>
            <a:r>
              <a:rPr lang="zh-CN" altLang="en-US" dirty="0">
                <a:solidFill>
                  <a:srgbClr val="0000FF"/>
                </a:solidFill>
              </a:rPr>
              <a:t>索引的表</a:t>
            </a:r>
          </a:p>
          <a:p>
            <a:pPr marL="1174750" lvl="2" indent="-457200">
              <a:buClr>
                <a:schemeClr val="accent2"/>
              </a:buClr>
              <a:buFont typeface="+mj-ea"/>
              <a:buAutoNum type="circleNumDbPlain"/>
            </a:pPr>
            <a:r>
              <a:rPr lang="zh-CN" altLang="en-US" b="1" dirty="0">
                <a:solidFill>
                  <a:srgbClr val="FF0000"/>
                </a:solidFill>
              </a:rPr>
              <a:t>常用来连接（</a:t>
            </a:r>
            <a:r>
              <a:rPr lang="en-US" altLang="zh-CN" b="1" dirty="0">
                <a:solidFill>
                  <a:srgbClr val="FF0000"/>
                </a:solidFill>
              </a:rPr>
              <a:t>JOIN</a:t>
            </a:r>
            <a:r>
              <a:rPr lang="zh-CN" altLang="en-US" b="1" dirty="0">
                <a:solidFill>
                  <a:srgbClr val="FF0000"/>
                </a:solidFill>
              </a:rPr>
              <a:t>）相关表的列上宜建索引。</a:t>
            </a:r>
          </a:p>
          <a:p>
            <a:pPr marL="1076325" lvl="3" indent="0">
              <a:buNone/>
            </a:pPr>
            <a:r>
              <a:rPr lang="zh-CN" altLang="en-US" dirty="0"/>
              <a:t>常用的连接是通过</a:t>
            </a:r>
            <a:r>
              <a:rPr lang="en-US" altLang="zh-CN" dirty="0"/>
              <a:t>PK/FK</a:t>
            </a:r>
            <a:r>
              <a:rPr lang="zh-CN" altLang="en-US" dirty="0"/>
              <a:t>来实现的，</a:t>
            </a:r>
            <a:r>
              <a:rPr lang="en-US" altLang="zh-CN" dirty="0"/>
              <a:t>PK</a:t>
            </a:r>
            <a:r>
              <a:rPr lang="zh-CN" altLang="en-US" dirty="0"/>
              <a:t>列上一般已由</a:t>
            </a:r>
            <a:r>
              <a:rPr lang="en-US" altLang="zh-CN" dirty="0"/>
              <a:t>DBMS</a:t>
            </a:r>
            <a:r>
              <a:rPr lang="zh-CN" altLang="en-US" dirty="0"/>
              <a:t>自动建立了索引，因此，最好在</a:t>
            </a:r>
            <a:r>
              <a:rPr lang="en-US" altLang="zh-CN" dirty="0"/>
              <a:t>FK </a:t>
            </a:r>
            <a:r>
              <a:rPr lang="zh-CN" altLang="en-US" dirty="0"/>
              <a:t>列上也建索引（假如对</a:t>
            </a:r>
            <a:r>
              <a:rPr lang="en-US" altLang="zh-CN" dirty="0"/>
              <a:t>FK</a:t>
            </a:r>
            <a:r>
              <a:rPr lang="zh-CN" altLang="en-US" dirty="0"/>
              <a:t>列的更新不是太频繁的话）。</a:t>
            </a:r>
          </a:p>
          <a:p>
            <a:pPr marL="1174750" lvl="2" indent="-457200">
              <a:buClr>
                <a:schemeClr val="accent2"/>
              </a:buClr>
              <a:buFont typeface="+mj-ea"/>
              <a:buAutoNum type="circleNumDbPlain"/>
            </a:pPr>
            <a:r>
              <a:rPr lang="zh-CN" altLang="en-US" b="1" dirty="0">
                <a:solidFill>
                  <a:srgbClr val="FF0000"/>
                </a:solidFill>
              </a:rPr>
              <a:t>以读为主的表，其常用查询涉及的列上宜建索引。</a:t>
            </a:r>
          </a:p>
          <a:p>
            <a:pPr marL="1076325" lvl="3" indent="0">
              <a:buNone/>
            </a:pPr>
            <a:r>
              <a:rPr lang="zh-CN" altLang="en-US" dirty="0"/>
              <a:t>假如范围查询满足条件的行数 ≤ </a:t>
            </a:r>
            <a:r>
              <a:rPr lang="en-US" altLang="zh-CN" dirty="0"/>
              <a:t>20%</a:t>
            </a:r>
            <a:r>
              <a:rPr lang="zh-CN" altLang="en-US" dirty="0"/>
              <a:t>的表行，等值查询满足条件的行数 ≤</a:t>
            </a:r>
            <a:r>
              <a:rPr lang="en-US" altLang="zh-CN" dirty="0"/>
              <a:t> 5%</a:t>
            </a:r>
            <a:r>
              <a:rPr lang="zh-CN" altLang="en-US" dirty="0"/>
              <a:t>的表行，且查询条件不是</a:t>
            </a:r>
            <a:r>
              <a:rPr lang="en-US" altLang="zh-CN" dirty="0"/>
              <a:t>IS NOT NULL</a:t>
            </a:r>
            <a:r>
              <a:rPr lang="zh-CN" altLang="en-US" dirty="0"/>
              <a:t>的话。</a:t>
            </a:r>
          </a:p>
          <a:p>
            <a:pPr marL="1174750" lvl="2" indent="-457200">
              <a:buClr>
                <a:schemeClr val="accent2"/>
              </a:buClr>
              <a:buFont typeface="+mj-ea"/>
              <a:buAutoNum type="circleNumDbPlain"/>
            </a:pPr>
            <a:r>
              <a:rPr lang="zh-CN" altLang="en-US" b="1" dirty="0">
                <a:solidFill>
                  <a:srgbClr val="FF0000"/>
                </a:solidFill>
              </a:rPr>
              <a:t>对于只需访问索引块而不需访问数据块的查询是常用查询的表，其相应列上宜建索引。</a:t>
            </a:r>
          </a:p>
          <a:p>
            <a:pPr marL="1076325" lvl="3" indent="0">
              <a:buNone/>
            </a:pPr>
            <a:r>
              <a:rPr lang="en-US" altLang="zh-CN" dirty="0"/>
              <a:t>(1) </a:t>
            </a:r>
            <a:r>
              <a:rPr lang="zh-CN" altLang="en-US" dirty="0"/>
              <a:t>查询某属性值的</a:t>
            </a:r>
            <a:r>
              <a:rPr lang="en-US" altLang="zh-CN" dirty="0"/>
              <a:t>MIN, MAX, AVG, SUM, COUNT</a:t>
            </a:r>
            <a:r>
              <a:rPr lang="zh-CN" altLang="en-US" dirty="0"/>
              <a:t>等聚集函数值，且查询语句没有</a:t>
            </a:r>
            <a:r>
              <a:rPr lang="en-US" altLang="zh-CN" dirty="0"/>
              <a:t>GROUP BY</a:t>
            </a:r>
            <a:r>
              <a:rPr lang="zh-CN" altLang="en-US" dirty="0"/>
              <a:t>子句；</a:t>
            </a:r>
          </a:p>
          <a:p>
            <a:pPr marL="1076325" lvl="3" indent="0">
              <a:buNone/>
            </a:pPr>
            <a:r>
              <a:rPr lang="en-US" altLang="zh-CN" dirty="0"/>
              <a:t>(2) </a:t>
            </a:r>
            <a:r>
              <a:rPr lang="zh-CN" altLang="en-US" dirty="0"/>
              <a:t>查询某属性值是否存在（即：使用</a:t>
            </a:r>
            <a:r>
              <a:rPr lang="en-US" altLang="zh-CN" dirty="0"/>
              <a:t>EXISTS</a:t>
            </a:r>
            <a:r>
              <a:rPr lang="zh-CN" altLang="en-US" dirty="0"/>
              <a:t>或</a:t>
            </a:r>
            <a:r>
              <a:rPr lang="en-US" altLang="zh-CN" dirty="0"/>
              <a:t>NOT EXISTS</a:t>
            </a:r>
            <a:r>
              <a:rPr lang="zh-CN" altLang="en-US" dirty="0"/>
              <a:t>谓词）。</a:t>
            </a:r>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61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4675">
                                            <p:txEl>
                                              <p:pRg st="3" end="3"/>
                                            </p:txEl>
                                          </p:spTgt>
                                        </p:tgtEl>
                                        <p:attrNameLst>
                                          <p:attrName>style.visibility</p:attrName>
                                        </p:attrNameLst>
                                      </p:cBhvr>
                                      <p:to>
                                        <p:strVal val="visible"/>
                                      </p:to>
                                    </p:set>
                                    <p:animEffect transition="in" filter="blinds(horizontal)">
                                      <p:cBhvr>
                                        <p:cTn id="7" dur="500"/>
                                        <p:tgtEl>
                                          <p:spTgt spid="28467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4675">
                                            <p:txEl>
                                              <p:pRg st="4" end="4"/>
                                            </p:txEl>
                                          </p:spTgt>
                                        </p:tgtEl>
                                        <p:attrNameLst>
                                          <p:attrName>style.visibility</p:attrName>
                                        </p:attrNameLst>
                                      </p:cBhvr>
                                      <p:to>
                                        <p:strVal val="visible"/>
                                      </p:to>
                                    </p:set>
                                    <p:animEffect transition="in" filter="blinds(horizontal)">
                                      <p:cBhvr>
                                        <p:cTn id="10" dur="500"/>
                                        <p:tgtEl>
                                          <p:spTgt spid="28467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84675">
                                            <p:txEl>
                                              <p:pRg st="5" end="5"/>
                                            </p:txEl>
                                          </p:spTgt>
                                        </p:tgtEl>
                                        <p:attrNameLst>
                                          <p:attrName>style.visibility</p:attrName>
                                        </p:attrNameLst>
                                      </p:cBhvr>
                                      <p:to>
                                        <p:strVal val="visible"/>
                                      </p:to>
                                    </p:set>
                                    <p:anim calcmode="lin" valueType="num">
                                      <p:cBhvr additive="base">
                                        <p:cTn id="15" dur="500" fill="hold"/>
                                        <p:tgtEl>
                                          <p:spTgt spid="28467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84675">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84675">
                                            <p:txEl>
                                              <p:pRg st="6" end="6"/>
                                            </p:txEl>
                                          </p:spTgt>
                                        </p:tgtEl>
                                        <p:attrNameLst>
                                          <p:attrName>style.visibility</p:attrName>
                                        </p:attrNameLst>
                                      </p:cBhvr>
                                      <p:to>
                                        <p:strVal val="visible"/>
                                      </p:to>
                                    </p:set>
                                    <p:anim calcmode="lin" valueType="num">
                                      <p:cBhvr additive="base">
                                        <p:cTn id="19" dur="500" fill="hold"/>
                                        <p:tgtEl>
                                          <p:spTgt spid="28467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4675">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4675">
                                            <p:txEl>
                                              <p:pRg st="7" end="7"/>
                                            </p:txEl>
                                          </p:spTgt>
                                        </p:tgtEl>
                                        <p:attrNameLst>
                                          <p:attrName>style.visibility</p:attrName>
                                        </p:attrNameLst>
                                      </p:cBhvr>
                                      <p:to>
                                        <p:strVal val="visible"/>
                                      </p:to>
                                    </p:set>
                                    <p:anim calcmode="lin" valueType="num">
                                      <p:cBhvr additive="base">
                                        <p:cTn id="23" dur="500" fill="hold"/>
                                        <p:tgtEl>
                                          <p:spTgt spid="284675">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467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86723" name="Rectangle 3"/>
          <p:cNvSpPr>
            <a:spLocks noGrp="1" noChangeArrowheads="1"/>
          </p:cNvSpPr>
          <p:nvPr>
            <p:ph type="title"/>
          </p:nvPr>
        </p:nvSpPr>
        <p:spPr/>
        <p:txBody>
          <a:bodyPr/>
          <a:lstStyle/>
          <a:p>
            <a:r>
              <a:rPr lang="zh-CN" altLang="en-US"/>
              <a:t>11.5 物理设计 </a:t>
            </a:r>
            <a:endParaRPr lang="zh-CN" altLang="en-US" dirty="0"/>
          </a:p>
        </p:txBody>
      </p:sp>
      <p:sp>
        <p:nvSpPr>
          <p:cNvPr id="6" name="内容占位符 5"/>
          <p:cNvSpPr>
            <a:spLocks noGrp="1"/>
          </p:cNvSpPr>
          <p:nvPr>
            <p:ph idx="1"/>
          </p:nvPr>
        </p:nvSpPr>
        <p:spPr/>
        <p:txBody>
          <a:bodyPr/>
          <a:lstStyle/>
          <a:p>
            <a:pPr lvl="1"/>
            <a:r>
              <a:rPr lang="zh-CN" altLang="en-US" b="1" dirty="0"/>
              <a:t>下列情况，</a:t>
            </a:r>
            <a:r>
              <a:rPr lang="zh-CN" altLang="en-US" b="1" dirty="0">
                <a:solidFill>
                  <a:srgbClr val="FF0000"/>
                </a:solidFill>
              </a:rPr>
              <a:t>不宜</a:t>
            </a:r>
            <a:r>
              <a:rPr lang="zh-CN" altLang="en-US" b="1" dirty="0"/>
              <a:t>在有关属性列上建索引：</a:t>
            </a:r>
            <a:br>
              <a:rPr lang="en-US" altLang="zh-CN" b="1" dirty="0"/>
            </a:br>
            <a:r>
              <a:rPr lang="en-US" altLang="zh-CN" dirty="0"/>
              <a:t>――</a:t>
            </a:r>
            <a:r>
              <a:rPr lang="zh-CN" altLang="en-US" dirty="0"/>
              <a:t>即选用</a:t>
            </a:r>
            <a:r>
              <a:rPr lang="en-US" altLang="zh-CN" dirty="0">
                <a:solidFill>
                  <a:srgbClr val="0000FF"/>
                </a:solidFill>
              </a:rPr>
              <a:t>(1)</a:t>
            </a:r>
            <a:r>
              <a:rPr lang="zh-CN" altLang="en-US" dirty="0">
                <a:solidFill>
                  <a:srgbClr val="0000FF"/>
                </a:solidFill>
              </a:rPr>
              <a:t>普通表</a:t>
            </a:r>
            <a:r>
              <a:rPr lang="zh-CN" altLang="en-US" dirty="0"/>
              <a:t>，除非可建簇集（见后面）</a:t>
            </a:r>
          </a:p>
        </p:txBody>
      </p:sp>
      <p:sp>
        <p:nvSpPr>
          <p:cNvPr id="14"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5"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6"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62</a:t>
            </a:fld>
            <a:endParaRPr lang="en-US" altLang="zh-CN"/>
          </a:p>
        </p:txBody>
      </p:sp>
      <p:sp>
        <p:nvSpPr>
          <p:cNvPr id="10" name="Rectangle 3"/>
          <p:cNvSpPr txBox="1">
            <a:spLocks noChangeArrowheads="1"/>
          </p:cNvSpPr>
          <p:nvPr/>
        </p:nvSpPr>
        <p:spPr bwMode="auto">
          <a:xfrm>
            <a:off x="1341360" y="2168860"/>
            <a:ext cx="7519215" cy="4050450"/>
          </a:xfrm>
          <a:prstGeom prst="rect">
            <a:avLst/>
          </a:prstGeom>
          <a:noFill/>
          <a:ln w="9525">
            <a:noFill/>
            <a:miter lim="800000"/>
            <a:headEnd/>
            <a:tailEnd/>
          </a:ln>
          <a:effectLst/>
        </p:spPr>
        <p:txBody>
          <a:bodyPr/>
          <a:lstStyle/>
          <a:p>
            <a:pPr marL="457200" indent="-457200">
              <a:spcBef>
                <a:spcPts val="1200"/>
              </a:spcBef>
              <a:buClr>
                <a:schemeClr val="accent2"/>
              </a:buClr>
              <a:buSzPct val="100000"/>
              <a:buFont typeface="+mj-ea"/>
              <a:buAutoNum type="circleNumDbPlain"/>
              <a:defRPr/>
            </a:pPr>
            <a:r>
              <a:rPr lang="zh-CN" altLang="en-US" sz="2300" kern="0" dirty="0">
                <a:solidFill>
                  <a:schemeClr val="accent2"/>
                </a:solidFill>
                <a:latin typeface="+mn-lt"/>
                <a:ea typeface="黑体" pitchFamily="2" charset="-122"/>
              </a:rPr>
              <a:t>很少出现在查询条件中的列。</a:t>
            </a:r>
            <a:r>
              <a:rPr lang="zh-CN" altLang="en-US" sz="2300" kern="0" dirty="0">
                <a:solidFill>
                  <a:srgbClr val="0000CC"/>
                </a:solidFill>
                <a:latin typeface="+mn-lt"/>
                <a:ea typeface="黑体" pitchFamily="2" charset="-122"/>
              </a:rPr>
              <a:t>（没意义）</a:t>
            </a:r>
          </a:p>
          <a:p>
            <a:pPr marL="457200" indent="-457200">
              <a:spcBef>
                <a:spcPts val="1200"/>
              </a:spcBef>
              <a:buClr>
                <a:schemeClr val="accent2"/>
              </a:buClr>
              <a:buSzPct val="100000"/>
              <a:buFont typeface="+mj-ea"/>
              <a:buAutoNum type="circleNumDbPlain"/>
              <a:defRPr/>
            </a:pPr>
            <a:r>
              <a:rPr lang="zh-CN" altLang="en-US" sz="2300" kern="0" dirty="0">
                <a:solidFill>
                  <a:schemeClr val="accent2"/>
                </a:solidFill>
                <a:latin typeface="+mn-lt"/>
                <a:ea typeface="黑体" pitchFamily="2" charset="-122"/>
              </a:rPr>
              <a:t>属性取值很少的列。</a:t>
            </a:r>
            <a:r>
              <a:rPr lang="zh-CN" altLang="en-US" sz="2300" kern="0" dirty="0">
                <a:solidFill>
                  <a:srgbClr val="0000CC"/>
                </a:solidFill>
                <a:latin typeface="+mn-lt"/>
                <a:ea typeface="黑体" pitchFamily="2" charset="-122"/>
              </a:rPr>
              <a:t>（没效果，</a:t>
            </a:r>
            <a:r>
              <a:rPr lang="en-US" altLang="zh-CN" sz="2300" kern="0" dirty="0">
                <a:solidFill>
                  <a:srgbClr val="0000CC"/>
                </a:solidFill>
                <a:latin typeface="+mn-lt"/>
                <a:ea typeface="黑体" pitchFamily="2" charset="-122"/>
              </a:rPr>
              <a:t>e.g. </a:t>
            </a:r>
            <a:r>
              <a:rPr lang="zh-CN" altLang="en-US" sz="2300" kern="0" dirty="0">
                <a:solidFill>
                  <a:srgbClr val="0000CC"/>
                </a:solidFill>
                <a:latin typeface="+mn-lt"/>
                <a:ea typeface="黑体" pitchFamily="2" charset="-122"/>
              </a:rPr>
              <a:t>性别）</a:t>
            </a:r>
          </a:p>
          <a:p>
            <a:pPr marL="457200" indent="-457200">
              <a:spcBef>
                <a:spcPts val="1200"/>
              </a:spcBef>
              <a:buClr>
                <a:schemeClr val="accent2"/>
              </a:buClr>
              <a:buSzPct val="100000"/>
              <a:buFont typeface="+mj-ea"/>
              <a:buAutoNum type="circleNumDbPlain"/>
              <a:defRPr/>
            </a:pPr>
            <a:r>
              <a:rPr lang="zh-CN" altLang="en-US" sz="2300" kern="0" dirty="0">
                <a:solidFill>
                  <a:schemeClr val="accent2"/>
                </a:solidFill>
                <a:latin typeface="+mn-lt"/>
                <a:ea typeface="黑体" pitchFamily="2" charset="-122"/>
              </a:rPr>
              <a:t>数据太少的表。</a:t>
            </a:r>
            <a:r>
              <a:rPr lang="zh-CN" altLang="en-US" sz="2300" kern="0" dirty="0">
                <a:solidFill>
                  <a:srgbClr val="0000CC"/>
                </a:solidFill>
                <a:latin typeface="+mn-lt"/>
                <a:ea typeface="黑体" pitchFamily="2" charset="-122"/>
              </a:rPr>
              <a:t>（没必要，全表扫描很快）</a:t>
            </a:r>
          </a:p>
          <a:p>
            <a:pPr marL="457200" indent="-457200">
              <a:spcBef>
                <a:spcPts val="1200"/>
              </a:spcBef>
              <a:buClr>
                <a:schemeClr val="accent2"/>
              </a:buClr>
              <a:buSzPct val="100000"/>
              <a:buFont typeface="+mj-ea"/>
              <a:buAutoNum type="circleNumDbPlain"/>
              <a:defRPr/>
            </a:pPr>
            <a:r>
              <a:rPr lang="zh-CN" altLang="en-US" sz="2300" kern="0" dirty="0">
                <a:solidFill>
                  <a:schemeClr val="accent2"/>
                </a:solidFill>
                <a:latin typeface="+mn-lt"/>
                <a:ea typeface="黑体" pitchFamily="2" charset="-122"/>
              </a:rPr>
              <a:t>属性值分布严重不均匀的列。</a:t>
            </a:r>
            <a:r>
              <a:rPr lang="zh-CN" altLang="en-US" sz="2300" kern="0" dirty="0">
                <a:solidFill>
                  <a:srgbClr val="0000CC"/>
                </a:solidFill>
                <a:latin typeface="+mn-lt"/>
                <a:ea typeface="黑体" pitchFamily="2" charset="-122"/>
              </a:rPr>
              <a:t>（反而不如全表扫描）</a:t>
            </a:r>
          </a:p>
          <a:p>
            <a:pPr marL="457200" indent="-457200">
              <a:spcBef>
                <a:spcPts val="1200"/>
              </a:spcBef>
              <a:buClr>
                <a:schemeClr val="accent2"/>
              </a:buClr>
              <a:buSzPct val="100000"/>
              <a:buFont typeface="+mj-ea"/>
              <a:buAutoNum type="circleNumDbPlain"/>
              <a:defRPr/>
            </a:pPr>
            <a:r>
              <a:rPr lang="zh-CN" altLang="en-US" sz="2300" kern="0" dirty="0">
                <a:solidFill>
                  <a:schemeClr val="accent2"/>
                </a:solidFill>
                <a:latin typeface="+mn-lt"/>
                <a:ea typeface="黑体" pitchFamily="2" charset="-122"/>
              </a:rPr>
              <a:t>经常频繁更新的表</a:t>
            </a:r>
            <a:r>
              <a:rPr lang="en-US" altLang="zh-CN" sz="2300" kern="0" dirty="0">
                <a:solidFill>
                  <a:schemeClr val="accent2"/>
                </a:solidFill>
                <a:latin typeface="+mn-lt"/>
                <a:ea typeface="黑体" pitchFamily="2" charset="-122"/>
              </a:rPr>
              <a:t>/</a:t>
            </a:r>
            <a:r>
              <a:rPr lang="zh-CN" altLang="en-US" sz="2300" kern="0" dirty="0">
                <a:solidFill>
                  <a:schemeClr val="accent2"/>
                </a:solidFill>
                <a:latin typeface="+mn-lt"/>
                <a:ea typeface="黑体" pitchFamily="2" charset="-122"/>
              </a:rPr>
              <a:t>列。</a:t>
            </a:r>
            <a:r>
              <a:rPr lang="zh-CN" altLang="en-US" sz="2300" kern="0" dirty="0">
                <a:solidFill>
                  <a:srgbClr val="0000CC"/>
                </a:solidFill>
                <a:latin typeface="+mn-lt"/>
                <a:ea typeface="黑体" pitchFamily="2" charset="-122"/>
              </a:rPr>
              <a:t>（索引维护开销大，得不偿失）</a:t>
            </a:r>
          </a:p>
          <a:p>
            <a:pPr marL="457200" indent="-457200">
              <a:spcBef>
                <a:spcPts val="1200"/>
              </a:spcBef>
              <a:buClr>
                <a:schemeClr val="accent2"/>
              </a:buClr>
              <a:buSzPct val="100000"/>
              <a:buFont typeface="+mj-ea"/>
              <a:buAutoNum type="circleNumDbPlain"/>
              <a:defRPr/>
            </a:pPr>
            <a:r>
              <a:rPr lang="zh-CN" altLang="en-US" sz="2300" kern="0" dirty="0">
                <a:solidFill>
                  <a:schemeClr val="accent2"/>
                </a:solidFill>
                <a:ea typeface="黑体" pitchFamily="2" charset="-122"/>
              </a:rPr>
              <a:t>属性值</a:t>
            </a:r>
            <a:r>
              <a:rPr lang="zh-CN" altLang="en-US" sz="2300" kern="0" dirty="0">
                <a:solidFill>
                  <a:schemeClr val="accent2"/>
                </a:solidFill>
                <a:latin typeface="+mn-lt"/>
                <a:ea typeface="黑体" pitchFamily="2" charset="-122"/>
              </a:rPr>
              <a:t>过长的列。</a:t>
            </a:r>
            <a:r>
              <a:rPr lang="zh-CN" altLang="en-US" sz="2300" kern="0" dirty="0">
                <a:solidFill>
                  <a:srgbClr val="0000CC"/>
                </a:solidFill>
                <a:latin typeface="+mn-lt"/>
                <a:ea typeface="黑体" pitchFamily="2" charset="-122"/>
              </a:rPr>
              <a:t>（难以建索引，如：</a:t>
            </a:r>
            <a:r>
              <a:rPr lang="en-US" altLang="zh-CN" sz="2300" kern="0" dirty="0">
                <a:solidFill>
                  <a:srgbClr val="0000CC"/>
                </a:solidFill>
                <a:latin typeface="+mn-lt"/>
                <a:ea typeface="黑体" pitchFamily="2" charset="-122"/>
              </a:rPr>
              <a:t>Oracle</a:t>
            </a:r>
            <a:r>
              <a:rPr lang="zh-CN" altLang="en-US" sz="2300" kern="0" dirty="0">
                <a:solidFill>
                  <a:srgbClr val="0000CC"/>
                </a:solidFill>
                <a:latin typeface="+mn-lt"/>
                <a:ea typeface="黑体" pitchFamily="2" charset="-122"/>
              </a:rPr>
              <a:t>规定不能在</a:t>
            </a:r>
            <a:r>
              <a:rPr lang="en-US" altLang="zh-CN" sz="2300" kern="0" dirty="0">
                <a:solidFill>
                  <a:srgbClr val="0000CC"/>
                </a:solidFill>
                <a:latin typeface="+mn-lt"/>
                <a:ea typeface="黑体" pitchFamily="2" charset="-122"/>
              </a:rPr>
              <a:t>LONG</a:t>
            </a:r>
            <a:r>
              <a:rPr lang="zh-CN" altLang="en-US" sz="2300" kern="0" dirty="0">
                <a:solidFill>
                  <a:srgbClr val="0000CC"/>
                </a:solidFill>
                <a:latin typeface="+mn-lt"/>
                <a:ea typeface="黑体" pitchFamily="2" charset="-122"/>
              </a:rPr>
              <a:t>或</a:t>
            </a:r>
            <a:r>
              <a:rPr lang="en-US" altLang="zh-CN" sz="2300" kern="0" dirty="0">
                <a:solidFill>
                  <a:srgbClr val="0000CC"/>
                </a:solidFill>
                <a:latin typeface="+mn-lt"/>
                <a:ea typeface="黑体" pitchFamily="2" charset="-122"/>
              </a:rPr>
              <a:t>LONG RAW</a:t>
            </a:r>
            <a:r>
              <a:rPr lang="zh-CN" altLang="en-US" sz="2300" kern="0" dirty="0">
                <a:solidFill>
                  <a:srgbClr val="0000CC"/>
                </a:solidFill>
                <a:latin typeface="+mn-lt"/>
                <a:ea typeface="黑体" pitchFamily="2" charset="-122"/>
              </a:rPr>
              <a:t>类型的列上建索引）</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88772" name="Rectangle 4"/>
          <p:cNvSpPr>
            <a:spLocks noGrp="1" noChangeArrowheads="1"/>
          </p:cNvSpPr>
          <p:nvPr>
            <p:ph type="title"/>
          </p:nvPr>
        </p:nvSpPr>
        <p:spPr/>
        <p:txBody>
          <a:bodyPr/>
          <a:lstStyle/>
          <a:p>
            <a:r>
              <a:rPr lang="zh-CN" altLang="en-US"/>
              <a:t>11.5 物理设计 </a:t>
            </a:r>
            <a:endParaRPr lang="zh-CN" altLang="en-US" dirty="0"/>
          </a:p>
        </p:txBody>
      </p:sp>
      <p:sp>
        <p:nvSpPr>
          <p:cNvPr id="288771" name="Rectangle 3"/>
          <p:cNvSpPr>
            <a:spLocks noGrp="1" noChangeArrowheads="1"/>
          </p:cNvSpPr>
          <p:nvPr>
            <p:ph type="body" idx="1"/>
          </p:nvPr>
        </p:nvSpPr>
        <p:spPr/>
        <p:txBody>
          <a:bodyPr/>
          <a:lstStyle/>
          <a:p>
            <a:pPr lvl="1">
              <a:spcBef>
                <a:spcPts val="1200"/>
              </a:spcBef>
            </a:pPr>
            <a:r>
              <a:rPr lang="zh-CN" altLang="en-US" dirty="0"/>
              <a:t> </a:t>
            </a:r>
            <a:r>
              <a:rPr lang="zh-CN" altLang="en-US" b="1" dirty="0">
                <a:solidFill>
                  <a:srgbClr val="0000FF"/>
                </a:solidFill>
              </a:rPr>
              <a:t>簇集的选择：</a:t>
            </a:r>
          </a:p>
          <a:p>
            <a:pPr lvl="2">
              <a:spcBef>
                <a:spcPts val="1200"/>
              </a:spcBef>
            </a:pPr>
            <a:r>
              <a:rPr lang="zh-CN" altLang="en-US" b="1" dirty="0">
                <a:solidFill>
                  <a:srgbClr val="0000FF"/>
                </a:solidFill>
              </a:rPr>
              <a:t>建立：</a:t>
            </a:r>
          </a:p>
          <a:p>
            <a:pPr marL="1076325" lvl="3" indent="0">
              <a:spcBef>
                <a:spcPts val="1200"/>
              </a:spcBef>
              <a:buNone/>
            </a:pPr>
            <a:r>
              <a:rPr lang="zh-CN" altLang="en-US" sz="2300" dirty="0"/>
              <a:t>簇集需用户（一般是</a:t>
            </a:r>
            <a:r>
              <a:rPr lang="en-US" altLang="zh-CN" sz="2300" dirty="0"/>
              <a:t>DBA）</a:t>
            </a:r>
            <a:r>
              <a:rPr lang="zh-CN" altLang="en-US" sz="2300" dirty="0"/>
              <a:t>手工建立。</a:t>
            </a:r>
          </a:p>
          <a:p>
            <a:pPr lvl="2">
              <a:spcBef>
                <a:spcPts val="1200"/>
              </a:spcBef>
            </a:pPr>
            <a:r>
              <a:rPr lang="zh-CN" altLang="en-US" b="1" dirty="0">
                <a:solidFill>
                  <a:srgbClr val="0000FF"/>
                </a:solidFill>
              </a:rPr>
              <a:t>使用：</a:t>
            </a:r>
          </a:p>
          <a:p>
            <a:pPr marL="1076325" lvl="3" indent="0">
              <a:spcBef>
                <a:spcPts val="1200"/>
              </a:spcBef>
              <a:buNone/>
            </a:pPr>
            <a:r>
              <a:rPr lang="zh-CN" altLang="en-US" sz="2300" dirty="0"/>
              <a:t>簇集的使用由</a:t>
            </a:r>
            <a:r>
              <a:rPr lang="en-US" altLang="zh-CN" sz="2300" dirty="0"/>
              <a:t>DBMS</a:t>
            </a:r>
            <a:r>
              <a:rPr lang="zh-CN" altLang="en-US" sz="2300" dirty="0"/>
              <a:t>自动决定，即对用户是透明的。</a:t>
            </a:r>
            <a:endParaRPr lang="en-US" altLang="zh-CN" sz="2300" dirty="0"/>
          </a:p>
          <a:p>
            <a:pPr marL="1076325" lvl="3" indent="0">
              <a:spcBef>
                <a:spcPts val="1200"/>
              </a:spcBef>
              <a:buNone/>
            </a:pPr>
            <a:r>
              <a:rPr lang="zh-CN" altLang="en-US" sz="2300" dirty="0"/>
              <a:t>（实际中常用</a:t>
            </a:r>
            <a:r>
              <a:rPr lang="zh-CN" altLang="en-US" sz="2300" dirty="0">
                <a:solidFill>
                  <a:srgbClr val="0000FF"/>
                </a:solidFill>
              </a:rPr>
              <a:t>散列簇集</a:t>
            </a:r>
            <a:r>
              <a:rPr lang="zh-CN" altLang="en-US" sz="2300" dirty="0"/>
              <a:t>，较少用</a:t>
            </a:r>
            <a:r>
              <a:rPr lang="zh-CN" altLang="en-US" sz="2300" dirty="0">
                <a:solidFill>
                  <a:srgbClr val="0000FF"/>
                </a:solidFill>
              </a:rPr>
              <a:t>索引簇集</a:t>
            </a:r>
            <a:r>
              <a:rPr lang="zh-CN" altLang="en-US" sz="2300" dirty="0"/>
              <a:t>）</a:t>
            </a:r>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63</a:t>
            </a:fld>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90820" name="Rectangle 4"/>
          <p:cNvSpPr>
            <a:spLocks noGrp="1" noChangeArrowheads="1"/>
          </p:cNvSpPr>
          <p:nvPr>
            <p:ph type="title"/>
          </p:nvPr>
        </p:nvSpPr>
        <p:spPr/>
        <p:txBody>
          <a:bodyPr/>
          <a:lstStyle/>
          <a:p>
            <a:r>
              <a:rPr lang="zh-CN" altLang="en-US"/>
              <a:t>11.5 物理设计 </a:t>
            </a:r>
            <a:endParaRPr lang="zh-CN" altLang="en-US" dirty="0"/>
          </a:p>
        </p:txBody>
      </p:sp>
      <p:sp>
        <p:nvSpPr>
          <p:cNvPr id="9" name="内容占位符 8"/>
          <p:cNvSpPr>
            <a:spLocks noGrp="1"/>
          </p:cNvSpPr>
          <p:nvPr>
            <p:ph idx="1"/>
          </p:nvPr>
        </p:nvSpPr>
        <p:spPr/>
        <p:txBody>
          <a:bodyPr/>
          <a:lstStyle/>
          <a:p>
            <a:pPr lvl="1"/>
            <a:r>
              <a:rPr lang="zh-CN" altLang="en-US" b="1" dirty="0"/>
              <a:t>下列情况，</a:t>
            </a:r>
            <a:r>
              <a:rPr lang="zh-CN" altLang="en-US" b="1" dirty="0">
                <a:solidFill>
                  <a:srgbClr val="0000FF"/>
                </a:solidFill>
              </a:rPr>
              <a:t>宜</a:t>
            </a:r>
            <a:r>
              <a:rPr lang="zh-CN" altLang="en-US" b="1" dirty="0"/>
              <a:t>在有关属性列上建簇集：</a:t>
            </a:r>
          </a:p>
          <a:p>
            <a:pPr marL="1174750" lvl="2" indent="-457200">
              <a:buClr>
                <a:schemeClr val="accent2"/>
              </a:buClr>
              <a:buFont typeface="+mj-ea"/>
              <a:buAutoNum type="circleNumDbPlain"/>
            </a:pPr>
            <a:r>
              <a:rPr lang="zh-CN" altLang="en-US" b="1" dirty="0">
                <a:solidFill>
                  <a:schemeClr val="accent2"/>
                </a:solidFill>
              </a:rPr>
              <a:t>更新较少的表，且对其只进行等值查询时，宜建散列簇集。</a:t>
            </a:r>
            <a:br>
              <a:rPr lang="en-US" altLang="zh-CN" dirty="0"/>
            </a:br>
            <a:r>
              <a:rPr lang="en-US" altLang="zh-CN" dirty="0"/>
              <a:t>――</a:t>
            </a:r>
            <a:r>
              <a:rPr lang="zh-CN" altLang="en-US" dirty="0"/>
              <a:t>即选用</a:t>
            </a:r>
            <a:r>
              <a:rPr lang="en-US" altLang="zh-CN" dirty="0">
                <a:solidFill>
                  <a:srgbClr val="0000FF"/>
                </a:solidFill>
              </a:rPr>
              <a:t>(3)</a:t>
            </a:r>
            <a:r>
              <a:rPr lang="zh-CN" altLang="en-US" dirty="0">
                <a:solidFill>
                  <a:srgbClr val="0000FF"/>
                </a:solidFill>
              </a:rPr>
              <a:t>散列簇表</a:t>
            </a:r>
          </a:p>
          <a:p>
            <a:pPr marL="1174750" lvl="2" indent="-457200">
              <a:buClr>
                <a:schemeClr val="accent2"/>
              </a:buClr>
              <a:buFont typeface="+mj-ea"/>
              <a:buAutoNum type="circleNumDbPlain"/>
            </a:pPr>
            <a:r>
              <a:rPr lang="zh-CN" altLang="en-US" b="1" dirty="0">
                <a:solidFill>
                  <a:schemeClr val="accent2"/>
                </a:solidFill>
              </a:rPr>
              <a:t>更新较少的表，且对其既进行等值查询又进行范围查询时，可建索引簇集。</a:t>
            </a:r>
            <a:br>
              <a:rPr lang="en-US" altLang="zh-CN" b="1" dirty="0">
                <a:solidFill>
                  <a:schemeClr val="accent2"/>
                </a:solidFill>
              </a:rPr>
            </a:br>
            <a:r>
              <a:rPr lang="en-US" altLang="zh-CN" dirty="0"/>
              <a:t>――</a:t>
            </a:r>
            <a:r>
              <a:rPr lang="zh-CN" altLang="en-US" dirty="0"/>
              <a:t>即选用</a:t>
            </a:r>
            <a:r>
              <a:rPr lang="en-US" altLang="zh-CN" dirty="0">
                <a:solidFill>
                  <a:srgbClr val="0000FF"/>
                </a:solidFill>
              </a:rPr>
              <a:t>(4)</a:t>
            </a:r>
            <a:r>
              <a:rPr lang="zh-CN" altLang="en-US" dirty="0">
                <a:solidFill>
                  <a:srgbClr val="0000FF"/>
                </a:solidFill>
              </a:rPr>
              <a:t>索引簇表</a:t>
            </a:r>
            <a:endParaRPr lang="en-US" altLang="zh-CN" dirty="0">
              <a:solidFill>
                <a:srgbClr val="0000FF"/>
              </a:solidFill>
            </a:endParaRPr>
          </a:p>
          <a:p>
            <a:pPr marL="717550" lvl="2" indent="0">
              <a:buClr>
                <a:schemeClr val="accent2"/>
              </a:buClr>
              <a:buNone/>
            </a:pPr>
            <a:endParaRPr lang="zh-CN" altLang="en-US" dirty="0">
              <a:solidFill>
                <a:srgbClr val="0000FF"/>
              </a:solidFill>
            </a:endParaRPr>
          </a:p>
          <a:p>
            <a:pPr lvl="1"/>
            <a:r>
              <a:rPr lang="zh-CN" altLang="en-US" b="1" dirty="0"/>
              <a:t>下列情况，</a:t>
            </a:r>
            <a:r>
              <a:rPr lang="zh-CN" altLang="en-US" b="1" dirty="0">
                <a:solidFill>
                  <a:schemeClr val="accent2"/>
                </a:solidFill>
              </a:rPr>
              <a:t>不宜</a:t>
            </a:r>
            <a:r>
              <a:rPr lang="zh-CN" altLang="en-US" b="1" dirty="0"/>
              <a:t>在有关属性列上建簇集：</a:t>
            </a:r>
          </a:p>
          <a:p>
            <a:pPr marL="1174750" lvl="2" indent="-457200">
              <a:buClr>
                <a:schemeClr val="accent2"/>
              </a:buClr>
              <a:buFont typeface="+mj-ea"/>
              <a:buAutoNum type="circleNumDbPlain"/>
            </a:pPr>
            <a:r>
              <a:rPr lang="zh-CN" altLang="en-US" b="1" dirty="0">
                <a:solidFill>
                  <a:schemeClr val="accent2"/>
                </a:solidFill>
              </a:rPr>
              <a:t>更新频繁的表，则宁可选用</a:t>
            </a:r>
            <a:r>
              <a:rPr lang="en-US" altLang="zh-CN" dirty="0">
                <a:solidFill>
                  <a:srgbClr val="0000FF"/>
                </a:solidFill>
              </a:rPr>
              <a:t>(1)</a:t>
            </a:r>
            <a:r>
              <a:rPr lang="zh-CN" altLang="en-US" dirty="0">
                <a:solidFill>
                  <a:srgbClr val="0000FF"/>
                </a:solidFill>
              </a:rPr>
              <a:t>普通表。</a:t>
            </a:r>
          </a:p>
          <a:p>
            <a:pPr marL="1174750" lvl="2" indent="-457200">
              <a:buClr>
                <a:schemeClr val="accent2"/>
              </a:buClr>
              <a:buFont typeface="+mj-ea"/>
              <a:buAutoNum type="circleNumDbPlain"/>
            </a:pPr>
            <a:r>
              <a:rPr lang="zh-CN" altLang="en-US" b="1" dirty="0">
                <a:solidFill>
                  <a:schemeClr val="accent2"/>
                </a:solidFill>
              </a:rPr>
              <a:t>更新较少的表，但对其只进行范围查询时，则宁可用</a:t>
            </a:r>
            <a:r>
              <a:rPr lang="en-US" altLang="zh-CN" dirty="0">
                <a:solidFill>
                  <a:srgbClr val="0000FF"/>
                </a:solidFill>
              </a:rPr>
              <a:t>(2)</a:t>
            </a:r>
            <a:r>
              <a:rPr lang="zh-CN" altLang="en-US" dirty="0">
                <a:solidFill>
                  <a:srgbClr val="0000FF"/>
                </a:solidFill>
              </a:rPr>
              <a:t>索引的表。</a:t>
            </a:r>
          </a:p>
        </p:txBody>
      </p:sp>
      <p:sp>
        <p:nvSpPr>
          <p:cNvPr id="14"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5"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6"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64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blinds(horizontal)">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 calcmode="lin" valueType="num">
                                      <p:cBhvr additive="base">
                                        <p:cTn id="12"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4" end="4"/>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9">
                                            <p:txEl>
                                              <p:pRg st="5" end="5"/>
                                            </p:txEl>
                                          </p:spTgt>
                                        </p:tgtEl>
                                        <p:attrNameLst>
                                          <p:attrName>style.visibility</p:attrName>
                                        </p:attrNameLst>
                                      </p:cBhvr>
                                      <p:to>
                                        <p:strVal val="visible"/>
                                      </p:to>
                                    </p:set>
                                    <p:anim calcmode="lin" valueType="num">
                                      <p:cBhvr additive="base">
                                        <p:cTn id="16"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 calcmode="lin" valueType="num">
                                      <p:cBhvr additive="base">
                                        <p:cTn id="22"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92868" name="Rectangle 4"/>
          <p:cNvSpPr>
            <a:spLocks noGrp="1" noChangeArrowheads="1"/>
          </p:cNvSpPr>
          <p:nvPr>
            <p:ph type="title"/>
          </p:nvPr>
        </p:nvSpPr>
        <p:spPr/>
        <p:txBody>
          <a:bodyPr/>
          <a:lstStyle/>
          <a:p>
            <a:r>
              <a:rPr lang="zh-CN" altLang="en-US"/>
              <a:t>11.5 物理设计 </a:t>
            </a:r>
            <a:endParaRPr lang="zh-CN" altLang="en-US" dirty="0"/>
          </a:p>
        </p:txBody>
      </p:sp>
      <p:sp>
        <p:nvSpPr>
          <p:cNvPr id="292867" name="Rectangle 3"/>
          <p:cNvSpPr>
            <a:spLocks noGrp="1" noChangeArrowheads="1"/>
          </p:cNvSpPr>
          <p:nvPr>
            <p:ph type="body" idx="1"/>
          </p:nvPr>
        </p:nvSpPr>
        <p:spPr/>
        <p:txBody>
          <a:bodyPr/>
          <a:lstStyle/>
          <a:p>
            <a:r>
              <a:rPr lang="zh-CN" altLang="en-US" b="1" dirty="0"/>
              <a:t>11.5.3 分区设计的原则 </a:t>
            </a:r>
          </a:p>
          <a:p>
            <a:pPr marL="374650" lvl="1" indent="0" algn="just">
              <a:buNone/>
            </a:pPr>
            <a:r>
              <a:rPr lang="zh-CN" altLang="en-US" sz="2300" dirty="0"/>
              <a:t>数据库的存储介质一般由多个磁盘阵列所构成。数据在磁盘阵列上的分布（即分区设计 </a:t>
            </a:r>
            <a:r>
              <a:rPr lang="en-US" altLang="zh-CN" sz="2300" dirty="0"/>
              <a:t>/ Partition Design</a:t>
            </a:r>
            <a:r>
              <a:rPr lang="zh-CN" altLang="en-US" sz="2300" dirty="0"/>
              <a:t>）也是数据库物理设计的内容之一。一般原则是：</a:t>
            </a:r>
          </a:p>
          <a:p>
            <a:pPr lvl="1"/>
            <a:r>
              <a:rPr lang="zh-CN" altLang="en-US" sz="2300" dirty="0"/>
              <a:t>为了减少访盘冲突、提高</a:t>
            </a:r>
            <a:r>
              <a:rPr lang="en-US" altLang="zh-CN" sz="2300" dirty="0"/>
              <a:t>I/O</a:t>
            </a:r>
            <a:r>
              <a:rPr lang="zh-CN" altLang="en-US" sz="2300" dirty="0"/>
              <a:t>并行性，可水平分割（大）关系，将多个裂片分散到多个磁盘阵列中；</a:t>
            </a:r>
          </a:p>
          <a:p>
            <a:pPr lvl="1"/>
            <a:r>
              <a:rPr lang="zh-CN" altLang="en-US" sz="2300" dirty="0"/>
              <a:t>为了均衡磁盘阵列的</a:t>
            </a:r>
            <a:r>
              <a:rPr lang="en-US" altLang="zh-CN" sz="2300" dirty="0"/>
              <a:t>I/O</a:t>
            </a:r>
            <a:r>
              <a:rPr lang="zh-CN" altLang="en-US" sz="2300" dirty="0"/>
              <a:t>负荷，尽可能地使热点数据（</a:t>
            </a:r>
            <a:r>
              <a:rPr lang="en-US" altLang="zh-CN" sz="2300" dirty="0"/>
              <a:t>hotspot data</a:t>
            </a:r>
            <a:r>
              <a:rPr lang="zh-CN" altLang="en-US" sz="2300" dirty="0"/>
              <a:t>）分散到多个磁盘阵列中。</a:t>
            </a:r>
          </a:p>
          <a:p>
            <a:pPr lvl="1"/>
            <a:r>
              <a:rPr lang="zh-CN" altLang="en-US" sz="2300" dirty="0"/>
              <a:t>保证关键数据（如数据字典）的快速访问，缓解系统访问瓶颈。</a:t>
            </a:r>
          </a:p>
          <a:p>
            <a:pPr marL="358775" lvl="1" indent="0" algn="just">
              <a:buNone/>
            </a:pPr>
            <a:r>
              <a:rPr lang="zh-CN" altLang="en-US" sz="2300" dirty="0">
                <a:solidFill>
                  <a:srgbClr val="0000FF"/>
                </a:solidFill>
              </a:rPr>
              <a:t>例如，在</a:t>
            </a:r>
            <a:r>
              <a:rPr lang="en-US" altLang="zh-CN" sz="2300" dirty="0">
                <a:solidFill>
                  <a:srgbClr val="0000FF"/>
                </a:solidFill>
              </a:rPr>
              <a:t>Oracle</a:t>
            </a:r>
            <a:r>
              <a:rPr lang="zh-CN" altLang="en-US" sz="2300" dirty="0">
                <a:solidFill>
                  <a:srgbClr val="0000FF"/>
                </a:solidFill>
              </a:rPr>
              <a:t>系统中，通常将一个数据库划分为一个或多个称为表空间（</a:t>
            </a:r>
            <a:r>
              <a:rPr lang="en-US" altLang="zh-CN" sz="2300" dirty="0">
                <a:solidFill>
                  <a:srgbClr val="0000FF"/>
                </a:solidFill>
              </a:rPr>
              <a:t>table space</a:t>
            </a:r>
            <a:r>
              <a:rPr lang="zh-CN" altLang="en-US" sz="2300" dirty="0">
                <a:solidFill>
                  <a:srgbClr val="0000FF"/>
                </a:solidFill>
              </a:rPr>
              <a:t>）的逻辑存储单元，一个表空间所对应的一个或多个数据文件可物理存储于不同的磁盘阵列上，通过这样的方式可简单地实现分区设计。</a:t>
            </a:r>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65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2867">
                                            <p:txEl>
                                              <p:pRg st="5" end="5"/>
                                            </p:txEl>
                                          </p:spTgt>
                                        </p:tgtEl>
                                        <p:attrNameLst>
                                          <p:attrName>style.visibility</p:attrName>
                                        </p:attrNameLst>
                                      </p:cBhvr>
                                      <p:to>
                                        <p:strVal val="visible"/>
                                      </p:to>
                                    </p:set>
                                    <p:anim calcmode="lin" valueType="num">
                                      <p:cBhvr additive="base">
                                        <p:cTn id="7" dur="500" fill="hold"/>
                                        <p:tgtEl>
                                          <p:spTgt spid="292867">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286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92868" name="Rectangle 4"/>
          <p:cNvSpPr>
            <a:spLocks noGrp="1" noChangeArrowheads="1"/>
          </p:cNvSpPr>
          <p:nvPr>
            <p:ph type="title"/>
          </p:nvPr>
        </p:nvSpPr>
        <p:spPr/>
        <p:txBody>
          <a:bodyPr/>
          <a:lstStyle/>
          <a:p>
            <a:r>
              <a:rPr lang="en-US" altLang="zh-CN"/>
              <a:t>The End</a:t>
            </a:r>
            <a:endParaRPr lang="zh-CN" altLang="en-US" dirty="0"/>
          </a:p>
        </p:txBody>
      </p:sp>
      <p:sp>
        <p:nvSpPr>
          <p:cNvPr id="61445" name="Rectangle 3"/>
          <p:cNvSpPr>
            <a:spLocks noGrp="1" noChangeArrowheads="1"/>
          </p:cNvSpPr>
          <p:nvPr>
            <p:ph type="body" idx="1"/>
          </p:nvPr>
        </p:nvSpPr>
        <p:spPr/>
        <p:txBody>
          <a:bodyPr/>
          <a:lstStyle/>
          <a:p>
            <a:r>
              <a:rPr lang="en-US" altLang="zh-CN" dirty="0">
                <a:solidFill>
                  <a:srgbClr val="0000FF"/>
                </a:solidFill>
              </a:rPr>
              <a:t>【</a:t>
            </a:r>
            <a:r>
              <a:rPr lang="zh-CN" altLang="en-US" dirty="0">
                <a:solidFill>
                  <a:srgbClr val="0000FF"/>
                </a:solidFill>
              </a:rPr>
              <a:t>补充题</a:t>
            </a:r>
            <a:r>
              <a:rPr lang="en-US" altLang="zh-CN" dirty="0">
                <a:solidFill>
                  <a:srgbClr val="0000FF"/>
                </a:solidFill>
              </a:rPr>
              <a:t>】</a:t>
            </a:r>
            <a:r>
              <a:rPr lang="zh-CN" altLang="en-US" dirty="0"/>
              <a:t>试对四个实体：学生、班级、课程、教师，及它们之间的四个联系：组成、选课、任课、班导师进行</a:t>
            </a:r>
            <a:r>
              <a:rPr lang="en-US" altLang="zh-CN" dirty="0"/>
              <a:t>E-R</a:t>
            </a:r>
            <a:r>
              <a:rPr lang="zh-CN" altLang="en-US" dirty="0"/>
              <a:t>建模，然后把</a:t>
            </a:r>
            <a:r>
              <a:rPr lang="en-US" altLang="zh-CN" dirty="0"/>
              <a:t>E-R</a:t>
            </a:r>
            <a:r>
              <a:rPr lang="zh-CN" altLang="en-US" dirty="0"/>
              <a:t>数据模式（</a:t>
            </a:r>
            <a:r>
              <a:rPr lang="en-US" altLang="zh-CN" dirty="0"/>
              <a:t> E-R</a:t>
            </a:r>
            <a:r>
              <a:rPr lang="zh-CN" altLang="en-US" dirty="0"/>
              <a:t>图）转换成关系数据库模式，并写出创建相应基表的</a:t>
            </a:r>
            <a:r>
              <a:rPr lang="en-US" altLang="zh-CN" dirty="0"/>
              <a:t>SQL DDL</a:t>
            </a:r>
            <a:r>
              <a:rPr lang="zh-CN" altLang="en-US" dirty="0"/>
              <a:t>语句，同时定义</a:t>
            </a:r>
            <a:r>
              <a:rPr lang="en-US" altLang="zh-CN" dirty="0"/>
              <a:t>PK</a:t>
            </a:r>
            <a:r>
              <a:rPr lang="zh-CN" altLang="en-US" dirty="0"/>
              <a:t>与</a:t>
            </a:r>
            <a:r>
              <a:rPr lang="en-US" altLang="zh-CN" dirty="0"/>
              <a:t>FK</a:t>
            </a:r>
            <a:r>
              <a:rPr lang="zh-CN" altLang="en-US" dirty="0"/>
              <a:t>、以及你认为必要的其他完整性约束。</a:t>
            </a:r>
            <a:br>
              <a:rPr lang="en-US" altLang="zh-CN" dirty="0"/>
            </a:br>
            <a:r>
              <a:rPr lang="en-US" altLang="zh-CN" dirty="0">
                <a:solidFill>
                  <a:srgbClr val="FF0000"/>
                </a:solidFill>
              </a:rPr>
              <a:t>【</a:t>
            </a:r>
            <a:r>
              <a:rPr lang="zh-CN" altLang="en-US" dirty="0">
                <a:solidFill>
                  <a:srgbClr val="FF0000"/>
                </a:solidFill>
              </a:rPr>
              <a:t>本课程的最后一道作业题！</a:t>
            </a:r>
            <a:r>
              <a:rPr lang="zh-CN" altLang="en-US" b="1" dirty="0"/>
              <a:t>请在</a:t>
            </a:r>
            <a:r>
              <a:rPr lang="zh-CN" altLang="en-US" b="1" dirty="0">
                <a:solidFill>
                  <a:srgbClr val="FF0000"/>
                </a:solidFill>
              </a:rPr>
              <a:t>截止时间（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5</a:t>
            </a:r>
            <a:r>
              <a:rPr lang="zh-CN" altLang="en-US" b="1" dirty="0">
                <a:solidFill>
                  <a:srgbClr val="FF0000"/>
                </a:solidFill>
              </a:rPr>
              <a:t>日</a:t>
            </a:r>
            <a:r>
              <a:rPr lang="en-US" altLang="zh-CN" b="1" dirty="0">
                <a:solidFill>
                  <a:srgbClr val="FF0000"/>
                </a:solidFill>
              </a:rPr>
              <a:t>23:59</a:t>
            </a:r>
            <a:r>
              <a:rPr lang="zh-CN" altLang="en-US" b="1" dirty="0">
                <a:solidFill>
                  <a:srgbClr val="FF0000"/>
                </a:solidFill>
              </a:rPr>
              <a:t>）</a:t>
            </a:r>
            <a:r>
              <a:rPr lang="zh-CN" altLang="en-US" b="1" dirty="0"/>
              <a:t>之前提交答案！</a:t>
            </a:r>
            <a:r>
              <a:rPr lang="en-US" altLang="zh-CN" dirty="0">
                <a:solidFill>
                  <a:srgbClr val="FF0000"/>
                </a:solidFill>
              </a:rPr>
              <a:t>】</a:t>
            </a:r>
          </a:p>
          <a:p>
            <a:r>
              <a:rPr lang="zh-CN" altLang="en-US" dirty="0">
                <a:solidFill>
                  <a:srgbClr val="0000FF"/>
                </a:solidFill>
              </a:rPr>
              <a:t>建议用</a:t>
            </a:r>
            <a:r>
              <a:rPr lang="en-US" altLang="zh-CN" dirty="0">
                <a:solidFill>
                  <a:srgbClr val="0000FF"/>
                </a:solidFill>
              </a:rPr>
              <a:t>Microsoft Visio</a:t>
            </a:r>
            <a:r>
              <a:rPr lang="zh-CN" altLang="zh-CN" dirty="0">
                <a:solidFill>
                  <a:srgbClr val="0000FF"/>
                </a:solidFill>
              </a:rPr>
              <a:t>来画</a:t>
            </a:r>
            <a:r>
              <a:rPr lang="en-US" altLang="zh-CN" dirty="0">
                <a:solidFill>
                  <a:srgbClr val="0000FF"/>
                </a:solidFill>
              </a:rPr>
              <a:t>E-R</a:t>
            </a:r>
            <a:r>
              <a:rPr lang="zh-CN" altLang="zh-CN" dirty="0">
                <a:solidFill>
                  <a:srgbClr val="0000FF"/>
                </a:solidFill>
              </a:rPr>
              <a:t>图</a:t>
            </a:r>
            <a:endParaRPr lang="en-US" altLang="zh-CN" dirty="0"/>
          </a:p>
          <a:p>
            <a:pPr marL="0" indent="0">
              <a:buNone/>
            </a:pPr>
            <a:endParaRPr lang="zh-CN" altLang="en-US" dirty="0">
              <a:solidFill>
                <a:srgbClr val="0000FF"/>
              </a:solidFill>
            </a:endParaRPr>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66</a:t>
            </a:fld>
            <a:endParaRPr lang="en-US" altLang="zh-CN"/>
          </a:p>
        </p:txBody>
      </p:sp>
      <p:pic>
        <p:nvPicPr>
          <p:cNvPr id="61449" name="Picture 4" descr="BD05219_"/>
          <p:cNvPicPr>
            <a:picLocks noChangeAspect="1" noChangeArrowheads="1"/>
          </p:cNvPicPr>
          <p:nvPr/>
        </p:nvPicPr>
        <p:blipFill>
          <a:blip r:embed="rId3" cstate="print"/>
          <a:srcRect/>
          <a:stretch>
            <a:fillRect/>
          </a:stretch>
        </p:blipFill>
        <p:spPr bwMode="auto">
          <a:xfrm>
            <a:off x="6368910" y="4194085"/>
            <a:ext cx="2449685" cy="229525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23236" name="Rectangle 4"/>
          <p:cNvSpPr>
            <a:spLocks noGrp="1" noChangeArrowheads="1"/>
          </p:cNvSpPr>
          <p:nvPr>
            <p:ph type="title"/>
          </p:nvPr>
        </p:nvSpPr>
        <p:spPr/>
        <p:txBody>
          <a:bodyPr/>
          <a:lstStyle/>
          <a:p>
            <a:r>
              <a:rPr lang="en-US" altLang="zh-CN"/>
              <a:t>11.1 </a:t>
            </a:r>
            <a:r>
              <a:rPr lang="zh-CN" altLang="en-US"/>
              <a:t>概述 </a:t>
            </a:r>
            <a:endParaRPr lang="zh-CN" altLang="en-US" dirty="0"/>
          </a:p>
        </p:txBody>
      </p:sp>
      <p:sp>
        <p:nvSpPr>
          <p:cNvPr id="19461" name="Rectangle 3"/>
          <p:cNvSpPr>
            <a:spLocks noGrp="1" noChangeArrowheads="1"/>
          </p:cNvSpPr>
          <p:nvPr>
            <p:ph type="body" idx="1"/>
          </p:nvPr>
        </p:nvSpPr>
        <p:spPr/>
        <p:txBody>
          <a:bodyPr/>
          <a:lstStyle/>
          <a:p>
            <a:pPr lvl="1"/>
            <a:r>
              <a:rPr lang="zh-CN" altLang="en-US" b="1" dirty="0"/>
              <a:t>特点</a:t>
            </a:r>
            <a:endParaRPr lang="en-US" altLang="zh-CN" b="1" dirty="0"/>
          </a:p>
          <a:p>
            <a:pPr lvl="2"/>
            <a:r>
              <a:rPr lang="zh-CN" altLang="en-US" b="1" dirty="0"/>
              <a:t>反复性（</a:t>
            </a:r>
            <a:r>
              <a:rPr lang="en-US" altLang="zh-CN" b="1" dirty="0"/>
              <a:t>iterative</a:t>
            </a:r>
            <a:r>
              <a:rPr lang="zh-CN" altLang="en-US" b="1" dirty="0"/>
              <a:t>）</a:t>
            </a:r>
            <a:br>
              <a:rPr lang="en-US" altLang="zh-CN" dirty="0"/>
            </a:br>
            <a:r>
              <a:rPr lang="zh-CN" altLang="en-US" dirty="0"/>
              <a:t>数据库设计不可能“一气呵成”、“一蹴而就”，需要反复推敲和修改完善才能完成。</a:t>
            </a:r>
          </a:p>
          <a:p>
            <a:pPr lvl="2"/>
            <a:r>
              <a:rPr lang="zh-CN" altLang="en-US" b="1" dirty="0"/>
              <a:t>试探性（</a:t>
            </a:r>
            <a:r>
              <a:rPr lang="en-US" altLang="zh-CN" b="1" dirty="0"/>
              <a:t>tentative</a:t>
            </a:r>
            <a:r>
              <a:rPr lang="zh-CN" altLang="en-US" b="1" dirty="0"/>
              <a:t>）</a:t>
            </a:r>
            <a:br>
              <a:rPr lang="en-US" altLang="zh-CN" dirty="0"/>
            </a:br>
            <a:r>
              <a:rPr lang="zh-CN" altLang="en-US" dirty="0"/>
              <a:t>数据库设计不同于求解数学题，设计结果一般不是唯一的。设计过程往往是一个试探的过程。各式各样的要求和制约因素之间往往是矛盾的。</a:t>
            </a:r>
          </a:p>
          <a:p>
            <a:pPr lvl="2"/>
            <a:r>
              <a:rPr lang="zh-CN" altLang="en-US" b="1" dirty="0"/>
              <a:t>分步性（</a:t>
            </a:r>
            <a:r>
              <a:rPr lang="en-US" altLang="zh-CN" b="1" dirty="0"/>
              <a:t>multistage</a:t>
            </a:r>
            <a:r>
              <a:rPr lang="zh-CN" altLang="en-US" b="1" dirty="0"/>
              <a:t>）</a:t>
            </a:r>
            <a:br>
              <a:rPr lang="en-US" altLang="zh-CN" dirty="0"/>
            </a:br>
            <a:r>
              <a:rPr lang="zh-CN" altLang="en-US" dirty="0"/>
              <a:t>数据库设计常常由不同的人员分阶段进行。一是由于技术上分工的需要；二是为了分段把关，逐级审查，保证设计的质量和进度。</a:t>
            </a:r>
          </a:p>
        </p:txBody>
      </p:sp>
      <p:sp>
        <p:nvSpPr>
          <p:cNvPr id="12"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3"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4"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0485" name="Text Box 3"/>
          <p:cNvSpPr txBox="1">
            <a:spLocks noChangeArrowheads="1"/>
          </p:cNvSpPr>
          <p:nvPr/>
        </p:nvSpPr>
        <p:spPr bwMode="auto">
          <a:xfrm>
            <a:off x="3181350" y="1815260"/>
            <a:ext cx="1419225" cy="466725"/>
          </a:xfrm>
          <a:prstGeom prst="rect">
            <a:avLst/>
          </a:prstGeom>
          <a:noFill/>
          <a:ln w="9525">
            <a:solidFill>
              <a:schemeClr val="tx1"/>
            </a:solidFill>
            <a:miter lim="800000"/>
            <a:headEnd/>
            <a:tailEnd/>
          </a:ln>
        </p:spPr>
        <p:txBody>
          <a:bodyPr wrap="none">
            <a:spAutoFit/>
          </a:bodyPr>
          <a:lstStyle/>
          <a:p>
            <a:r>
              <a:rPr lang="zh-CN" altLang="en-US" sz="2400" b="1">
                <a:ea typeface="黑体" pitchFamily="2" charset="-122"/>
              </a:rPr>
              <a:t>需求分析</a:t>
            </a:r>
          </a:p>
        </p:txBody>
      </p:sp>
      <p:sp>
        <p:nvSpPr>
          <p:cNvPr id="20486" name="Text Box 4"/>
          <p:cNvSpPr txBox="1">
            <a:spLocks noChangeArrowheads="1"/>
          </p:cNvSpPr>
          <p:nvPr/>
        </p:nvSpPr>
        <p:spPr bwMode="auto">
          <a:xfrm>
            <a:off x="3181350" y="2805860"/>
            <a:ext cx="1419225" cy="466725"/>
          </a:xfrm>
          <a:prstGeom prst="rect">
            <a:avLst/>
          </a:prstGeom>
          <a:noFill/>
          <a:ln w="9525">
            <a:solidFill>
              <a:schemeClr val="tx1"/>
            </a:solidFill>
            <a:miter lim="800000"/>
            <a:headEnd/>
            <a:tailEnd/>
          </a:ln>
        </p:spPr>
        <p:txBody>
          <a:bodyPr wrap="none">
            <a:spAutoFit/>
          </a:bodyPr>
          <a:lstStyle/>
          <a:p>
            <a:r>
              <a:rPr lang="zh-CN" altLang="en-US" sz="2400" b="1" dirty="0">
                <a:ea typeface="黑体" pitchFamily="2" charset="-122"/>
              </a:rPr>
              <a:t>概念设计</a:t>
            </a:r>
          </a:p>
        </p:txBody>
      </p:sp>
      <p:sp>
        <p:nvSpPr>
          <p:cNvPr id="20487" name="Text Box 5"/>
          <p:cNvSpPr txBox="1">
            <a:spLocks noChangeArrowheads="1"/>
          </p:cNvSpPr>
          <p:nvPr/>
        </p:nvSpPr>
        <p:spPr bwMode="auto">
          <a:xfrm>
            <a:off x="3181350" y="4033023"/>
            <a:ext cx="1419225" cy="466725"/>
          </a:xfrm>
          <a:prstGeom prst="rect">
            <a:avLst/>
          </a:prstGeom>
          <a:noFill/>
          <a:ln w="9525">
            <a:solidFill>
              <a:schemeClr val="tx1"/>
            </a:solidFill>
            <a:miter lim="800000"/>
            <a:headEnd/>
            <a:tailEnd/>
          </a:ln>
        </p:spPr>
        <p:txBody>
          <a:bodyPr wrap="none">
            <a:spAutoFit/>
          </a:bodyPr>
          <a:lstStyle/>
          <a:p>
            <a:r>
              <a:rPr lang="zh-CN" altLang="en-US" sz="2400" b="1">
                <a:ea typeface="黑体" pitchFamily="2" charset="-122"/>
              </a:rPr>
              <a:t>逻辑设计</a:t>
            </a:r>
          </a:p>
        </p:txBody>
      </p:sp>
      <p:sp>
        <p:nvSpPr>
          <p:cNvPr id="20488" name="Text Box 6"/>
          <p:cNvSpPr txBox="1">
            <a:spLocks noChangeArrowheads="1"/>
          </p:cNvSpPr>
          <p:nvPr/>
        </p:nvSpPr>
        <p:spPr bwMode="auto">
          <a:xfrm>
            <a:off x="3197225" y="5274205"/>
            <a:ext cx="1419225" cy="466725"/>
          </a:xfrm>
          <a:prstGeom prst="rect">
            <a:avLst/>
          </a:prstGeom>
          <a:noFill/>
          <a:ln w="9525">
            <a:solidFill>
              <a:schemeClr val="tx1"/>
            </a:solidFill>
            <a:miter lim="800000"/>
            <a:headEnd/>
            <a:tailEnd/>
          </a:ln>
        </p:spPr>
        <p:txBody>
          <a:bodyPr wrap="none">
            <a:spAutoFit/>
          </a:bodyPr>
          <a:lstStyle/>
          <a:p>
            <a:r>
              <a:rPr lang="zh-CN" altLang="en-US" sz="2400" b="1" dirty="0">
                <a:ea typeface="黑体" pitchFamily="2" charset="-122"/>
              </a:rPr>
              <a:t>物理设计</a:t>
            </a:r>
          </a:p>
        </p:txBody>
      </p:sp>
      <p:sp>
        <p:nvSpPr>
          <p:cNvPr id="20489" name="Line 7"/>
          <p:cNvSpPr>
            <a:spLocks noChangeShapeType="1"/>
          </p:cNvSpPr>
          <p:nvPr/>
        </p:nvSpPr>
        <p:spPr bwMode="auto">
          <a:xfrm>
            <a:off x="2190750" y="1510460"/>
            <a:ext cx="1219200" cy="0"/>
          </a:xfrm>
          <a:prstGeom prst="line">
            <a:avLst/>
          </a:prstGeom>
          <a:noFill/>
          <a:ln w="19050">
            <a:solidFill>
              <a:schemeClr val="tx1"/>
            </a:solidFill>
            <a:round/>
            <a:headEnd/>
            <a:tailEnd/>
          </a:ln>
        </p:spPr>
        <p:txBody>
          <a:bodyPr/>
          <a:lstStyle/>
          <a:p>
            <a:endParaRPr lang="zh-CN" altLang="en-US"/>
          </a:p>
        </p:txBody>
      </p:sp>
      <p:sp>
        <p:nvSpPr>
          <p:cNvPr id="20490" name="Line 8"/>
          <p:cNvSpPr>
            <a:spLocks noChangeShapeType="1"/>
          </p:cNvSpPr>
          <p:nvPr/>
        </p:nvSpPr>
        <p:spPr bwMode="auto">
          <a:xfrm>
            <a:off x="4343400" y="1510460"/>
            <a:ext cx="2343150" cy="0"/>
          </a:xfrm>
          <a:prstGeom prst="line">
            <a:avLst/>
          </a:prstGeom>
          <a:noFill/>
          <a:ln w="19050">
            <a:solidFill>
              <a:schemeClr val="tx1"/>
            </a:solidFill>
            <a:round/>
            <a:headEnd/>
            <a:tailEnd/>
          </a:ln>
        </p:spPr>
        <p:txBody>
          <a:bodyPr/>
          <a:lstStyle/>
          <a:p>
            <a:endParaRPr lang="zh-CN" altLang="en-US"/>
          </a:p>
        </p:txBody>
      </p:sp>
      <p:sp>
        <p:nvSpPr>
          <p:cNvPr id="20491" name="Line 9"/>
          <p:cNvSpPr>
            <a:spLocks noChangeShapeType="1"/>
          </p:cNvSpPr>
          <p:nvPr/>
        </p:nvSpPr>
        <p:spPr bwMode="auto">
          <a:xfrm>
            <a:off x="3409950" y="1510460"/>
            <a:ext cx="0" cy="304800"/>
          </a:xfrm>
          <a:prstGeom prst="line">
            <a:avLst/>
          </a:prstGeom>
          <a:noFill/>
          <a:ln w="19050">
            <a:solidFill>
              <a:schemeClr val="tx1"/>
            </a:solidFill>
            <a:round/>
            <a:headEnd/>
            <a:tailEnd type="triangle" w="med" len="med"/>
          </a:ln>
        </p:spPr>
        <p:txBody>
          <a:bodyPr/>
          <a:lstStyle/>
          <a:p>
            <a:endParaRPr lang="zh-CN" altLang="en-US"/>
          </a:p>
        </p:txBody>
      </p:sp>
      <p:sp>
        <p:nvSpPr>
          <p:cNvPr id="20492" name="Line 10"/>
          <p:cNvSpPr>
            <a:spLocks noChangeShapeType="1"/>
          </p:cNvSpPr>
          <p:nvPr/>
        </p:nvSpPr>
        <p:spPr bwMode="auto">
          <a:xfrm>
            <a:off x="4343400" y="1510460"/>
            <a:ext cx="0" cy="304800"/>
          </a:xfrm>
          <a:prstGeom prst="line">
            <a:avLst/>
          </a:prstGeom>
          <a:noFill/>
          <a:ln w="19050">
            <a:solidFill>
              <a:schemeClr val="tx1"/>
            </a:solidFill>
            <a:round/>
            <a:headEnd/>
            <a:tailEnd type="triangle" w="med" len="med"/>
          </a:ln>
        </p:spPr>
        <p:txBody>
          <a:bodyPr/>
          <a:lstStyle/>
          <a:p>
            <a:endParaRPr lang="zh-CN" altLang="en-US"/>
          </a:p>
        </p:txBody>
      </p:sp>
      <p:sp>
        <p:nvSpPr>
          <p:cNvPr id="20493" name="Line 12"/>
          <p:cNvSpPr>
            <a:spLocks noChangeShapeType="1"/>
          </p:cNvSpPr>
          <p:nvPr/>
        </p:nvSpPr>
        <p:spPr bwMode="auto">
          <a:xfrm>
            <a:off x="3917950" y="2272460"/>
            <a:ext cx="0" cy="533400"/>
          </a:xfrm>
          <a:prstGeom prst="line">
            <a:avLst/>
          </a:prstGeom>
          <a:noFill/>
          <a:ln w="19050">
            <a:solidFill>
              <a:schemeClr val="tx1"/>
            </a:solidFill>
            <a:round/>
            <a:headEnd/>
            <a:tailEnd type="triangle" w="med" len="med"/>
          </a:ln>
        </p:spPr>
        <p:txBody>
          <a:bodyPr/>
          <a:lstStyle/>
          <a:p>
            <a:endParaRPr lang="zh-CN" altLang="en-US"/>
          </a:p>
        </p:txBody>
      </p:sp>
      <p:sp>
        <p:nvSpPr>
          <p:cNvPr id="20494" name="Text Box 13"/>
          <p:cNvSpPr txBox="1">
            <a:spLocks noChangeArrowheads="1"/>
          </p:cNvSpPr>
          <p:nvPr/>
        </p:nvSpPr>
        <p:spPr bwMode="auto">
          <a:xfrm>
            <a:off x="3913188" y="2324848"/>
            <a:ext cx="2181225" cy="400050"/>
          </a:xfrm>
          <a:prstGeom prst="rect">
            <a:avLst/>
          </a:prstGeom>
          <a:noFill/>
          <a:ln w="9525">
            <a:noFill/>
            <a:miter lim="800000"/>
            <a:headEnd/>
            <a:tailEnd/>
          </a:ln>
        </p:spPr>
        <p:txBody>
          <a:bodyPr wrap="none">
            <a:spAutoFit/>
          </a:bodyPr>
          <a:lstStyle/>
          <a:p>
            <a:r>
              <a:rPr lang="zh-CN" altLang="en-US" sz="2000" b="1">
                <a:solidFill>
                  <a:srgbClr val="9900CC"/>
                </a:solidFill>
                <a:ea typeface="黑体" pitchFamily="2" charset="-122"/>
              </a:rPr>
              <a:t>需求说明</a:t>
            </a:r>
            <a:r>
              <a:rPr lang="en-US" altLang="zh-CN" sz="1600" b="1">
                <a:solidFill>
                  <a:srgbClr val="9900CC"/>
                </a:solidFill>
                <a:ea typeface="黑体" pitchFamily="2" charset="-122"/>
              </a:rPr>
              <a:t>(</a:t>
            </a:r>
            <a:r>
              <a:rPr lang="zh-CN" altLang="en-US" sz="1600" b="1">
                <a:solidFill>
                  <a:srgbClr val="9900CC"/>
                </a:solidFill>
                <a:ea typeface="黑体" pitchFamily="2" charset="-122"/>
              </a:rPr>
              <a:t>含元数据</a:t>
            </a:r>
            <a:r>
              <a:rPr lang="en-US" altLang="zh-CN" sz="1600" b="1">
                <a:solidFill>
                  <a:srgbClr val="9900CC"/>
                </a:solidFill>
                <a:ea typeface="黑体" pitchFamily="2" charset="-122"/>
              </a:rPr>
              <a:t>)</a:t>
            </a:r>
            <a:endParaRPr lang="zh-CN" altLang="en-US" sz="1600" b="1">
              <a:solidFill>
                <a:srgbClr val="9900CC"/>
              </a:solidFill>
              <a:ea typeface="黑体" pitchFamily="2" charset="-122"/>
            </a:endParaRPr>
          </a:p>
        </p:txBody>
      </p:sp>
      <p:sp>
        <p:nvSpPr>
          <p:cNvPr id="20495" name="Line 14"/>
          <p:cNvSpPr>
            <a:spLocks noChangeShapeType="1"/>
          </p:cNvSpPr>
          <p:nvPr/>
        </p:nvSpPr>
        <p:spPr bwMode="auto">
          <a:xfrm>
            <a:off x="3917950" y="3272295"/>
            <a:ext cx="0" cy="769964"/>
          </a:xfrm>
          <a:prstGeom prst="line">
            <a:avLst/>
          </a:prstGeom>
          <a:noFill/>
          <a:ln w="19050">
            <a:solidFill>
              <a:schemeClr val="tx1"/>
            </a:solidFill>
            <a:round/>
            <a:headEnd/>
            <a:tailEnd type="triangle" w="med" len="med"/>
          </a:ln>
        </p:spPr>
        <p:txBody>
          <a:bodyPr/>
          <a:lstStyle/>
          <a:p>
            <a:endParaRPr lang="zh-CN" altLang="en-US"/>
          </a:p>
        </p:txBody>
      </p:sp>
      <p:sp>
        <p:nvSpPr>
          <p:cNvPr id="229391" name="Text Box 15"/>
          <p:cNvSpPr txBox="1">
            <a:spLocks noChangeArrowheads="1"/>
          </p:cNvSpPr>
          <p:nvPr/>
        </p:nvSpPr>
        <p:spPr bwMode="auto">
          <a:xfrm>
            <a:off x="3917949" y="3296668"/>
            <a:ext cx="2176463" cy="707886"/>
          </a:xfrm>
          <a:prstGeom prst="rect">
            <a:avLst/>
          </a:prstGeom>
          <a:noFill/>
          <a:ln w="9525">
            <a:noFill/>
            <a:miter lim="800000"/>
            <a:headEnd/>
            <a:tailEnd/>
          </a:ln>
          <a:effectLst/>
        </p:spPr>
        <p:txBody>
          <a:bodyPr wrap="square">
            <a:spAutoFit/>
          </a:bodyPr>
          <a:lstStyle/>
          <a:p>
            <a:pPr>
              <a:defRPr/>
            </a:pPr>
            <a:r>
              <a:rPr lang="zh-CN" altLang="en-US" sz="2000" b="1" dirty="0">
                <a:solidFill>
                  <a:srgbClr val="9900CC"/>
                </a:solidFill>
                <a:latin typeface="黑体" pitchFamily="2" charset="-122"/>
                <a:ea typeface="黑体" pitchFamily="2" charset="-122"/>
              </a:rPr>
              <a:t>与</a:t>
            </a:r>
            <a:r>
              <a:rPr lang="en-US" altLang="zh-CN" sz="2000" b="1" dirty="0">
                <a:solidFill>
                  <a:srgbClr val="9900CC"/>
                </a:solidFill>
                <a:latin typeface="+mn-lt"/>
                <a:ea typeface="黑体" pitchFamily="2" charset="-122"/>
              </a:rPr>
              <a:t>DBMS</a:t>
            </a:r>
            <a:r>
              <a:rPr lang="zh-CN" altLang="en-US" sz="2000" b="1" dirty="0">
                <a:solidFill>
                  <a:srgbClr val="9900CC"/>
                </a:solidFill>
                <a:latin typeface="黑体" pitchFamily="2" charset="-122"/>
                <a:ea typeface="黑体" pitchFamily="2" charset="-122"/>
              </a:rPr>
              <a:t>无关的</a:t>
            </a:r>
          </a:p>
          <a:p>
            <a:pPr>
              <a:defRPr/>
            </a:pPr>
            <a:r>
              <a:rPr lang="zh-CN" altLang="en-US" sz="2000" b="1" dirty="0">
                <a:solidFill>
                  <a:srgbClr val="9900CC"/>
                </a:solidFill>
                <a:latin typeface="黑体" pitchFamily="2" charset="-122"/>
                <a:ea typeface="黑体" pitchFamily="2" charset="-122"/>
              </a:rPr>
              <a:t>数据模式</a:t>
            </a:r>
          </a:p>
        </p:txBody>
      </p:sp>
      <p:sp>
        <p:nvSpPr>
          <p:cNvPr id="20497" name="Line 16"/>
          <p:cNvSpPr>
            <a:spLocks noChangeShapeType="1"/>
          </p:cNvSpPr>
          <p:nvPr/>
        </p:nvSpPr>
        <p:spPr bwMode="auto">
          <a:xfrm>
            <a:off x="3917950" y="4502567"/>
            <a:ext cx="0" cy="771638"/>
          </a:xfrm>
          <a:prstGeom prst="line">
            <a:avLst/>
          </a:prstGeom>
          <a:noFill/>
          <a:ln w="19050">
            <a:solidFill>
              <a:schemeClr val="tx1"/>
            </a:solidFill>
            <a:round/>
            <a:headEnd/>
            <a:tailEnd type="triangle" w="med" len="med"/>
          </a:ln>
        </p:spPr>
        <p:txBody>
          <a:bodyPr/>
          <a:lstStyle/>
          <a:p>
            <a:endParaRPr lang="zh-CN" altLang="en-US"/>
          </a:p>
        </p:txBody>
      </p:sp>
      <p:sp>
        <p:nvSpPr>
          <p:cNvPr id="20498" name="Text Box 17"/>
          <p:cNvSpPr txBox="1">
            <a:spLocks noChangeArrowheads="1"/>
          </p:cNvSpPr>
          <p:nvPr/>
        </p:nvSpPr>
        <p:spPr bwMode="auto">
          <a:xfrm>
            <a:off x="3921125" y="4511803"/>
            <a:ext cx="2249488" cy="708025"/>
          </a:xfrm>
          <a:prstGeom prst="rect">
            <a:avLst/>
          </a:prstGeom>
          <a:noFill/>
          <a:ln w="9525">
            <a:noFill/>
            <a:miter lim="800000"/>
            <a:headEnd/>
            <a:tailEnd/>
          </a:ln>
        </p:spPr>
        <p:txBody>
          <a:bodyPr wrap="none">
            <a:spAutoFit/>
          </a:bodyPr>
          <a:lstStyle/>
          <a:p>
            <a:r>
              <a:rPr lang="zh-CN" altLang="en-US" sz="2000" b="1" dirty="0">
                <a:solidFill>
                  <a:srgbClr val="9900CC"/>
                </a:solidFill>
                <a:ea typeface="黑体" pitchFamily="2" charset="-122"/>
              </a:rPr>
              <a:t>概念模式</a:t>
            </a:r>
            <a:r>
              <a:rPr lang="zh-CN" altLang="en-US" sz="2000" b="1" dirty="0">
                <a:solidFill>
                  <a:srgbClr val="9900CC"/>
                </a:solidFill>
                <a:latin typeface="宋体" pitchFamily="2" charset="-122"/>
                <a:ea typeface="黑体" pitchFamily="2" charset="-122"/>
              </a:rPr>
              <a:t>、</a:t>
            </a:r>
            <a:r>
              <a:rPr lang="zh-CN" altLang="en-US" sz="2000" b="1" dirty="0">
                <a:solidFill>
                  <a:srgbClr val="9900CC"/>
                </a:solidFill>
                <a:ea typeface="黑体" pitchFamily="2" charset="-122"/>
              </a:rPr>
              <a:t>外模式</a:t>
            </a:r>
          </a:p>
          <a:p>
            <a:r>
              <a:rPr lang="zh-CN" altLang="en-US" sz="2000" b="1" dirty="0">
                <a:solidFill>
                  <a:srgbClr val="9900CC"/>
                </a:solidFill>
                <a:ea typeface="黑体" pitchFamily="2" charset="-122"/>
              </a:rPr>
              <a:t>和典型应用程序</a:t>
            </a:r>
          </a:p>
        </p:txBody>
      </p:sp>
      <p:sp>
        <p:nvSpPr>
          <p:cNvPr id="20499" name="Text Box 18"/>
          <p:cNvSpPr txBox="1">
            <a:spLocks noChangeArrowheads="1"/>
          </p:cNvSpPr>
          <p:nvPr/>
        </p:nvSpPr>
        <p:spPr bwMode="auto">
          <a:xfrm>
            <a:off x="2101850" y="1043735"/>
            <a:ext cx="1479550" cy="461963"/>
          </a:xfrm>
          <a:prstGeom prst="rect">
            <a:avLst/>
          </a:prstGeom>
          <a:noFill/>
          <a:ln w="9525">
            <a:noFill/>
            <a:miter lim="800000"/>
            <a:headEnd/>
            <a:tailEnd/>
          </a:ln>
        </p:spPr>
        <p:txBody>
          <a:bodyPr>
            <a:spAutoFit/>
          </a:bodyPr>
          <a:lstStyle/>
          <a:p>
            <a:r>
              <a:rPr lang="zh-CN" altLang="en-US" sz="2400" dirty="0">
                <a:ea typeface="黑体" pitchFamily="2" charset="-122"/>
              </a:rPr>
              <a:t>信息需求</a:t>
            </a:r>
          </a:p>
        </p:txBody>
      </p:sp>
      <p:sp>
        <p:nvSpPr>
          <p:cNvPr id="20500" name="Text Box 19"/>
          <p:cNvSpPr txBox="1">
            <a:spLocks noChangeArrowheads="1"/>
          </p:cNvSpPr>
          <p:nvPr/>
        </p:nvSpPr>
        <p:spPr bwMode="auto">
          <a:xfrm>
            <a:off x="4512450" y="1043735"/>
            <a:ext cx="1409700" cy="457200"/>
          </a:xfrm>
          <a:prstGeom prst="rect">
            <a:avLst/>
          </a:prstGeom>
          <a:noFill/>
          <a:ln w="9525">
            <a:noFill/>
            <a:miter lim="800000"/>
            <a:headEnd/>
            <a:tailEnd/>
          </a:ln>
        </p:spPr>
        <p:txBody>
          <a:bodyPr wrap="none">
            <a:spAutoFit/>
          </a:bodyPr>
          <a:lstStyle/>
          <a:p>
            <a:r>
              <a:rPr lang="zh-CN" altLang="en-US" sz="2400" dirty="0">
                <a:ea typeface="黑体" pitchFamily="2" charset="-122"/>
              </a:rPr>
              <a:t>处理需求</a:t>
            </a:r>
          </a:p>
        </p:txBody>
      </p:sp>
      <p:sp>
        <p:nvSpPr>
          <p:cNvPr id="20501" name="Line 20"/>
          <p:cNvSpPr>
            <a:spLocks noChangeShapeType="1"/>
          </p:cNvSpPr>
          <p:nvPr/>
        </p:nvSpPr>
        <p:spPr bwMode="auto">
          <a:xfrm flipH="1">
            <a:off x="2627313" y="1510460"/>
            <a:ext cx="0" cy="1476375"/>
          </a:xfrm>
          <a:prstGeom prst="line">
            <a:avLst/>
          </a:prstGeom>
          <a:noFill/>
          <a:ln w="19050">
            <a:solidFill>
              <a:schemeClr val="tx1"/>
            </a:solidFill>
            <a:round/>
            <a:headEnd type="oval" w="med" len="med"/>
            <a:tailEnd/>
          </a:ln>
        </p:spPr>
        <p:txBody>
          <a:bodyPr/>
          <a:lstStyle/>
          <a:p>
            <a:endParaRPr lang="zh-CN" altLang="en-US"/>
          </a:p>
        </p:txBody>
      </p:sp>
      <p:sp>
        <p:nvSpPr>
          <p:cNvPr id="20502" name="Line 22"/>
          <p:cNvSpPr>
            <a:spLocks noChangeShapeType="1"/>
          </p:cNvSpPr>
          <p:nvPr/>
        </p:nvSpPr>
        <p:spPr bwMode="auto">
          <a:xfrm>
            <a:off x="2627313" y="2986835"/>
            <a:ext cx="554037" cy="0"/>
          </a:xfrm>
          <a:prstGeom prst="line">
            <a:avLst/>
          </a:prstGeom>
          <a:noFill/>
          <a:ln w="19050">
            <a:solidFill>
              <a:schemeClr val="tx1"/>
            </a:solidFill>
            <a:round/>
            <a:headEnd/>
            <a:tailEnd type="triangle" w="med" len="med"/>
          </a:ln>
        </p:spPr>
        <p:txBody>
          <a:bodyPr/>
          <a:lstStyle/>
          <a:p>
            <a:endParaRPr lang="zh-CN" altLang="en-US"/>
          </a:p>
        </p:txBody>
      </p:sp>
      <p:sp>
        <p:nvSpPr>
          <p:cNvPr id="20503" name="Line 23"/>
          <p:cNvSpPr>
            <a:spLocks noChangeShapeType="1"/>
          </p:cNvSpPr>
          <p:nvPr/>
        </p:nvSpPr>
        <p:spPr bwMode="auto">
          <a:xfrm>
            <a:off x="3917950" y="5740930"/>
            <a:ext cx="0" cy="461705"/>
          </a:xfrm>
          <a:prstGeom prst="line">
            <a:avLst/>
          </a:prstGeom>
          <a:noFill/>
          <a:ln w="19050">
            <a:solidFill>
              <a:schemeClr val="tx1"/>
            </a:solidFill>
            <a:round/>
            <a:headEnd/>
            <a:tailEnd type="triangle" w="med" len="med"/>
          </a:ln>
        </p:spPr>
        <p:txBody>
          <a:bodyPr/>
          <a:lstStyle/>
          <a:p>
            <a:endParaRPr lang="zh-CN" altLang="en-US"/>
          </a:p>
        </p:txBody>
      </p:sp>
      <p:sp>
        <p:nvSpPr>
          <p:cNvPr id="20504" name="Rectangle 24"/>
          <p:cNvSpPr>
            <a:spLocks noChangeArrowheads="1"/>
          </p:cNvSpPr>
          <p:nvPr/>
        </p:nvSpPr>
        <p:spPr bwMode="auto">
          <a:xfrm>
            <a:off x="3917950" y="5769260"/>
            <a:ext cx="950913" cy="396875"/>
          </a:xfrm>
          <a:prstGeom prst="rect">
            <a:avLst/>
          </a:prstGeom>
          <a:noFill/>
          <a:ln w="9525">
            <a:noFill/>
            <a:miter lim="800000"/>
            <a:headEnd/>
            <a:tailEnd/>
          </a:ln>
        </p:spPr>
        <p:txBody>
          <a:bodyPr wrap="none">
            <a:spAutoFit/>
          </a:bodyPr>
          <a:lstStyle/>
          <a:p>
            <a:r>
              <a:rPr lang="zh-CN" altLang="en-US" sz="2000" b="1" dirty="0">
                <a:solidFill>
                  <a:srgbClr val="9900CC"/>
                </a:solidFill>
                <a:ea typeface="黑体" pitchFamily="2" charset="-122"/>
              </a:rPr>
              <a:t>内模式</a:t>
            </a:r>
          </a:p>
        </p:txBody>
      </p:sp>
      <p:sp>
        <p:nvSpPr>
          <p:cNvPr id="229402" name="Rectangle 26"/>
          <p:cNvSpPr>
            <a:spLocks noChangeArrowheads="1"/>
          </p:cNvSpPr>
          <p:nvPr/>
        </p:nvSpPr>
        <p:spPr bwMode="auto">
          <a:xfrm>
            <a:off x="789781" y="1261374"/>
            <a:ext cx="662782" cy="4524315"/>
          </a:xfrm>
          <a:prstGeom prst="rect">
            <a:avLst/>
          </a:prstGeom>
          <a:noFill/>
          <a:ln w="9525">
            <a:noFill/>
            <a:miter lim="800000"/>
            <a:headEnd/>
            <a:tailEnd/>
          </a:ln>
          <a:effectLst/>
        </p:spPr>
        <p:txBody>
          <a:bodyPr wrap="square">
            <a:spAutoFit/>
          </a:bodyPr>
          <a:lstStyle/>
          <a:p>
            <a:pPr>
              <a:spcBef>
                <a:spcPct val="20000"/>
              </a:spcBef>
              <a:buClr>
                <a:srgbClr val="996633"/>
              </a:buClr>
              <a:buSzPct val="90000"/>
              <a:defRPr/>
            </a:pPr>
            <a:r>
              <a:rPr lang="zh-CN" altLang="en-US" sz="3600" b="1" dirty="0">
                <a:solidFill>
                  <a:srgbClr val="FF0000"/>
                </a:solidFill>
                <a:latin typeface="+mn-lt"/>
                <a:ea typeface="黑体" pitchFamily="2" charset="-122"/>
              </a:rPr>
              <a:t>数据库设计的过程</a:t>
            </a:r>
          </a:p>
        </p:txBody>
      </p:sp>
      <p:sp>
        <p:nvSpPr>
          <p:cNvPr id="20506" name="Line 27"/>
          <p:cNvSpPr>
            <a:spLocks noChangeShapeType="1"/>
          </p:cNvSpPr>
          <p:nvPr/>
        </p:nvSpPr>
        <p:spPr bwMode="auto">
          <a:xfrm>
            <a:off x="6227763" y="1510460"/>
            <a:ext cx="0" cy="3886200"/>
          </a:xfrm>
          <a:prstGeom prst="line">
            <a:avLst/>
          </a:prstGeom>
          <a:noFill/>
          <a:ln w="19050">
            <a:solidFill>
              <a:schemeClr val="tx1"/>
            </a:solidFill>
            <a:round/>
            <a:headEnd type="oval" w="med" len="med"/>
            <a:tailEnd/>
          </a:ln>
        </p:spPr>
        <p:txBody>
          <a:bodyPr/>
          <a:lstStyle/>
          <a:p>
            <a:endParaRPr lang="zh-CN" altLang="en-US"/>
          </a:p>
        </p:txBody>
      </p:sp>
      <p:sp>
        <p:nvSpPr>
          <p:cNvPr id="20507" name="Line 28"/>
          <p:cNvSpPr>
            <a:spLocks noChangeShapeType="1"/>
          </p:cNvSpPr>
          <p:nvPr/>
        </p:nvSpPr>
        <p:spPr bwMode="auto">
          <a:xfrm>
            <a:off x="6584951" y="4346261"/>
            <a:ext cx="0" cy="1180677"/>
          </a:xfrm>
          <a:prstGeom prst="line">
            <a:avLst/>
          </a:prstGeom>
          <a:noFill/>
          <a:ln w="19050">
            <a:solidFill>
              <a:schemeClr val="tx1"/>
            </a:solidFill>
            <a:round/>
            <a:headEnd type="oval" w="med" len="med"/>
            <a:tailEnd/>
          </a:ln>
        </p:spPr>
        <p:txBody>
          <a:bodyPr/>
          <a:lstStyle/>
          <a:p>
            <a:endParaRPr lang="zh-CN" altLang="en-US"/>
          </a:p>
        </p:txBody>
      </p:sp>
      <p:sp>
        <p:nvSpPr>
          <p:cNvPr id="20508" name="Line 29"/>
          <p:cNvSpPr>
            <a:spLocks noChangeShapeType="1"/>
          </p:cNvSpPr>
          <p:nvPr/>
        </p:nvSpPr>
        <p:spPr bwMode="auto">
          <a:xfrm>
            <a:off x="4608513" y="3034460"/>
            <a:ext cx="1619250" cy="0"/>
          </a:xfrm>
          <a:prstGeom prst="line">
            <a:avLst/>
          </a:prstGeom>
          <a:noFill/>
          <a:ln w="19050">
            <a:solidFill>
              <a:schemeClr val="tx1"/>
            </a:solidFill>
            <a:round/>
            <a:headEnd type="triangle" w="med" len="med"/>
            <a:tailEnd type="none" w="med" len="med"/>
          </a:ln>
        </p:spPr>
        <p:txBody>
          <a:bodyPr/>
          <a:lstStyle/>
          <a:p>
            <a:endParaRPr lang="zh-CN" altLang="en-US"/>
          </a:p>
        </p:txBody>
      </p:sp>
      <p:sp>
        <p:nvSpPr>
          <p:cNvPr id="20509" name="Line 30"/>
          <p:cNvSpPr>
            <a:spLocks noChangeShapeType="1"/>
          </p:cNvSpPr>
          <p:nvPr/>
        </p:nvSpPr>
        <p:spPr bwMode="auto">
          <a:xfrm>
            <a:off x="4608513" y="4139708"/>
            <a:ext cx="1619250" cy="0"/>
          </a:xfrm>
          <a:prstGeom prst="line">
            <a:avLst/>
          </a:prstGeom>
          <a:noFill/>
          <a:ln w="19050">
            <a:solidFill>
              <a:schemeClr val="tx1"/>
            </a:solidFill>
            <a:round/>
            <a:headEnd type="triangle" w="med" len="med"/>
            <a:tailEnd type="none" w="med" len="med"/>
          </a:ln>
        </p:spPr>
        <p:txBody>
          <a:bodyPr/>
          <a:lstStyle/>
          <a:p>
            <a:endParaRPr lang="zh-CN" altLang="en-US"/>
          </a:p>
        </p:txBody>
      </p:sp>
      <p:sp>
        <p:nvSpPr>
          <p:cNvPr id="20510" name="Line 31"/>
          <p:cNvSpPr>
            <a:spLocks noChangeShapeType="1"/>
          </p:cNvSpPr>
          <p:nvPr/>
        </p:nvSpPr>
        <p:spPr bwMode="auto">
          <a:xfrm>
            <a:off x="4600575" y="4346261"/>
            <a:ext cx="2401888" cy="0"/>
          </a:xfrm>
          <a:prstGeom prst="line">
            <a:avLst/>
          </a:prstGeom>
          <a:noFill/>
          <a:ln w="19050">
            <a:solidFill>
              <a:schemeClr val="tx1"/>
            </a:solidFill>
            <a:round/>
            <a:headEnd type="triangle" w="med" len="med"/>
            <a:tailEnd/>
          </a:ln>
        </p:spPr>
        <p:txBody>
          <a:bodyPr/>
          <a:lstStyle/>
          <a:p>
            <a:endParaRPr lang="zh-CN" altLang="en-US"/>
          </a:p>
        </p:txBody>
      </p:sp>
      <p:sp>
        <p:nvSpPr>
          <p:cNvPr id="20511" name="Line 32"/>
          <p:cNvSpPr>
            <a:spLocks noChangeShapeType="1"/>
          </p:cNvSpPr>
          <p:nvPr/>
        </p:nvSpPr>
        <p:spPr bwMode="auto">
          <a:xfrm>
            <a:off x="4608513" y="5396660"/>
            <a:ext cx="1619250" cy="0"/>
          </a:xfrm>
          <a:prstGeom prst="line">
            <a:avLst/>
          </a:prstGeom>
          <a:noFill/>
          <a:ln w="19050">
            <a:solidFill>
              <a:schemeClr val="tx1"/>
            </a:solidFill>
            <a:round/>
            <a:headEnd type="triangle" w="med" len="med"/>
            <a:tailEnd/>
          </a:ln>
        </p:spPr>
        <p:txBody>
          <a:bodyPr/>
          <a:lstStyle/>
          <a:p>
            <a:endParaRPr lang="zh-CN" altLang="en-US"/>
          </a:p>
        </p:txBody>
      </p:sp>
      <p:sp>
        <p:nvSpPr>
          <p:cNvPr id="20512" name="Line 33"/>
          <p:cNvSpPr>
            <a:spLocks noChangeShapeType="1"/>
          </p:cNvSpPr>
          <p:nvPr/>
        </p:nvSpPr>
        <p:spPr bwMode="auto">
          <a:xfrm>
            <a:off x="4616450" y="5526938"/>
            <a:ext cx="1971675" cy="0"/>
          </a:xfrm>
          <a:prstGeom prst="line">
            <a:avLst/>
          </a:prstGeom>
          <a:noFill/>
          <a:ln w="19050">
            <a:solidFill>
              <a:schemeClr val="tx1"/>
            </a:solidFill>
            <a:round/>
            <a:headEnd type="triangle" w="med" len="med"/>
            <a:tailEnd/>
          </a:ln>
        </p:spPr>
        <p:txBody>
          <a:bodyPr/>
          <a:lstStyle/>
          <a:p>
            <a:endParaRPr lang="zh-CN" altLang="en-US"/>
          </a:p>
        </p:txBody>
      </p:sp>
      <p:sp>
        <p:nvSpPr>
          <p:cNvPr id="20513" name="Line 34"/>
          <p:cNvSpPr>
            <a:spLocks noChangeShapeType="1"/>
          </p:cNvSpPr>
          <p:nvPr/>
        </p:nvSpPr>
        <p:spPr bwMode="auto">
          <a:xfrm>
            <a:off x="4616450" y="5634245"/>
            <a:ext cx="2386013" cy="0"/>
          </a:xfrm>
          <a:prstGeom prst="line">
            <a:avLst/>
          </a:prstGeom>
          <a:noFill/>
          <a:ln w="19050">
            <a:solidFill>
              <a:schemeClr val="tx1"/>
            </a:solidFill>
            <a:round/>
            <a:headEnd type="triangle" w="med" len="med"/>
            <a:tailEnd/>
          </a:ln>
        </p:spPr>
        <p:txBody>
          <a:bodyPr/>
          <a:lstStyle/>
          <a:p>
            <a:endParaRPr lang="zh-CN" altLang="en-US"/>
          </a:p>
        </p:txBody>
      </p:sp>
      <p:sp>
        <p:nvSpPr>
          <p:cNvPr id="20514" name="Text Box 35"/>
          <p:cNvSpPr txBox="1">
            <a:spLocks noChangeArrowheads="1"/>
          </p:cNvSpPr>
          <p:nvPr/>
        </p:nvSpPr>
        <p:spPr bwMode="auto">
          <a:xfrm>
            <a:off x="7002463" y="5184195"/>
            <a:ext cx="1801812" cy="831850"/>
          </a:xfrm>
          <a:prstGeom prst="rect">
            <a:avLst/>
          </a:prstGeom>
          <a:noFill/>
          <a:ln w="9525">
            <a:noFill/>
            <a:miter lim="800000"/>
            <a:headEnd/>
            <a:tailEnd/>
          </a:ln>
        </p:spPr>
        <p:txBody>
          <a:bodyPr>
            <a:spAutoFit/>
          </a:bodyPr>
          <a:lstStyle/>
          <a:p>
            <a:r>
              <a:rPr lang="zh-CN" altLang="en-US" sz="2400" dirty="0">
                <a:ea typeface="黑体" pitchFamily="2" charset="-122"/>
              </a:rPr>
              <a:t>硬件与操作系统特性</a:t>
            </a:r>
          </a:p>
        </p:txBody>
      </p:sp>
      <p:sp>
        <p:nvSpPr>
          <p:cNvPr id="20515" name="Rectangle 36"/>
          <p:cNvSpPr>
            <a:spLocks noChangeArrowheads="1"/>
          </p:cNvSpPr>
          <p:nvPr/>
        </p:nvSpPr>
        <p:spPr bwMode="auto">
          <a:xfrm>
            <a:off x="7004050" y="4071098"/>
            <a:ext cx="1800225" cy="461962"/>
          </a:xfrm>
          <a:prstGeom prst="rect">
            <a:avLst/>
          </a:prstGeom>
          <a:noFill/>
          <a:ln w="9525">
            <a:noFill/>
            <a:miter lim="800000"/>
            <a:headEnd/>
            <a:tailEnd/>
          </a:ln>
        </p:spPr>
        <p:txBody>
          <a:bodyPr>
            <a:spAutoFit/>
          </a:bodyPr>
          <a:lstStyle/>
          <a:p>
            <a:r>
              <a:rPr lang="en-US" altLang="zh-CN" sz="2400" dirty="0">
                <a:ea typeface="黑体" pitchFamily="2" charset="-122"/>
              </a:rPr>
              <a:t>DBMS</a:t>
            </a:r>
            <a:r>
              <a:rPr lang="zh-CN" altLang="en-US" sz="2400" dirty="0">
                <a:ea typeface="黑体" pitchFamily="2" charset="-122"/>
              </a:rPr>
              <a:t>特性</a:t>
            </a:r>
          </a:p>
        </p:txBody>
      </p:sp>
      <p:sp>
        <p:nvSpPr>
          <p:cNvPr id="229413" name="Rectangle 37"/>
          <p:cNvSpPr>
            <a:spLocks noGrp="1" noChangeArrowheads="1"/>
          </p:cNvSpPr>
          <p:nvPr>
            <p:ph type="title"/>
          </p:nvPr>
        </p:nvSpPr>
        <p:spPr/>
        <p:txBody>
          <a:bodyPr/>
          <a:lstStyle/>
          <a:p>
            <a:r>
              <a:rPr lang="en-US" altLang="zh-CN"/>
              <a:t>11.1 </a:t>
            </a:r>
            <a:r>
              <a:rPr lang="zh-CN" altLang="en-US"/>
              <a:t>概述 </a:t>
            </a:r>
            <a:endParaRPr lang="zh-CN" altLang="en-US" dirty="0"/>
          </a:p>
        </p:txBody>
      </p:sp>
      <p:sp>
        <p:nvSpPr>
          <p:cNvPr id="42"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43"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44"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8</a:t>
            </a:fld>
            <a:endParaRPr lang="en-US" altLang="zh-CN"/>
          </a:p>
        </p:txBody>
      </p:sp>
      <p:sp>
        <p:nvSpPr>
          <p:cNvPr id="39" name="Text Box 6"/>
          <p:cNvSpPr txBox="1">
            <a:spLocks noChangeArrowheads="1"/>
          </p:cNvSpPr>
          <p:nvPr/>
        </p:nvSpPr>
        <p:spPr bwMode="auto">
          <a:xfrm>
            <a:off x="3197780" y="6202635"/>
            <a:ext cx="1431583" cy="369332"/>
          </a:xfrm>
          <a:prstGeom prst="rect">
            <a:avLst/>
          </a:prstGeom>
          <a:noFill/>
          <a:ln w="19050">
            <a:solidFill>
              <a:schemeClr val="tx1"/>
            </a:solidFill>
            <a:prstDash val="dash"/>
            <a:miter lim="800000"/>
            <a:headEnd/>
            <a:tailEnd/>
          </a:ln>
        </p:spPr>
        <p:txBody>
          <a:bodyPr wrap="none" lIns="108000" tIns="0" rIns="108000" bIns="0">
            <a:spAutoFit/>
          </a:bodyPr>
          <a:lstStyle/>
          <a:p>
            <a:r>
              <a:rPr lang="zh-CN" altLang="en-US" sz="2400" b="1" dirty="0">
                <a:ea typeface="黑体" pitchFamily="2" charset="-122"/>
              </a:rPr>
              <a:t>  实   现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27332" name="Rectangle 4"/>
          <p:cNvSpPr>
            <a:spLocks noGrp="1" noChangeArrowheads="1"/>
          </p:cNvSpPr>
          <p:nvPr>
            <p:ph type="title"/>
          </p:nvPr>
        </p:nvSpPr>
        <p:spPr/>
        <p:txBody>
          <a:bodyPr/>
          <a:lstStyle/>
          <a:p>
            <a:r>
              <a:rPr lang="en-US" altLang="zh-CN"/>
              <a:t>11.1 </a:t>
            </a:r>
            <a:r>
              <a:rPr lang="zh-CN" altLang="en-US"/>
              <a:t>概述 </a:t>
            </a:r>
            <a:endParaRPr lang="zh-CN" altLang="en-US" dirty="0"/>
          </a:p>
        </p:txBody>
      </p:sp>
      <p:sp>
        <p:nvSpPr>
          <p:cNvPr id="21509" name="Rectangle 3"/>
          <p:cNvSpPr>
            <a:spLocks noGrp="1" noChangeArrowheads="1"/>
          </p:cNvSpPr>
          <p:nvPr>
            <p:ph type="body" idx="1"/>
          </p:nvPr>
        </p:nvSpPr>
        <p:spPr/>
        <p:txBody>
          <a:bodyPr/>
          <a:lstStyle/>
          <a:p>
            <a:pPr>
              <a:spcBef>
                <a:spcPts val="300"/>
              </a:spcBef>
            </a:pPr>
            <a:r>
              <a:rPr lang="zh-CN" altLang="en-US" dirty="0"/>
              <a:t>需求分析（</a:t>
            </a:r>
            <a:r>
              <a:rPr lang="en-US" altLang="zh-CN" dirty="0"/>
              <a:t>Requirements Analysis） </a:t>
            </a:r>
          </a:p>
          <a:p>
            <a:pPr lvl="1">
              <a:spcBef>
                <a:spcPts val="300"/>
              </a:spcBef>
            </a:pPr>
            <a:r>
              <a:rPr lang="zh-CN" altLang="en-US" dirty="0"/>
              <a:t> 定义需求说明（</a:t>
            </a:r>
            <a:r>
              <a:rPr lang="en-US" altLang="zh-CN" dirty="0"/>
              <a:t>specification of requirements</a:t>
            </a:r>
            <a:r>
              <a:rPr lang="zh-CN" altLang="en-US" dirty="0"/>
              <a:t>） </a:t>
            </a:r>
          </a:p>
          <a:p>
            <a:pPr lvl="1">
              <a:spcBef>
                <a:spcPts val="300"/>
              </a:spcBef>
            </a:pPr>
            <a:r>
              <a:rPr lang="zh-CN" altLang="en-US" dirty="0"/>
              <a:t> 构建元数据库（</a:t>
            </a:r>
            <a:r>
              <a:rPr lang="en-US" altLang="zh-CN" dirty="0"/>
              <a:t>metadata repository） </a:t>
            </a:r>
          </a:p>
          <a:p>
            <a:pPr>
              <a:spcBef>
                <a:spcPts val="300"/>
              </a:spcBef>
            </a:pPr>
            <a:r>
              <a:rPr lang="zh-CN" altLang="en-US" dirty="0"/>
              <a:t>概念设计（</a:t>
            </a:r>
            <a:r>
              <a:rPr lang="en-US" altLang="zh-CN" dirty="0"/>
              <a:t>Conceptual Design） </a:t>
            </a:r>
          </a:p>
          <a:p>
            <a:pPr lvl="1">
              <a:spcBef>
                <a:spcPts val="300"/>
              </a:spcBef>
            </a:pPr>
            <a:r>
              <a:rPr lang="zh-CN" altLang="en-US" dirty="0"/>
              <a:t> 概念建模（</a:t>
            </a:r>
            <a:r>
              <a:rPr lang="en-US" altLang="zh-CN" dirty="0"/>
              <a:t>conceptual (E-R/UML) modeling） </a:t>
            </a:r>
          </a:p>
          <a:p>
            <a:pPr>
              <a:spcBef>
                <a:spcPts val="300"/>
              </a:spcBef>
            </a:pPr>
            <a:r>
              <a:rPr lang="zh-CN" altLang="en-US" dirty="0"/>
              <a:t>逻辑设计（</a:t>
            </a:r>
            <a:r>
              <a:rPr lang="en-US" altLang="zh-CN" dirty="0"/>
              <a:t>Logical Design）</a:t>
            </a:r>
          </a:p>
          <a:p>
            <a:pPr lvl="1">
              <a:spcBef>
                <a:spcPts val="300"/>
              </a:spcBef>
            </a:pPr>
            <a:r>
              <a:rPr lang="en-US" altLang="zh-CN" dirty="0"/>
              <a:t> </a:t>
            </a:r>
            <a:r>
              <a:rPr lang="zh-CN" altLang="en-US" dirty="0"/>
              <a:t>模式转换（</a:t>
            </a:r>
            <a:r>
              <a:rPr lang="en-US" altLang="zh-CN" dirty="0"/>
              <a:t>E-R/UML to relational conversion）</a:t>
            </a:r>
          </a:p>
          <a:p>
            <a:pPr lvl="1">
              <a:spcBef>
                <a:spcPts val="300"/>
              </a:spcBef>
            </a:pPr>
            <a:r>
              <a:rPr lang="en-US" altLang="zh-CN" dirty="0"/>
              <a:t> </a:t>
            </a:r>
            <a:r>
              <a:rPr lang="zh-CN" altLang="en-US" dirty="0"/>
              <a:t>模式规范化（</a:t>
            </a:r>
            <a:r>
              <a:rPr lang="en-US" altLang="zh-CN" dirty="0"/>
              <a:t>normalization</a:t>
            </a:r>
            <a:r>
              <a:rPr lang="zh-CN" altLang="en-US" dirty="0"/>
              <a:t>）</a:t>
            </a:r>
          </a:p>
          <a:p>
            <a:pPr lvl="1">
              <a:spcBef>
                <a:spcPts val="300"/>
              </a:spcBef>
            </a:pPr>
            <a:r>
              <a:rPr lang="en-US" altLang="zh-CN" dirty="0"/>
              <a:t> </a:t>
            </a:r>
            <a:r>
              <a:rPr lang="zh-CN" altLang="en-US" dirty="0"/>
              <a:t>完整性约束设计（</a:t>
            </a:r>
            <a:r>
              <a:rPr lang="en-US" altLang="zh-CN" dirty="0"/>
              <a:t>integrity constraints design</a:t>
            </a:r>
            <a:r>
              <a:rPr lang="zh-CN" altLang="en-US" dirty="0"/>
              <a:t>）</a:t>
            </a:r>
          </a:p>
          <a:p>
            <a:pPr lvl="1">
              <a:spcBef>
                <a:spcPts val="300"/>
              </a:spcBef>
            </a:pPr>
            <a:r>
              <a:rPr lang="en-US" altLang="zh-CN" dirty="0"/>
              <a:t> </a:t>
            </a:r>
            <a:r>
              <a:rPr lang="zh-CN" altLang="en-US" dirty="0"/>
              <a:t>外模式设计（</a:t>
            </a:r>
            <a:r>
              <a:rPr lang="en-US" altLang="zh-CN" dirty="0"/>
              <a:t>external schema design</a:t>
            </a:r>
            <a:r>
              <a:rPr lang="zh-CN" altLang="en-US" dirty="0"/>
              <a:t>）</a:t>
            </a:r>
          </a:p>
          <a:p>
            <a:pPr>
              <a:spcBef>
                <a:spcPts val="300"/>
              </a:spcBef>
            </a:pPr>
            <a:r>
              <a:rPr lang="en-US" altLang="zh-CN" dirty="0"/>
              <a:t> </a:t>
            </a:r>
            <a:r>
              <a:rPr lang="zh-CN" altLang="en-US" dirty="0"/>
              <a:t>物理设计（</a:t>
            </a:r>
            <a:r>
              <a:rPr lang="en-US" altLang="zh-CN" dirty="0"/>
              <a:t>Physical Design）</a:t>
            </a:r>
          </a:p>
          <a:p>
            <a:pPr lvl="1">
              <a:spcBef>
                <a:spcPts val="300"/>
              </a:spcBef>
            </a:pPr>
            <a:r>
              <a:rPr lang="zh-CN" altLang="en-US" dirty="0"/>
              <a:t> 内模式设计 （</a:t>
            </a:r>
            <a:r>
              <a:rPr lang="en-US" altLang="zh-CN" dirty="0"/>
              <a:t>internal schema</a:t>
            </a:r>
            <a:r>
              <a:rPr lang="zh-CN" altLang="en-US" dirty="0"/>
              <a:t>）</a:t>
            </a:r>
            <a:r>
              <a:rPr lang="en-US" altLang="zh-CN" dirty="0"/>
              <a:t> </a:t>
            </a:r>
            <a:endParaRPr lang="zh-CN" altLang="en-US" dirty="0"/>
          </a:p>
        </p:txBody>
      </p:sp>
      <p:sp>
        <p:nvSpPr>
          <p:cNvPr id="13" name="Rectangle 9"/>
          <p:cNvSpPr>
            <a:spLocks noGrp="1" noChangeArrowheads="1"/>
          </p:cNvSpPr>
          <p:nvPr>
            <p:ph type="dt" sz="half" idx="10"/>
          </p:nvPr>
        </p:nvSpPr>
        <p:spPr/>
        <p:txBody>
          <a:bodyPr/>
          <a:lstStyle>
            <a:lvl1pPr>
              <a:defRPr sz="1000" i="0">
                <a:solidFill>
                  <a:srgbClr val="C00000"/>
                </a:solidFill>
              </a:defRPr>
            </a:lvl1pPr>
          </a:lstStyle>
          <a:p>
            <a:r>
              <a:rPr lang="en-US" altLang="zh-CN"/>
              <a:t>Copyright © by </a:t>
            </a:r>
            <a:r>
              <a:rPr lang="zh-CN" altLang="en-US"/>
              <a:t>许卓明</a:t>
            </a:r>
            <a:r>
              <a:rPr lang="en-US" altLang="zh-CN"/>
              <a:t>, </a:t>
            </a:r>
            <a:r>
              <a:rPr lang="zh-CN" altLang="en-US"/>
              <a:t>河海大学</a:t>
            </a:r>
            <a:r>
              <a:rPr lang="en-US" altLang="zh-CN"/>
              <a:t>. All rights reserved.</a:t>
            </a:r>
            <a:endParaRPr lang="en-US" altLang="zh-CN" dirty="0"/>
          </a:p>
        </p:txBody>
      </p:sp>
      <p:sp>
        <p:nvSpPr>
          <p:cNvPr id="14" name="Rectangle 10"/>
          <p:cNvSpPr>
            <a:spLocks noGrp="1" noChangeArrowheads="1"/>
          </p:cNvSpPr>
          <p:nvPr>
            <p:ph type="ftr" sz="quarter" idx="11"/>
          </p:nvPr>
        </p:nvSpPr>
        <p:spPr/>
        <p:txBody>
          <a:bodyPr/>
          <a:lstStyle>
            <a:lvl1pPr>
              <a:defRPr sz="1000" i="0">
                <a:solidFill>
                  <a:srgbClr val="C00000"/>
                </a:solidFill>
              </a:defRPr>
            </a:lvl1pPr>
          </a:lstStyle>
          <a:p>
            <a:r>
              <a:rPr lang="en-US" altLang="zh-CN"/>
              <a:t>《</a:t>
            </a:r>
            <a:r>
              <a:rPr lang="zh-CN" altLang="en-US"/>
              <a:t>数据库系统原理</a:t>
            </a:r>
            <a:r>
              <a:rPr lang="en-US" altLang="zh-CN"/>
              <a:t>》</a:t>
            </a:r>
            <a:r>
              <a:rPr lang="zh-CN" altLang="en-US"/>
              <a:t>第</a:t>
            </a:r>
            <a:r>
              <a:rPr lang="en-US" altLang="zh-CN"/>
              <a:t>11</a:t>
            </a:r>
            <a:r>
              <a:rPr lang="zh-CN" altLang="en-US"/>
              <a:t>章</a:t>
            </a:r>
            <a:r>
              <a:rPr lang="en-US" altLang="zh-CN"/>
              <a:t>—</a:t>
            </a:r>
            <a:r>
              <a:rPr lang="zh-CN" altLang="en-US"/>
              <a:t>数据库设计</a:t>
            </a:r>
            <a:endParaRPr lang="en-US" altLang="zh-CN" dirty="0"/>
          </a:p>
        </p:txBody>
      </p:sp>
      <p:sp>
        <p:nvSpPr>
          <p:cNvPr id="15" name="Rectangle 11"/>
          <p:cNvSpPr>
            <a:spLocks noGrp="1" noChangeArrowheads="1"/>
          </p:cNvSpPr>
          <p:nvPr>
            <p:ph type="sldNum" sz="quarter" idx="12"/>
          </p:nvPr>
        </p:nvSpPr>
        <p:spPr/>
        <p:txBody>
          <a:bodyPr/>
          <a:lstStyle>
            <a:lvl1pPr algn="r">
              <a:defRPr sz="1000">
                <a:solidFill>
                  <a:schemeClr val="tx1"/>
                </a:solidFill>
              </a:defRPr>
            </a:lvl1pPr>
          </a:lstStyle>
          <a:p>
            <a:fld id="{A2313448-419B-4059-A9EC-F0D480B75170}" type="slidenum">
              <a:rPr lang="zh-CN" altLang="en-US" smtClean="0"/>
              <a:pPr/>
              <a:t>9</a:t>
            </a:fld>
            <a:endParaRPr lang="en-US" altLang="zh-CN"/>
          </a:p>
        </p:txBody>
      </p:sp>
    </p:spTree>
  </p:cSld>
  <p:clrMapOvr>
    <a:masterClrMapping/>
  </p:clrMapOvr>
</p:sld>
</file>

<file path=ppt/theme/theme1.xml><?xml version="1.0" encoding="utf-8"?>
<a:theme xmlns:a="http://schemas.openxmlformats.org/drawingml/2006/main" name="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Layers">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Fan</Template>
  <TotalTime>3911</TotalTime>
  <Words>6190</Words>
  <Application>Microsoft Office PowerPoint</Application>
  <PresentationFormat>全屏显示(4:3)</PresentationFormat>
  <Paragraphs>1065</Paragraphs>
  <Slides>66</Slides>
  <Notes>63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66</vt:i4>
      </vt:variant>
    </vt:vector>
  </HeadingPairs>
  <TitlesOfParts>
    <vt:vector size="80" baseType="lpstr">
      <vt:lpstr>方正姚体</vt:lpstr>
      <vt:lpstr>黑体</vt:lpstr>
      <vt:lpstr>华文楷体</vt:lpstr>
      <vt:lpstr>楷体</vt:lpstr>
      <vt:lpstr>宋体</vt:lpstr>
      <vt:lpstr>Arial</vt:lpstr>
      <vt:lpstr>Arial Black</vt:lpstr>
      <vt:lpstr>Calibri</vt:lpstr>
      <vt:lpstr>Times</vt:lpstr>
      <vt:lpstr>Times New Roman</vt:lpstr>
      <vt:lpstr>Wingdings</vt:lpstr>
      <vt:lpstr>Layers</vt:lpstr>
      <vt:lpstr>Visio</vt:lpstr>
      <vt:lpstr>Equation</vt:lpstr>
      <vt:lpstr>第11章 数据库设计 Chapter 11. Database Design</vt:lpstr>
      <vt:lpstr>目录 Contents</vt:lpstr>
      <vt:lpstr>11.1 概述 </vt:lpstr>
      <vt:lpstr>11.1 概述  </vt:lpstr>
      <vt:lpstr>11.1 概述 </vt:lpstr>
      <vt:lpstr>11.1 概述 </vt:lpstr>
      <vt:lpstr>11.1 概述 </vt:lpstr>
      <vt:lpstr>11.1 概述 </vt:lpstr>
      <vt:lpstr>11.1 概述 </vt:lpstr>
      <vt:lpstr>目录 Contents</vt:lpstr>
      <vt:lpstr>11.2 需求分析 </vt:lpstr>
      <vt:lpstr>11.2 需求分析 </vt:lpstr>
      <vt:lpstr>11.2 需求分析 </vt:lpstr>
      <vt:lpstr>目录 Contents</vt:lpstr>
      <vt:lpstr>11.3 概念设计 </vt:lpstr>
      <vt:lpstr>11.3 概念设计 </vt:lpstr>
      <vt:lpstr>11.3 概念设计 </vt:lpstr>
      <vt:lpstr>11.3 概念设计：视图集成例（教材图11-2和11-3） </vt:lpstr>
      <vt:lpstr>11.3 概念设计：视图集成例（教材图11-2和11-3） </vt:lpstr>
      <vt:lpstr>目录 Contents</vt:lpstr>
      <vt:lpstr>11.4 逻辑设计 </vt:lpstr>
      <vt:lpstr>11.4 逻辑设计 </vt:lpstr>
      <vt:lpstr>11.4 逻辑设计 </vt:lpstr>
      <vt:lpstr>11.4 逻辑设计 </vt:lpstr>
      <vt:lpstr>11.4 逻辑设计 </vt:lpstr>
      <vt:lpstr>11.4 逻辑设计 </vt:lpstr>
      <vt:lpstr>11.4 逻辑设计 </vt:lpstr>
      <vt:lpstr>11.4 逻辑设计 </vt:lpstr>
      <vt:lpstr>11.4 逻辑设计 </vt:lpstr>
      <vt:lpstr>11.4 逻辑设计 </vt:lpstr>
      <vt:lpstr>11.4 逻辑设计 </vt:lpstr>
      <vt:lpstr>11.4 逻辑设计 </vt:lpstr>
      <vt:lpstr>11.4 逻辑设计 </vt:lpstr>
      <vt:lpstr>PowerPoint 演示文稿</vt:lpstr>
      <vt:lpstr>11.4 逻辑设计 </vt:lpstr>
      <vt:lpstr>11.4 逻辑设计 </vt:lpstr>
      <vt:lpstr>11.4 逻辑设计 </vt:lpstr>
      <vt:lpstr>11.4 逻辑设计 </vt:lpstr>
      <vt:lpstr>11.4 逻辑设计 </vt:lpstr>
      <vt:lpstr>11.4 逻辑设计 </vt:lpstr>
      <vt:lpstr>转换：</vt:lpstr>
      <vt:lpstr>11.4 逻辑设计 </vt:lpstr>
      <vt:lpstr>数据库设计CASE工具举例</vt:lpstr>
      <vt:lpstr>数据库设计CASE工具举例</vt:lpstr>
      <vt:lpstr>数据库设计CASE工具举例</vt:lpstr>
      <vt:lpstr>数据库设计CASE工具举例</vt:lpstr>
      <vt:lpstr>数据库设计CASE工具举例</vt:lpstr>
      <vt:lpstr>11.4 逻辑设计 </vt:lpstr>
      <vt:lpstr>11.4 逻辑设计 </vt:lpstr>
      <vt:lpstr>11.4 逻辑设计 </vt:lpstr>
      <vt:lpstr>11.4 逻辑设计 </vt:lpstr>
      <vt:lpstr>11.4 逻辑设计 </vt:lpstr>
      <vt:lpstr>11.4 逻辑设计 </vt:lpstr>
      <vt:lpstr>11.4 逻辑设计 </vt:lpstr>
      <vt:lpstr>11.4 逻辑设计 </vt:lpstr>
      <vt:lpstr>11.4 逻辑设计 </vt:lpstr>
      <vt:lpstr>11.4 逻辑设计 </vt:lpstr>
      <vt:lpstr>目录 Contents</vt:lpstr>
      <vt:lpstr>11.5 物理设计 </vt:lpstr>
      <vt:lpstr>11.5 物理设计 </vt:lpstr>
      <vt:lpstr>11.5 物理设计 </vt:lpstr>
      <vt:lpstr>11.5 物理设计 </vt:lpstr>
      <vt:lpstr>11.5 物理设计 </vt:lpstr>
      <vt:lpstr>11.5 物理设计 </vt:lpstr>
      <vt:lpstr>11.5 物理设计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 Zhuoming</dc:creator>
  <cp:lastModifiedBy>DELL</cp:lastModifiedBy>
  <cp:revision>502</cp:revision>
  <dcterms:created xsi:type="dcterms:W3CDTF">1601-01-01T00:00:00Z</dcterms:created>
  <dcterms:modified xsi:type="dcterms:W3CDTF">2021-09-12T09:54:04Z</dcterms:modified>
</cp:coreProperties>
</file>